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32" r:id="rId3"/>
    <p:sldId id="313" r:id="rId4"/>
    <p:sldId id="265" r:id="rId5"/>
    <p:sldId id="266" r:id="rId6"/>
    <p:sldId id="312" r:id="rId7"/>
    <p:sldId id="267" r:id="rId8"/>
    <p:sldId id="258" r:id="rId9"/>
    <p:sldId id="269" r:id="rId10"/>
    <p:sldId id="314" r:id="rId11"/>
    <p:sldId id="271" r:id="rId12"/>
    <p:sldId id="274" r:id="rId13"/>
    <p:sldId id="273" r:id="rId14"/>
    <p:sldId id="281" r:id="rId15"/>
    <p:sldId id="317" r:id="rId16"/>
    <p:sldId id="320" r:id="rId17"/>
    <p:sldId id="309" r:id="rId18"/>
    <p:sldId id="321" r:id="rId19"/>
    <p:sldId id="283" r:id="rId20"/>
    <p:sldId id="324" r:id="rId21"/>
    <p:sldId id="327" r:id="rId22"/>
    <p:sldId id="328" r:id="rId23"/>
    <p:sldId id="329" r:id="rId24"/>
    <p:sldId id="330" r:id="rId25"/>
    <p:sldId id="331" r:id="rId26"/>
    <p:sldId id="282" r:id="rId27"/>
    <p:sldId id="299" r:id="rId28"/>
    <p:sldId id="322" r:id="rId29"/>
    <p:sldId id="286" r:id="rId30"/>
    <p:sldId id="284" r:id="rId31"/>
    <p:sldId id="285" r:id="rId32"/>
    <p:sldId id="325" r:id="rId33"/>
    <p:sldId id="287" r:id="rId34"/>
    <p:sldId id="288" r:id="rId35"/>
    <p:sldId id="318" r:id="rId36"/>
    <p:sldId id="319" r:id="rId37"/>
    <p:sldId id="297" r:id="rId38"/>
    <p:sldId id="323" r:id="rId39"/>
    <p:sldId id="290" r:id="rId40"/>
    <p:sldId id="292" r:id="rId41"/>
    <p:sldId id="293" r:id="rId42"/>
    <p:sldId id="294" r:id="rId43"/>
    <p:sldId id="295" r:id="rId44"/>
    <p:sldId id="291" r:id="rId45"/>
    <p:sldId id="298" r:id="rId46"/>
    <p:sldId id="301" r:id="rId47"/>
    <p:sldId id="302" r:id="rId48"/>
    <p:sldId id="303" r:id="rId49"/>
    <p:sldId id="326" r:id="rId50"/>
    <p:sldId id="305" r:id="rId51"/>
    <p:sldId id="272" r:id="rId52"/>
    <p:sldId id="306" r:id="rId53"/>
    <p:sldId id="316" r:id="rId54"/>
    <p:sldId id="308" r:id="rId55"/>
    <p:sldId id="307" r:id="rId56"/>
    <p:sldId id="310" r:id="rId57"/>
    <p:sldId id="275" r:id="rId58"/>
    <p:sldId id="311" r:id="rId59"/>
    <p:sldId id="259" r:id="rId6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7" autoAdjust="0"/>
    <p:restoredTop sz="94660"/>
  </p:normalViewPr>
  <p:slideViewPr>
    <p:cSldViewPr snapToGrid="0" showGuides="1">
      <p:cViewPr varScale="1">
        <p:scale>
          <a:sx n="74" d="100"/>
          <a:sy n="74" d="100"/>
        </p:scale>
        <p:origin x="55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2B757F-A903-4851-A905-FB5662437A70}" type="datetimeFigureOut">
              <a:rPr lang="tr-TR" smtClean="0"/>
              <a:t>03.11.2023</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60DE65-1DF7-484C-B55B-8D647BDFC407}" type="slidenum">
              <a:rPr lang="tr-TR" smtClean="0"/>
              <a:t>‹#›</a:t>
            </a:fld>
            <a:endParaRPr lang="tr-TR"/>
          </a:p>
        </p:txBody>
      </p:sp>
    </p:spTree>
    <p:extLst>
      <p:ext uri="{BB962C8B-B14F-4D97-AF65-F5344CB8AC3E}">
        <p14:creationId xmlns:p14="http://schemas.microsoft.com/office/powerpoint/2010/main" val="214101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300340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88587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Tree>
    <p:extLst>
      <p:ext uri="{BB962C8B-B14F-4D97-AF65-F5344CB8AC3E}">
        <p14:creationId xmlns:p14="http://schemas.microsoft.com/office/powerpoint/2010/main" val="2088092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016F074B-370A-48EC-A3EA-934BEF7DAFCA}" type="datetimeFigureOut">
              <a:rPr lang="tr-TR" smtClean="0"/>
              <a:t>03.11.2023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258928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16F074B-370A-48EC-A3EA-934BEF7DAFCA}" type="datetimeFigureOut">
              <a:rPr lang="tr-TR" smtClean="0"/>
              <a:t>03.11.2023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2904205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16F074B-370A-48EC-A3EA-934BEF7DAFCA}" type="datetimeFigureOut">
              <a:rPr lang="tr-TR" smtClean="0"/>
              <a:t>03.11.2023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427342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2734733" y="908051"/>
            <a:ext cx="8847667" cy="576263"/>
          </a:xfr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1775884" y="1844675"/>
            <a:ext cx="9821333" cy="4497388"/>
          </a:xfrm>
        </p:spPr>
        <p:txBody>
          <a:bodyPr>
            <a:normAutofit/>
          </a:bodyPr>
          <a:lstStyle/>
          <a:p>
            <a:pPr lvl="0"/>
            <a:endParaRPr lang="tr-TR" noProof="0" smtClean="0"/>
          </a:p>
        </p:txBody>
      </p:sp>
      <p:sp>
        <p:nvSpPr>
          <p:cNvPr id="4" name="Rectangle 4"/>
          <p:cNvSpPr>
            <a:spLocks noGrp="1" noChangeArrowheads="1"/>
          </p:cNvSpPr>
          <p:nvPr>
            <p:ph type="dt" sz="half" idx="10"/>
          </p:nvPr>
        </p:nvSpPr>
        <p:spPr/>
        <p:txBody>
          <a:bodyPr/>
          <a:lstStyle>
            <a:lvl1pPr>
              <a:defRPr/>
            </a:lvl1pPr>
          </a:lstStyle>
          <a:p>
            <a:pPr>
              <a:defRPr/>
            </a:pPr>
            <a:fld id="{6AB11DBD-C002-41D3-B094-7D4D56137398}" type="datetime1">
              <a:rPr lang="de-CH"/>
              <a:pPr>
                <a:defRPr/>
              </a:pPr>
              <a:t>03.11.2023</a:t>
            </a:fld>
            <a:endParaRPr lang="de-CH"/>
          </a:p>
        </p:txBody>
      </p:sp>
      <p:sp>
        <p:nvSpPr>
          <p:cNvPr id="5" name="Rectangle 5"/>
          <p:cNvSpPr>
            <a:spLocks noGrp="1" noChangeArrowheads="1"/>
          </p:cNvSpPr>
          <p:nvPr>
            <p:ph type="ftr" sz="quarter" idx="11"/>
          </p:nvPr>
        </p:nvSpPr>
        <p:spPr/>
        <p:txBody>
          <a:bodyPr/>
          <a:lstStyle>
            <a:lvl1pPr>
              <a:defRPr/>
            </a:lvl1pPr>
          </a:lstStyle>
          <a:p>
            <a:pPr>
              <a:defRPr/>
            </a:pPr>
            <a:endParaRPr lang="de-CH"/>
          </a:p>
        </p:txBody>
      </p:sp>
      <p:sp>
        <p:nvSpPr>
          <p:cNvPr id="6" name="Rectangle 6"/>
          <p:cNvSpPr>
            <a:spLocks noGrp="1" noChangeArrowheads="1"/>
          </p:cNvSpPr>
          <p:nvPr>
            <p:ph type="sldNum" sz="quarter" idx="12"/>
          </p:nvPr>
        </p:nvSpPr>
        <p:spPr/>
        <p:txBody>
          <a:bodyPr/>
          <a:lstStyle>
            <a:lvl1pPr>
              <a:defRPr smtClean="0"/>
            </a:lvl1pPr>
          </a:lstStyle>
          <a:p>
            <a:pPr>
              <a:defRPr/>
            </a:pPr>
            <a:fld id="{AAFD57B7-466C-427F-A86C-58172B9F3355}" type="slidenum">
              <a:rPr lang="de-CH" altLang="tr-TR"/>
              <a:pPr>
                <a:defRPr/>
              </a:pPr>
              <a:t>‹#›</a:t>
            </a:fld>
            <a:endParaRPr lang="de-CH" altLang="tr-TR"/>
          </a:p>
        </p:txBody>
      </p:sp>
    </p:spTree>
    <p:extLst>
      <p:ext uri="{BB962C8B-B14F-4D97-AF65-F5344CB8AC3E}">
        <p14:creationId xmlns:p14="http://schemas.microsoft.com/office/powerpoint/2010/main" val="3183089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016F074B-370A-48EC-A3EA-934BEF7DAFCA}" type="datetimeFigureOut">
              <a:rPr lang="tr-TR" smtClean="0"/>
              <a:t>03.11.2023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2994447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016F074B-370A-48EC-A3EA-934BEF7DAFCA}" type="datetimeFigureOut">
              <a:rPr lang="tr-TR" smtClean="0"/>
              <a:t>03.11.2023</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331589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016F074B-370A-48EC-A3EA-934BEF7DAFCA}" type="datetimeFigureOut">
              <a:rPr lang="tr-TR" smtClean="0"/>
              <a:t>03.11.2023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404451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016F074B-370A-48EC-A3EA-934BEF7DAFCA}" type="datetimeFigureOut">
              <a:rPr lang="tr-TR" smtClean="0"/>
              <a:t>03.11.2023</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581019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016F074B-370A-48EC-A3EA-934BEF7DAFCA}" type="datetimeFigureOut">
              <a:rPr lang="tr-TR" smtClean="0"/>
              <a:t>03.11.2023</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5512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16F074B-370A-48EC-A3EA-934BEF7DAFCA}" type="datetimeFigureOut">
              <a:rPr lang="tr-TR" smtClean="0"/>
              <a:t>03.11.2023</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924795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16F074B-370A-48EC-A3EA-934BEF7DAFCA}" type="datetimeFigureOut">
              <a:rPr lang="tr-TR" smtClean="0"/>
              <a:t>03.11.2023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347993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016F074B-370A-48EC-A3EA-934BEF7DAFCA}" type="datetimeFigureOut">
              <a:rPr lang="tr-TR" smtClean="0"/>
              <a:t>03.11.2023</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E523F68-6034-4747-904D-1B2FA52F3461}" type="slidenum">
              <a:rPr lang="tr-TR" smtClean="0"/>
              <a:t>‹#›</a:t>
            </a:fld>
            <a:endParaRPr lang="tr-TR"/>
          </a:p>
        </p:txBody>
      </p:sp>
    </p:spTree>
    <p:extLst>
      <p:ext uri="{BB962C8B-B14F-4D97-AF65-F5344CB8AC3E}">
        <p14:creationId xmlns:p14="http://schemas.microsoft.com/office/powerpoint/2010/main" val="168830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F074B-370A-48EC-A3EA-934BEF7DAFCA}" type="datetimeFigureOut">
              <a:rPr lang="tr-TR" smtClean="0"/>
              <a:t>03.11.2023</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523F68-6034-4747-904D-1B2FA52F3461}" type="slidenum">
              <a:rPr lang="tr-TR" smtClean="0"/>
              <a:t>‹#›</a:t>
            </a:fld>
            <a:endParaRPr lang="tr-TR"/>
          </a:p>
        </p:txBody>
      </p:sp>
    </p:spTree>
    <p:extLst>
      <p:ext uri="{BB962C8B-B14F-4D97-AF65-F5344CB8AC3E}">
        <p14:creationId xmlns:p14="http://schemas.microsoft.com/office/powerpoint/2010/main" val="3376518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r>
              <a:rPr lang="tr-TR" dirty="0" smtClean="0"/>
              <a:t>AFETLER VE BİZ</a:t>
            </a:r>
            <a:endParaRPr lang="tr-TR" dirty="0"/>
          </a:p>
        </p:txBody>
      </p:sp>
      <p:sp>
        <p:nvSpPr>
          <p:cNvPr id="3" name="Alt Başlık 2"/>
          <p:cNvSpPr>
            <a:spLocks noGrp="1"/>
          </p:cNvSpPr>
          <p:nvPr>
            <p:ph type="subTitle" idx="1"/>
          </p:nvPr>
        </p:nvSpPr>
        <p:spPr/>
        <p:txBody>
          <a:bodyPr/>
          <a:lstStyle/>
          <a:p>
            <a:r>
              <a:rPr lang="tr-TR" dirty="0" smtClean="0"/>
              <a:t>PROF.DR.NECATİ DEDEOĞLU</a:t>
            </a:r>
            <a:endParaRPr lang="tr-TR" dirty="0"/>
          </a:p>
        </p:txBody>
      </p:sp>
    </p:spTree>
    <p:extLst>
      <p:ext uri="{BB962C8B-B14F-4D97-AF65-F5344CB8AC3E}">
        <p14:creationId xmlns:p14="http://schemas.microsoft.com/office/powerpoint/2010/main" val="1265900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SONUÇ</a:t>
            </a:r>
            <a:endParaRPr lang="tr-TR" dirty="0"/>
          </a:p>
        </p:txBody>
      </p:sp>
      <p:sp>
        <p:nvSpPr>
          <p:cNvPr id="3" name="İçerik Yer Tutucusu 2"/>
          <p:cNvSpPr>
            <a:spLocks noGrp="1"/>
          </p:cNvSpPr>
          <p:nvPr>
            <p:ph idx="1"/>
          </p:nvPr>
        </p:nvSpPr>
        <p:spPr>
          <a:xfrm>
            <a:off x="838200" y="3065171"/>
            <a:ext cx="10515600" cy="3111791"/>
          </a:xfrm>
        </p:spPr>
        <p:txBody>
          <a:bodyPr/>
          <a:lstStyle/>
          <a:p>
            <a:r>
              <a:rPr lang="tr-TR" dirty="0" smtClean="0"/>
              <a:t>ÜLKEMİZ CİDDİ BİR DEPREM RİSKİ ALTINDADIR</a:t>
            </a:r>
            <a:endParaRPr lang="tr-TR" dirty="0"/>
          </a:p>
        </p:txBody>
      </p:sp>
    </p:spTree>
    <p:extLst>
      <p:ext uri="{BB962C8B-B14F-4D97-AF65-F5344CB8AC3E}">
        <p14:creationId xmlns:p14="http://schemas.microsoft.com/office/powerpoint/2010/main" val="539056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2 İçerik Yer Tutucusu"/>
          <p:cNvSpPr>
            <a:spLocks noGrp="1"/>
          </p:cNvSpPr>
          <p:nvPr>
            <p:ph idx="1"/>
          </p:nvPr>
        </p:nvSpPr>
        <p:spPr>
          <a:xfrm>
            <a:off x="1738313" y="682581"/>
            <a:ext cx="8786812" cy="5443584"/>
          </a:xfrm>
        </p:spPr>
        <p:txBody>
          <a:bodyPr/>
          <a:lstStyle/>
          <a:p>
            <a:pPr eaLnBrk="1" hangingPunct="1">
              <a:buFont typeface="Wingdings 2" panose="05020102010507070707" pitchFamily="18" charset="2"/>
              <a:buNone/>
            </a:pPr>
            <a:r>
              <a:rPr lang="tr-TR" altLang="tr-TR" dirty="0" smtClean="0"/>
              <a:t>    DEPREMLER, SELLER, ÇIĞLAR, TOPRAK KAYMALARI,VOLKAN PATLAMALARI BİRER   		          DOĞAL OLAYDIRLAR.</a:t>
            </a:r>
          </a:p>
          <a:p>
            <a:pPr eaLnBrk="1" hangingPunct="1">
              <a:buFont typeface="Wingdings 2" panose="05020102010507070707" pitchFamily="18" charset="2"/>
              <a:buNone/>
            </a:pPr>
            <a:endParaRPr lang="tr-TR" altLang="tr-TR" dirty="0" smtClean="0"/>
          </a:p>
          <a:p>
            <a:pPr eaLnBrk="1" hangingPunct="1">
              <a:buFont typeface="Wingdings 2" panose="05020102010507070707" pitchFamily="18" charset="2"/>
              <a:buNone/>
            </a:pPr>
            <a:r>
              <a:rPr lang="tr-TR" altLang="tr-TR" dirty="0" smtClean="0"/>
              <a:t>AFET, yerel olanaklar ile üstesinden gelinemeyip dış yardım gerektiren büyük bir acil durumdur.</a:t>
            </a:r>
          </a:p>
          <a:p>
            <a:pPr eaLnBrk="1" hangingPunct="1">
              <a:buFont typeface="Wingdings 2" panose="05020102010507070707" pitchFamily="18" charset="2"/>
              <a:buNone/>
            </a:pPr>
            <a:endParaRPr lang="tr-TR" altLang="tr-TR" dirty="0" smtClean="0"/>
          </a:p>
          <a:p>
            <a:pPr eaLnBrk="1" hangingPunct="1">
              <a:buFont typeface="Wingdings 2" panose="05020102010507070707" pitchFamily="18" charset="2"/>
              <a:buNone/>
            </a:pPr>
            <a:r>
              <a:rPr lang="tr-TR" altLang="tr-TR" dirty="0" smtClean="0"/>
              <a:t>Bir doğa olayı, bilimden, akıl ve teknikten uzak uygulama ve politikaların ve insan hırs ve açgözlülüğünün sonucunda </a:t>
            </a:r>
            <a:r>
              <a:rPr lang="tr-TR" altLang="tr-TR" dirty="0" smtClean="0">
                <a:solidFill>
                  <a:srgbClr val="C00000"/>
                </a:solidFill>
              </a:rPr>
              <a:t>AFETE</a:t>
            </a:r>
            <a:r>
              <a:rPr lang="tr-TR" altLang="tr-TR" dirty="0" smtClean="0"/>
              <a:t> dönüşmektedir.</a:t>
            </a:r>
          </a:p>
        </p:txBody>
      </p:sp>
    </p:spTree>
    <p:extLst>
      <p:ext uri="{BB962C8B-B14F-4D97-AF65-F5344CB8AC3E}">
        <p14:creationId xmlns:p14="http://schemas.microsoft.com/office/powerpoint/2010/main" val="126078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8200" y="365126"/>
            <a:ext cx="10515600" cy="832610"/>
          </a:xfrm>
        </p:spPr>
        <p:txBody>
          <a:bodyPr>
            <a:noAutofit/>
          </a:bodyPr>
          <a:lstStyle/>
          <a:p>
            <a:pPr>
              <a:defRPr/>
            </a:pPr>
            <a:r>
              <a:rPr lang="tr-TR" sz="2800" dirty="0"/>
              <a:t>	</a:t>
            </a:r>
            <a:r>
              <a:rPr lang="tr-TR" sz="2800" dirty="0" smtClean="0"/>
              <a:t>Biz Belediye meclisi kararıyla </a:t>
            </a:r>
            <a:r>
              <a:rPr lang="tr-TR" sz="2800" dirty="0"/>
              <a:t>fay </a:t>
            </a:r>
            <a:r>
              <a:rPr lang="tr-TR" sz="2800" dirty="0" smtClean="0"/>
              <a:t>hattını    </a:t>
            </a:r>
            <a:r>
              <a:rPr lang="tr-TR" sz="2800" dirty="0"/>
              <a:t>			</a:t>
            </a:r>
            <a:r>
              <a:rPr lang="tr-TR" sz="2800" dirty="0" smtClean="0"/>
              <a:t>silebilmiş bir </a:t>
            </a:r>
            <a:r>
              <a:rPr lang="tr-TR" sz="2800" dirty="0"/>
              <a:t>toplumuz.</a:t>
            </a:r>
          </a:p>
        </p:txBody>
      </p:sp>
      <p:pic>
        <p:nvPicPr>
          <p:cNvPr id="26627" name="Picture 2" descr="C:\Documents and Settings\ilgaz.akin\Desktop\Belediye ve fay hattı.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81376" y="1357314"/>
            <a:ext cx="5072063" cy="5214937"/>
          </a:xfrm>
          <a:noFill/>
        </p:spPr>
      </p:pic>
    </p:spTree>
    <p:extLst>
      <p:ext uri="{BB962C8B-B14F-4D97-AF65-F5344CB8AC3E}">
        <p14:creationId xmlns:p14="http://schemas.microsoft.com/office/powerpoint/2010/main" val="1195789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dirty="0"/>
          </a:p>
        </p:txBody>
      </p:sp>
      <p:pic>
        <p:nvPicPr>
          <p:cNvPr id="25603" name="Picture 2" descr="C:\Documents and Settings\ilgaz.akin\Desktop\Yeni klasör\100PHOTO\SAM_1307.JPG"/>
          <p:cNvPicPr>
            <a:picLocks noGrp="1" noChangeAspect="1" noChangeArrowheads="1"/>
          </p:cNvPicPr>
          <p:nvPr>
            <p:ph idx="1"/>
          </p:nvPr>
        </p:nvPicPr>
        <p:blipFill>
          <a:blip r:embed="rId2">
            <a:lum bright="10000" contrast="18000"/>
            <a:extLst>
              <a:ext uri="{28A0092B-C50C-407E-A947-70E740481C1C}">
                <a14:useLocalDpi xmlns:a14="http://schemas.microsoft.com/office/drawing/2010/main" val="0"/>
              </a:ext>
            </a:extLst>
          </a:blip>
          <a:srcRect/>
          <a:stretch>
            <a:fillRect/>
          </a:stretch>
        </p:blipFill>
        <p:spPr>
          <a:xfrm>
            <a:off x="1952625" y="357189"/>
            <a:ext cx="8358188" cy="6143625"/>
          </a:xfrm>
        </p:spPr>
      </p:pic>
    </p:spTree>
    <p:extLst>
      <p:ext uri="{BB962C8B-B14F-4D97-AF65-F5344CB8AC3E}">
        <p14:creationId xmlns:p14="http://schemas.microsoft.com/office/powerpoint/2010/main" val="277086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34819" name="Picture 2" descr="C:\Documents and Settings\ilgaz.akin\Desktop\Yeni klasör\100PHOTO\SAM_1289.JPG"/>
          <p:cNvPicPr>
            <a:picLocks noGrp="1" noChangeAspect="1" noChangeArrowheads="1"/>
          </p:cNvPicPr>
          <p:nvPr>
            <p:ph idx="1"/>
          </p:nvPr>
        </p:nvPicPr>
        <p:blipFill>
          <a:blip r:embed="rId2">
            <a:lum bright="4000" contrast="42000"/>
            <a:extLst>
              <a:ext uri="{28A0092B-C50C-407E-A947-70E740481C1C}">
                <a14:useLocalDpi xmlns:a14="http://schemas.microsoft.com/office/drawing/2010/main" val="0"/>
              </a:ext>
            </a:extLst>
          </a:blip>
          <a:srcRect l="1250" t="2489" r="1666" b="9332"/>
          <a:stretch>
            <a:fillRect/>
          </a:stretch>
        </p:blipFill>
        <p:spPr>
          <a:xfrm>
            <a:off x="1989139" y="858839"/>
            <a:ext cx="8391525" cy="5102225"/>
          </a:xfrm>
        </p:spPr>
      </p:pic>
    </p:spTree>
    <p:extLst>
      <p:ext uri="{BB962C8B-B14F-4D97-AF65-F5344CB8AC3E}">
        <p14:creationId xmlns:p14="http://schemas.microsoft.com/office/powerpoint/2010/main" val="143117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9560" y="302653"/>
            <a:ext cx="6542468" cy="6252693"/>
          </a:xfrm>
        </p:spPr>
      </p:pic>
    </p:spTree>
    <p:extLst>
      <p:ext uri="{BB962C8B-B14F-4D97-AF65-F5344CB8AC3E}">
        <p14:creationId xmlns:p14="http://schemas.microsoft.com/office/powerpoint/2010/main" val="2989043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09105" y="417791"/>
            <a:ext cx="8126568" cy="6253465"/>
          </a:xfrm>
        </p:spPr>
      </p:pic>
    </p:spTree>
    <p:extLst>
      <p:ext uri="{BB962C8B-B14F-4D97-AF65-F5344CB8AC3E}">
        <p14:creationId xmlns:p14="http://schemas.microsoft.com/office/powerpoint/2010/main" val="3560584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981200" y="274638"/>
            <a:ext cx="8229600" cy="1011222"/>
          </a:xfrm>
        </p:spPr>
        <p:txBody>
          <a:bodyPr>
            <a:normAutofit/>
          </a:bodyPr>
          <a:lstStyle/>
          <a:p>
            <a:pPr>
              <a:defRPr/>
            </a:pPr>
            <a:r>
              <a:rPr lang="tr-TR" sz="4000" dirty="0">
                <a:solidFill>
                  <a:srgbClr val="7030A0"/>
                </a:solidFill>
              </a:rPr>
              <a:t>Rant yoluna feda </a:t>
            </a:r>
            <a:r>
              <a:rPr lang="tr-TR" sz="4000" dirty="0" smtClean="0">
                <a:solidFill>
                  <a:srgbClr val="7030A0"/>
                </a:solidFill>
              </a:rPr>
              <a:t>edilen </a:t>
            </a:r>
            <a:r>
              <a:rPr lang="tr-TR" sz="4000" dirty="0">
                <a:solidFill>
                  <a:srgbClr val="7030A0"/>
                </a:solidFill>
              </a:rPr>
              <a:t>İstanbul</a:t>
            </a:r>
          </a:p>
        </p:txBody>
      </p:sp>
      <p:pic>
        <p:nvPicPr>
          <p:cNvPr id="82947" name="Picture 2" descr="C:\Documents and Settings\ilgaz.akin\Desktop\Yeni klasör\100PHOTO\SAM_131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0235" b="5038"/>
          <a:stretch>
            <a:fillRect/>
          </a:stretch>
        </p:blipFill>
        <p:spPr>
          <a:xfrm>
            <a:off x="1952626" y="1571625"/>
            <a:ext cx="8143875" cy="4764088"/>
          </a:xfrm>
        </p:spPr>
      </p:pic>
    </p:spTree>
    <p:extLst>
      <p:ext uri="{BB962C8B-B14F-4D97-AF65-F5344CB8AC3E}">
        <p14:creationId xmlns:p14="http://schemas.microsoft.com/office/powerpoint/2010/main" val="1171602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8501" y="0"/>
            <a:ext cx="7340958" cy="6858000"/>
          </a:xfrm>
        </p:spPr>
      </p:pic>
    </p:spTree>
    <p:extLst>
      <p:ext uri="{BB962C8B-B14F-4D97-AF65-F5344CB8AC3E}">
        <p14:creationId xmlns:p14="http://schemas.microsoft.com/office/powerpoint/2010/main" val="2171667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36867" name="Picture 2" descr="C:\Documents and Settings\ilgaz.akin\Desktop\Yeni klasör\100PHOTO\SAM_129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66939" y="642938"/>
            <a:ext cx="8072437" cy="5929312"/>
          </a:xfrm>
        </p:spPr>
      </p:pic>
    </p:spTree>
    <p:extLst>
      <p:ext uri="{BB962C8B-B14F-4D97-AF65-F5344CB8AC3E}">
        <p14:creationId xmlns:p14="http://schemas.microsoft.com/office/powerpoint/2010/main" val="415372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742458"/>
          </a:xfrm>
        </p:spPr>
        <p:txBody>
          <a:bodyPr>
            <a:normAutofit/>
          </a:bodyPr>
          <a:lstStyle/>
          <a:p>
            <a:r>
              <a:rPr lang="tr-TR" sz="3600" dirty="0" smtClean="0"/>
              <a:t>Toplum ve Hekim Dergisi</a:t>
            </a:r>
            <a:endParaRPr lang="tr-TR" sz="3600" dirty="0"/>
          </a:p>
        </p:txBody>
      </p:sp>
      <p:sp>
        <p:nvSpPr>
          <p:cNvPr id="3" name="İçerik Yer Tutucusu 2"/>
          <p:cNvSpPr>
            <a:spLocks noGrp="1"/>
          </p:cNvSpPr>
          <p:nvPr>
            <p:ph idx="1"/>
          </p:nvPr>
        </p:nvSpPr>
        <p:spPr>
          <a:xfrm>
            <a:off x="838200" y="1493950"/>
            <a:ext cx="10515600" cy="5364050"/>
          </a:xfrm>
        </p:spPr>
        <p:txBody>
          <a:bodyPr>
            <a:normAutofit fontScale="62500" lnSpcReduction="20000"/>
          </a:bodyPr>
          <a:lstStyle/>
          <a:p>
            <a:pPr marL="0" indent="0">
              <a:buNone/>
            </a:pPr>
            <a:endParaRPr lang="tr-TR" dirty="0"/>
          </a:p>
          <a:p>
            <a:r>
              <a:rPr lang="tr-TR" b="1" dirty="0"/>
              <a:t>HALK SAĞLIĞI YAKLAŞIMIYLA DEPREMLERE BİR BAKIŞ </a:t>
            </a:r>
            <a:endParaRPr lang="tr-TR" dirty="0"/>
          </a:p>
          <a:p>
            <a:r>
              <a:rPr lang="tr-TR" dirty="0"/>
              <a:t>Necati DEDEOĞLU* </a:t>
            </a:r>
          </a:p>
          <a:p>
            <a:r>
              <a:rPr lang="tr-TR" b="1" dirty="0" err="1"/>
              <a:t>Öz</a:t>
            </a:r>
            <a:r>
              <a:rPr lang="tr-TR" dirty="0" err="1"/>
              <a:t>:Depremler</a:t>
            </a:r>
            <a:r>
              <a:rPr lang="tr-TR" dirty="0"/>
              <a:t> ülkemizin coğrafi konumu nedeniyle Türkiye’de sık görülen afetlerdendir. İnşaatların alüvyon zemine, çok katlı ve niteliksiz inşa edilmeleri bir doğa olayı olan depremleri afete dönüştürmektedir. Halk sağlığı yaklaşımı ile önce olası deprem zararlarını azaltma çalışmaları yapılmalıdır. Makalede depremler konusunda kısa bir girişten sonra depremlere nasıl hazırlanabileceğimiz, deprem olduktan sonra da sağlık hizmetlerini nasıl örgütleyebileceğimiz ve ruh sağlığı, çevre sağlığı, beslenme gibi konularda neler yapabileceğimiz tartışılmaktadır. </a:t>
            </a:r>
          </a:p>
          <a:p>
            <a:r>
              <a:rPr lang="tr-TR" b="1" dirty="0"/>
              <a:t>Anahtar sözcükler: </a:t>
            </a:r>
            <a:r>
              <a:rPr lang="tr-TR" dirty="0"/>
              <a:t>Türkiye, deprem, afet, halk sağlığı, yaklaşımı </a:t>
            </a:r>
          </a:p>
          <a:p>
            <a:r>
              <a:rPr lang="en-US" b="1" i="1" dirty="0"/>
              <a:t>A Look at Earthquakes With a Public Health Approach </a:t>
            </a:r>
            <a:endParaRPr lang="en-US" dirty="0"/>
          </a:p>
          <a:p>
            <a:r>
              <a:rPr lang="en-US" b="1" i="1" dirty="0"/>
              <a:t>Abstract: </a:t>
            </a:r>
            <a:r>
              <a:rPr lang="en-US" i="1" dirty="0"/>
              <a:t>Earthquakes are a frequent natural </a:t>
            </a:r>
            <a:r>
              <a:rPr lang="en-US" i="1" dirty="0" err="1"/>
              <a:t>accurance</a:t>
            </a:r>
            <a:r>
              <a:rPr lang="en-US" i="1" dirty="0"/>
              <a:t> in </a:t>
            </a:r>
            <a:r>
              <a:rPr lang="en-US" i="1" dirty="0" err="1"/>
              <a:t>Türkiye</a:t>
            </a:r>
            <a:r>
              <a:rPr lang="en-US" i="1" dirty="0"/>
              <a:t> due to its geographic location. Because high rise, low quality buildings are built on alluvial ground, this natural phenomena turns into a disaster. A public health </a:t>
            </a:r>
            <a:r>
              <a:rPr lang="en-US" i="1" dirty="0" err="1"/>
              <a:t>health</a:t>
            </a:r>
            <a:r>
              <a:rPr lang="en-US" i="1" dirty="0"/>
              <a:t> approach demands that, first of all possible disaster damages are reduced. After a brief introduction about earthquakes, the article discusses issues in preparation for earthquakes, </a:t>
            </a:r>
            <a:r>
              <a:rPr lang="en-US" i="1" dirty="0" err="1"/>
              <a:t>organisation</a:t>
            </a:r>
            <a:r>
              <a:rPr lang="en-US" i="1" dirty="0"/>
              <a:t> of health services after the disaster and what could be done for activities like mental health, environmental health and nutrition. </a:t>
            </a:r>
            <a:endParaRPr lang="en-US" dirty="0"/>
          </a:p>
          <a:p>
            <a:r>
              <a:rPr lang="en-US" b="1" i="1" dirty="0"/>
              <a:t>Key words: </a:t>
            </a:r>
            <a:r>
              <a:rPr lang="en-US" i="1" dirty="0" err="1"/>
              <a:t>Türkiye</a:t>
            </a:r>
            <a:r>
              <a:rPr lang="en-US" i="1" dirty="0"/>
              <a:t>, earthquake, disaster, public health, approach </a:t>
            </a:r>
            <a:endParaRPr lang="en-US" dirty="0"/>
          </a:p>
          <a:p>
            <a:endParaRPr lang="tr-TR" dirty="0"/>
          </a:p>
          <a:p>
            <a:r>
              <a:rPr lang="tr-TR" b="1" dirty="0"/>
              <a:t>1. Deprem </a:t>
            </a:r>
            <a:endParaRPr lang="tr-TR" dirty="0"/>
          </a:p>
        </p:txBody>
      </p:sp>
    </p:spTree>
    <p:extLst>
      <p:ext uri="{BB962C8B-B14F-4D97-AF65-F5344CB8AC3E}">
        <p14:creationId xmlns:p14="http://schemas.microsoft.com/office/powerpoint/2010/main" val="113556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SONUÇ</a:t>
            </a:r>
            <a:endParaRPr lang="tr-TR" dirty="0"/>
          </a:p>
        </p:txBody>
      </p:sp>
      <p:sp>
        <p:nvSpPr>
          <p:cNvPr id="3" name="İçerik Yer Tutucusu 2"/>
          <p:cNvSpPr>
            <a:spLocks noGrp="1"/>
          </p:cNvSpPr>
          <p:nvPr>
            <p:ph idx="1"/>
          </p:nvPr>
        </p:nvSpPr>
        <p:spPr/>
        <p:txBody>
          <a:bodyPr/>
          <a:lstStyle/>
          <a:p>
            <a:r>
              <a:rPr lang="tr-TR" dirty="0" smtClean="0"/>
              <a:t>ÜLKEMİZDE DEPREMLER BİRER AFETE DÖNÜŞMEKTEDİR</a:t>
            </a:r>
            <a:endParaRPr lang="tr-TR" dirty="0"/>
          </a:p>
        </p:txBody>
      </p:sp>
    </p:spTree>
    <p:extLst>
      <p:ext uri="{BB962C8B-B14F-4D97-AF65-F5344CB8AC3E}">
        <p14:creationId xmlns:p14="http://schemas.microsoft.com/office/powerpoint/2010/main" val="210782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29699" name="Picture 3" descr="C:\Documents and Settings\ilgaz.akin\Desktop\Yeni klasör\100PHOTO\SAM_1297.JPG"/>
          <p:cNvPicPr>
            <a:picLocks noGrp="1" noChangeAspect="1" noChangeArrowheads="1"/>
          </p:cNvPicPr>
          <p:nvPr>
            <p:ph idx="1"/>
          </p:nvPr>
        </p:nvPicPr>
        <p:blipFill>
          <a:blip r:embed="rId2">
            <a:lum bright="14000" contrast="20000"/>
            <a:extLst>
              <a:ext uri="{28A0092B-C50C-407E-A947-70E740481C1C}">
                <a14:useLocalDpi xmlns:a14="http://schemas.microsoft.com/office/drawing/2010/main" val="0"/>
              </a:ext>
            </a:extLst>
          </a:blip>
          <a:srcRect l="5954" t="15369" r="8704" b="5531"/>
          <a:stretch>
            <a:fillRect/>
          </a:stretch>
        </p:blipFill>
        <p:spPr>
          <a:xfrm>
            <a:off x="1881188" y="500064"/>
            <a:ext cx="8501062" cy="6072187"/>
          </a:xfrm>
        </p:spPr>
      </p:pic>
    </p:spTree>
    <p:extLst>
      <p:ext uri="{BB962C8B-B14F-4D97-AF65-F5344CB8AC3E}">
        <p14:creationId xmlns:p14="http://schemas.microsoft.com/office/powerpoint/2010/main" val="227290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28675" name="Picture 2" descr="C:\Documents and Settings\ilgaz.akin\Desktop\Yeni klasör\100PHOTO\SAM_1295.JPG"/>
          <p:cNvPicPr>
            <a:picLocks noGrp="1" noChangeAspect="1" noChangeArrowheads="1"/>
          </p:cNvPicPr>
          <p:nvPr>
            <p:ph idx="1"/>
          </p:nvPr>
        </p:nvPicPr>
        <p:blipFill>
          <a:blip r:embed="rId2">
            <a:lum bright="16000" contrast="6000"/>
            <a:extLst>
              <a:ext uri="{28A0092B-C50C-407E-A947-70E740481C1C}">
                <a14:useLocalDpi xmlns:a14="http://schemas.microsoft.com/office/drawing/2010/main" val="0"/>
              </a:ext>
            </a:extLst>
          </a:blip>
          <a:srcRect t="32756" b="16377"/>
          <a:stretch>
            <a:fillRect/>
          </a:stretch>
        </p:blipFill>
        <p:spPr>
          <a:xfrm>
            <a:off x="1738313" y="428625"/>
            <a:ext cx="8572500" cy="6000750"/>
          </a:xfrm>
        </p:spPr>
      </p:pic>
    </p:spTree>
    <p:extLst>
      <p:ext uri="{BB962C8B-B14F-4D97-AF65-F5344CB8AC3E}">
        <p14:creationId xmlns:p14="http://schemas.microsoft.com/office/powerpoint/2010/main" val="2462890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defRPr/>
            </a:pPr>
            <a:r>
              <a:rPr lang="tr-TR" sz="2800" dirty="0"/>
              <a:t>Muradiye Çaldıran deprem konutları</a:t>
            </a:r>
          </a:p>
        </p:txBody>
      </p:sp>
      <p:pic>
        <p:nvPicPr>
          <p:cNvPr id="30723" name="Picture 2" descr="C:\Documents and Settings\ilgaz.akin\Desktop\Yeni klasör\100PHOTO\SAM_129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554163"/>
            <a:ext cx="8515350" cy="4970462"/>
          </a:xfrm>
        </p:spPr>
      </p:pic>
    </p:spTree>
    <p:extLst>
      <p:ext uri="{BB962C8B-B14F-4D97-AF65-F5344CB8AC3E}">
        <p14:creationId xmlns:p14="http://schemas.microsoft.com/office/powerpoint/2010/main" val="526404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Documents and Settings\ilgaz.akin\Desktop\Yeni klasör\100PHOTO\SAM_129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81251" y="1285876"/>
            <a:ext cx="7000875" cy="5000625"/>
          </a:xfrm>
        </p:spPr>
      </p:pic>
    </p:spTree>
    <p:extLst>
      <p:ext uri="{BB962C8B-B14F-4D97-AF65-F5344CB8AC3E}">
        <p14:creationId xmlns:p14="http://schemas.microsoft.com/office/powerpoint/2010/main" val="20407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Documents and Settings\ilgaz.akin\Desktop\Yeni klasör\100PHOTO\SAM_1301.JPG"/>
          <p:cNvPicPr>
            <a:picLocks noGrp="1" noChangeAspect="1" noChangeArrowheads="1"/>
          </p:cNvPicPr>
          <p:nvPr>
            <p:ph idx="1"/>
          </p:nvPr>
        </p:nvPicPr>
        <p:blipFill>
          <a:blip r:embed="rId2">
            <a:lum bright="20000" contrast="6000"/>
            <a:extLst>
              <a:ext uri="{28A0092B-C50C-407E-A947-70E740481C1C}">
                <a14:useLocalDpi xmlns:a14="http://schemas.microsoft.com/office/drawing/2010/main" val="0"/>
              </a:ext>
            </a:extLst>
          </a:blip>
          <a:srcRect l="14980" r="13165"/>
          <a:stretch>
            <a:fillRect/>
          </a:stretch>
        </p:blipFill>
        <p:spPr>
          <a:xfrm>
            <a:off x="2524125" y="142875"/>
            <a:ext cx="6599238" cy="6357938"/>
          </a:xfrm>
        </p:spPr>
      </p:pic>
    </p:spTree>
    <p:extLst>
      <p:ext uri="{BB962C8B-B14F-4D97-AF65-F5344CB8AC3E}">
        <p14:creationId xmlns:p14="http://schemas.microsoft.com/office/powerpoint/2010/main" val="1372058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35843" name="Picture 2" descr="C:\Documents and Settings\ilgaz.akin\Desktop\Yeni klasör\100PHOTO\SAM_129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0" y="571501"/>
            <a:ext cx="8286750" cy="5929313"/>
          </a:xfrm>
        </p:spPr>
      </p:pic>
    </p:spTree>
    <p:extLst>
      <p:ext uri="{BB962C8B-B14F-4D97-AF65-F5344CB8AC3E}">
        <p14:creationId xmlns:p14="http://schemas.microsoft.com/office/powerpoint/2010/main" val="1850867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38282" y="274638"/>
            <a:ext cx="8472518" cy="1439850"/>
          </a:xfrm>
        </p:spPr>
        <p:txBody>
          <a:bodyPr/>
          <a:lstStyle/>
          <a:p>
            <a:pPr>
              <a:defRPr/>
            </a:pPr>
            <a:r>
              <a:rPr lang="tr-TR" dirty="0" smtClean="0">
                <a:solidFill>
                  <a:srgbClr val="C00000"/>
                </a:solidFill>
              </a:rPr>
              <a:t>Adapazarı 4 ve Erzincan 3 kez yıkıldı </a:t>
            </a:r>
            <a:endParaRPr lang="tr-TR" dirty="0">
              <a:solidFill>
                <a:srgbClr val="C00000"/>
              </a:solidFill>
            </a:endParaRPr>
          </a:p>
        </p:txBody>
      </p:sp>
      <p:pic>
        <p:nvPicPr>
          <p:cNvPr id="65539" name="Picture 2" descr="C:\Documents and Settings\ilgaz.akin\Desktop\Yeni klasör\100PHOTO\SAM_130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342" b="9338"/>
          <a:stretch>
            <a:fillRect/>
          </a:stretch>
        </p:blipFill>
        <p:spPr>
          <a:xfrm>
            <a:off x="2095500" y="1785939"/>
            <a:ext cx="8001000" cy="3908425"/>
          </a:xfrm>
        </p:spPr>
      </p:pic>
    </p:spTree>
    <p:extLst>
      <p:ext uri="{BB962C8B-B14F-4D97-AF65-F5344CB8AC3E}">
        <p14:creationId xmlns:p14="http://schemas.microsoft.com/office/powerpoint/2010/main" val="2284263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3499" y="128789"/>
            <a:ext cx="7134895" cy="6259132"/>
          </a:xfrm>
        </p:spPr>
      </p:pic>
    </p:spTree>
    <p:extLst>
      <p:ext uri="{BB962C8B-B14F-4D97-AF65-F5344CB8AC3E}">
        <p14:creationId xmlns:p14="http://schemas.microsoft.com/office/powerpoint/2010/main" val="2725636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Documents and Settings\ilgaz.akin\Desktop\Yeni klasör\100PHOTO\SAM_129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709" b="4263"/>
          <a:stretch>
            <a:fillRect/>
          </a:stretch>
        </p:blipFill>
        <p:spPr>
          <a:xfrm>
            <a:off x="1809750" y="785814"/>
            <a:ext cx="8572500" cy="5786437"/>
          </a:xfrm>
        </p:spPr>
      </p:pic>
    </p:spTree>
    <p:extLst>
      <p:ext uri="{BB962C8B-B14F-4D97-AF65-F5344CB8AC3E}">
        <p14:creationId xmlns:p14="http://schemas.microsoft.com/office/powerpoint/2010/main" val="3273235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Temel sorular</a:t>
            </a:r>
            <a:endParaRPr lang="tr-TR" dirty="0"/>
          </a:p>
        </p:txBody>
      </p:sp>
      <p:sp>
        <p:nvSpPr>
          <p:cNvPr id="3" name="İçerik Yer Tutucusu 2"/>
          <p:cNvSpPr>
            <a:spLocks noGrp="1"/>
          </p:cNvSpPr>
          <p:nvPr>
            <p:ph idx="1"/>
          </p:nvPr>
        </p:nvSpPr>
        <p:spPr/>
        <p:txBody>
          <a:bodyPr/>
          <a:lstStyle/>
          <a:p>
            <a:r>
              <a:rPr lang="tr-TR" dirty="0" smtClean="0"/>
              <a:t>Ülkemiz deprem riski altında mıdır?</a:t>
            </a:r>
          </a:p>
          <a:p>
            <a:r>
              <a:rPr lang="tr-TR" dirty="0" smtClean="0"/>
              <a:t>Depremler birer «Afet» midirler?</a:t>
            </a:r>
          </a:p>
          <a:p>
            <a:r>
              <a:rPr lang="tr-TR" dirty="0" smtClean="0"/>
              <a:t>Bizler afet riskinin farkında mıyız?</a:t>
            </a:r>
          </a:p>
          <a:p>
            <a:r>
              <a:rPr lang="tr-TR" dirty="0" smtClean="0"/>
              <a:t>Eğer farkında değilsek, niye?</a:t>
            </a:r>
          </a:p>
          <a:p>
            <a:r>
              <a:rPr lang="tr-TR" dirty="0" smtClean="0"/>
              <a:t>Ne yapmalıyız?</a:t>
            </a:r>
            <a:endParaRPr lang="tr-TR" dirty="0"/>
          </a:p>
        </p:txBody>
      </p:sp>
    </p:spTree>
    <p:extLst>
      <p:ext uri="{BB962C8B-B14F-4D97-AF65-F5344CB8AC3E}">
        <p14:creationId xmlns:p14="http://schemas.microsoft.com/office/powerpoint/2010/main" val="2027827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sz="2800" b="1" dirty="0">
                <a:solidFill>
                  <a:srgbClr val="7030A0"/>
                </a:solidFill>
              </a:rPr>
              <a:t> </a:t>
            </a:r>
            <a:r>
              <a:rPr lang="tr-TR" sz="2800" b="1" dirty="0" smtClean="0">
                <a:solidFill>
                  <a:srgbClr val="7030A0"/>
                </a:solidFill>
              </a:rPr>
              <a:t>Maden kazalarından </a:t>
            </a:r>
            <a:r>
              <a:rPr lang="tr-TR" sz="2800" b="1" dirty="0">
                <a:solidFill>
                  <a:srgbClr val="7030A0"/>
                </a:solidFill>
              </a:rPr>
              <a:t>d</a:t>
            </a:r>
            <a:r>
              <a:rPr lang="tr-TR" sz="2800" b="1" dirty="0" smtClean="0">
                <a:solidFill>
                  <a:srgbClr val="7030A0"/>
                </a:solidFill>
              </a:rPr>
              <a:t>ers alıyor </a:t>
            </a:r>
            <a:r>
              <a:rPr lang="tr-TR" sz="2800" b="1" dirty="0">
                <a:solidFill>
                  <a:srgbClr val="7030A0"/>
                </a:solidFill>
              </a:rPr>
              <a:t>muyuz?</a:t>
            </a:r>
          </a:p>
        </p:txBody>
      </p:sp>
      <p:pic>
        <p:nvPicPr>
          <p:cNvPr id="37891" name="Picture 2" descr="C:\Documents and Settings\ilgaz.akin\Desktop\Yeni klasör\100PHOTO\SAM_128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26" y="1484314"/>
            <a:ext cx="8501063" cy="5087937"/>
          </a:xfrm>
        </p:spPr>
      </p:pic>
    </p:spTree>
    <p:extLst>
      <p:ext uri="{BB962C8B-B14F-4D97-AF65-F5344CB8AC3E}">
        <p14:creationId xmlns:p14="http://schemas.microsoft.com/office/powerpoint/2010/main" val="4201740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524000" y="571500"/>
            <a:ext cx="91440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tr-TR" altLang="tr-TR" sz="2700">
                <a:solidFill>
                  <a:schemeClr val="tx1"/>
                </a:solidFill>
                <a:latin typeface="inherit"/>
                <a:cs typeface="Times New Roman" panose="02020603050405020304" pitchFamily="18" charset="0"/>
              </a:rPr>
              <a:t>		Sobadan sızan gaz sonu oldu</a:t>
            </a:r>
            <a:endParaRPr lang="tr-TR" altLang="tr-TR" sz="900">
              <a:solidFill>
                <a:schemeClr val="tx1"/>
              </a:solidFill>
              <a:latin typeface="Arial" panose="020B0604020202020204" pitchFamily="34" charset="0"/>
            </a:endParaRPr>
          </a:p>
          <a:p>
            <a:pPr>
              <a:spcBef>
                <a:spcPct val="0"/>
              </a:spcBef>
              <a:buClrTx/>
              <a:buSzTx/>
              <a:buFontTx/>
              <a:buNone/>
            </a:pPr>
            <a:r>
              <a:rPr lang="tr-TR" altLang="tr-TR" sz="2200">
                <a:solidFill>
                  <a:schemeClr val="tx1"/>
                </a:solidFill>
                <a:latin typeface="inherit"/>
                <a:cs typeface="Times New Roman" panose="02020603050405020304" pitchFamily="18" charset="0"/>
              </a:rPr>
              <a:t>Isparta</a:t>
            </a:r>
            <a:r>
              <a:rPr lang="tr-TR" altLang="tr-TR" sz="2200">
                <a:solidFill>
                  <a:schemeClr val="tx1"/>
                </a:solidFill>
                <a:latin typeface="Calibri" panose="020F0502020204030204" pitchFamily="34" charset="0"/>
                <a:cs typeface="Times New Roman" panose="02020603050405020304" pitchFamily="18" charset="0"/>
              </a:rPr>
              <a:t>’</a:t>
            </a:r>
            <a:r>
              <a:rPr lang="tr-TR" altLang="tr-TR" sz="2200">
                <a:solidFill>
                  <a:schemeClr val="tx1"/>
                </a:solidFill>
                <a:latin typeface="inherit"/>
                <a:cs typeface="Times New Roman" panose="02020603050405020304" pitchFamily="18" charset="0"/>
              </a:rPr>
              <a:t>da bir eczanede </a:t>
            </a:r>
            <a:r>
              <a:rPr lang="tr-TR" altLang="tr-TR" sz="2200">
                <a:solidFill>
                  <a:schemeClr val="tx1"/>
                </a:solidFill>
                <a:latin typeface="Calibri" panose="020F0502020204030204" pitchFamily="34" charset="0"/>
                <a:cs typeface="Times New Roman" panose="02020603050405020304" pitchFamily="18" charset="0"/>
              </a:rPr>
              <a:t>ç</a:t>
            </a:r>
            <a:r>
              <a:rPr lang="tr-TR" altLang="tr-TR" sz="2200">
                <a:solidFill>
                  <a:schemeClr val="tx1"/>
                </a:solidFill>
                <a:latin typeface="inherit"/>
                <a:cs typeface="Times New Roman" panose="02020603050405020304" pitchFamily="18" charset="0"/>
              </a:rPr>
              <a:t>alışan 19 yaşındaki gen</a:t>
            </a:r>
            <a:r>
              <a:rPr lang="tr-TR" altLang="tr-TR" sz="2200">
                <a:solidFill>
                  <a:schemeClr val="tx1"/>
                </a:solidFill>
                <a:latin typeface="Calibri" panose="020F0502020204030204" pitchFamily="34" charset="0"/>
                <a:cs typeface="Times New Roman" panose="02020603050405020304" pitchFamily="18" charset="0"/>
              </a:rPr>
              <a:t>ç</a:t>
            </a:r>
            <a:r>
              <a:rPr lang="tr-TR" altLang="tr-TR" sz="2200">
                <a:solidFill>
                  <a:schemeClr val="tx1"/>
                </a:solidFill>
                <a:latin typeface="inherit"/>
                <a:cs typeface="Times New Roman" panose="02020603050405020304" pitchFamily="18" charset="0"/>
              </a:rPr>
              <a:t> kız, gece sobadan 	sızan karbonmonoksit gazından zehirlenerek hayatını kaybetti. </a:t>
            </a:r>
            <a:endParaRPr lang="tr-TR" altLang="tr-TR" sz="900">
              <a:solidFill>
                <a:schemeClr val="tx1"/>
              </a:solidFill>
              <a:latin typeface="Arial" panose="020B0604020202020204" pitchFamily="34" charset="0"/>
            </a:endParaRPr>
          </a:p>
          <a:p>
            <a:pPr>
              <a:spcBef>
                <a:spcPct val="0"/>
              </a:spcBef>
              <a:buClrTx/>
              <a:buSzTx/>
              <a:buFontTx/>
              <a:buNone/>
            </a:pPr>
            <a:endParaRPr lang="tr-TR" altLang="tr-TR" sz="1800">
              <a:solidFill>
                <a:schemeClr val="tx1"/>
              </a:solidFill>
              <a:latin typeface="Arial" panose="020B0604020202020204" pitchFamily="34" charset="0"/>
            </a:endParaRPr>
          </a:p>
        </p:txBody>
      </p:sp>
      <p:pic>
        <p:nvPicPr>
          <p:cNvPr id="38915" name="Resim 3" descr="lodos-can-aldi_15396503754ce2f71b81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1" y="1928814"/>
            <a:ext cx="700087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ChangeArrowheads="1"/>
          </p:cNvSpPr>
          <p:nvPr/>
        </p:nvSpPr>
        <p:spPr bwMode="auto">
          <a:xfrm>
            <a:off x="1524000" y="528637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tr-TR" altLang="tr-TR" sz="1200">
                <a:solidFill>
                  <a:schemeClr val="tx1"/>
                </a:solidFill>
                <a:latin typeface="Oswald"/>
                <a:cs typeface="Times New Roman" panose="02020603050405020304" pitchFamily="18" charset="0"/>
              </a:rPr>
              <a:t>Isparta</a:t>
            </a:r>
            <a:r>
              <a:rPr lang="tr-TR" altLang="tr-TR" sz="1200">
                <a:solidFill>
                  <a:schemeClr val="tx1"/>
                </a:solidFill>
                <a:latin typeface="Calibri" panose="020F0502020204030204" pitchFamily="34" charset="0"/>
                <a:cs typeface="Times New Roman" panose="02020603050405020304" pitchFamily="18" charset="0"/>
              </a:rPr>
              <a:t>’</a:t>
            </a:r>
            <a:r>
              <a:rPr lang="tr-TR" altLang="tr-TR" sz="1200">
                <a:solidFill>
                  <a:schemeClr val="tx1"/>
                </a:solidFill>
                <a:latin typeface="Oswald"/>
                <a:cs typeface="Times New Roman" panose="02020603050405020304" pitchFamily="18" charset="0"/>
              </a:rPr>
              <a:t>da bir eczanede </a:t>
            </a:r>
            <a:r>
              <a:rPr lang="tr-TR" altLang="tr-TR" sz="1200">
                <a:solidFill>
                  <a:schemeClr val="tx1"/>
                </a:solidFill>
                <a:latin typeface="Calibri" panose="020F0502020204030204" pitchFamily="34" charset="0"/>
                <a:cs typeface="Times New Roman" panose="02020603050405020304" pitchFamily="18" charset="0"/>
              </a:rPr>
              <a:t>ç</a:t>
            </a:r>
            <a:r>
              <a:rPr lang="tr-TR" altLang="tr-TR" sz="1200">
                <a:solidFill>
                  <a:schemeClr val="tx1"/>
                </a:solidFill>
                <a:latin typeface="Oswald"/>
                <a:cs typeface="Times New Roman" panose="02020603050405020304" pitchFamily="18" charset="0"/>
              </a:rPr>
              <a:t>alışan 19 yaşındaki gen</a:t>
            </a:r>
            <a:r>
              <a:rPr lang="tr-TR" altLang="tr-TR" sz="1200">
                <a:solidFill>
                  <a:schemeClr val="tx1"/>
                </a:solidFill>
                <a:latin typeface="Calibri" panose="020F0502020204030204" pitchFamily="34" charset="0"/>
                <a:cs typeface="Times New Roman" panose="02020603050405020304" pitchFamily="18" charset="0"/>
              </a:rPr>
              <a:t>ç</a:t>
            </a:r>
            <a:r>
              <a:rPr lang="tr-TR" altLang="tr-TR" sz="1200">
                <a:solidFill>
                  <a:schemeClr val="tx1"/>
                </a:solidFill>
                <a:latin typeface="Oswald"/>
                <a:cs typeface="Times New Roman" panose="02020603050405020304" pitchFamily="18" charset="0"/>
              </a:rPr>
              <a:t> kız, gece sobadan sızan karbonmonoksit gazından zehirlenerek hayatını kaybetti.</a:t>
            </a:r>
            <a:endParaRPr lang="tr-TR" altLang="tr-TR" sz="900">
              <a:solidFill>
                <a:schemeClr val="tx1"/>
              </a:solidFill>
              <a:latin typeface="Arial" panose="020B0604020202020204" pitchFamily="34" charset="0"/>
            </a:endParaRPr>
          </a:p>
          <a:p>
            <a:pPr>
              <a:spcBef>
                <a:spcPct val="0"/>
              </a:spcBef>
              <a:buClrTx/>
              <a:buSzTx/>
              <a:buFontTx/>
              <a:buNone/>
            </a:pPr>
            <a:r>
              <a:rPr lang="tr-TR" altLang="tr-TR" sz="1200">
                <a:solidFill>
                  <a:schemeClr val="tx1"/>
                </a:solidFill>
                <a:latin typeface="Oswald"/>
                <a:cs typeface="Times New Roman" panose="02020603050405020304" pitchFamily="18" charset="0"/>
              </a:rPr>
              <a:t>Edinilen bilgiye g</a:t>
            </a:r>
            <a:r>
              <a:rPr lang="tr-TR" altLang="tr-TR" sz="1200">
                <a:solidFill>
                  <a:schemeClr val="tx1"/>
                </a:solidFill>
                <a:latin typeface="Calibri" panose="020F0502020204030204" pitchFamily="34" charset="0"/>
                <a:cs typeface="Times New Roman" panose="02020603050405020304" pitchFamily="18" charset="0"/>
              </a:rPr>
              <a:t>ö</a:t>
            </a:r>
            <a:r>
              <a:rPr lang="tr-TR" altLang="tr-TR" sz="1200">
                <a:solidFill>
                  <a:schemeClr val="tx1"/>
                </a:solidFill>
                <a:latin typeface="Oswald"/>
                <a:cs typeface="Times New Roman" panose="02020603050405020304" pitchFamily="18" charset="0"/>
              </a:rPr>
              <a:t>re olay, İstiklal Mahallesi</a:t>
            </a:r>
            <a:r>
              <a:rPr lang="tr-TR" altLang="tr-TR" sz="1200">
                <a:solidFill>
                  <a:schemeClr val="tx1"/>
                </a:solidFill>
                <a:latin typeface="Calibri" panose="020F0502020204030204" pitchFamily="34" charset="0"/>
                <a:cs typeface="Times New Roman" panose="02020603050405020304" pitchFamily="18" charset="0"/>
              </a:rPr>
              <a:t>’</a:t>
            </a:r>
            <a:r>
              <a:rPr lang="tr-TR" altLang="tr-TR" sz="1200">
                <a:solidFill>
                  <a:schemeClr val="tx1"/>
                </a:solidFill>
                <a:latin typeface="Oswald"/>
                <a:cs typeface="Times New Roman" panose="02020603050405020304" pitchFamily="18" charset="0"/>
              </a:rPr>
              <a:t>nde meydana geldi. Ailesiyle oturduğu evde odasındaki sobayı yakan 19 yaşındaki Emine Uysal, bir s</a:t>
            </a:r>
            <a:r>
              <a:rPr lang="tr-TR" altLang="tr-TR" sz="1200">
                <a:solidFill>
                  <a:schemeClr val="tx1"/>
                </a:solidFill>
                <a:latin typeface="Calibri" panose="020F0502020204030204" pitchFamily="34" charset="0"/>
                <a:cs typeface="Times New Roman" panose="02020603050405020304" pitchFamily="18" charset="0"/>
              </a:rPr>
              <a:t>ü</a:t>
            </a:r>
            <a:r>
              <a:rPr lang="tr-TR" altLang="tr-TR" sz="1200">
                <a:solidFill>
                  <a:schemeClr val="tx1"/>
                </a:solidFill>
                <a:latin typeface="Oswald"/>
                <a:cs typeface="Times New Roman" panose="02020603050405020304" pitchFamily="18" charset="0"/>
              </a:rPr>
              <a:t>re sonra uykuya daldı. Sabaha karşı kızlarının odasına giren anne ve babası, kızlarını hareketsiz yatarken buldu. Olay yerine gelen sağlık ekipleri, Uysal</a:t>
            </a:r>
            <a:r>
              <a:rPr lang="tr-TR" altLang="tr-TR" sz="1200">
                <a:solidFill>
                  <a:schemeClr val="tx1"/>
                </a:solidFill>
                <a:latin typeface="Calibri" panose="020F0502020204030204" pitchFamily="34" charset="0"/>
                <a:cs typeface="Times New Roman" panose="02020603050405020304" pitchFamily="18" charset="0"/>
              </a:rPr>
              <a:t>’</a:t>
            </a:r>
            <a:r>
              <a:rPr lang="tr-TR" altLang="tr-TR" sz="1200">
                <a:solidFill>
                  <a:schemeClr val="tx1"/>
                </a:solidFill>
                <a:latin typeface="Oswald"/>
                <a:cs typeface="Times New Roman" panose="02020603050405020304" pitchFamily="18" charset="0"/>
              </a:rPr>
              <a:t>ın karbonmonoksit gazı zehirlenmesi sonucu hayatını kaybettiğini belirledi. S</a:t>
            </a:r>
            <a:r>
              <a:rPr lang="tr-TR" altLang="tr-TR" sz="1200">
                <a:solidFill>
                  <a:schemeClr val="tx1"/>
                </a:solidFill>
                <a:latin typeface="Calibri" panose="020F0502020204030204" pitchFamily="34" charset="0"/>
                <a:cs typeface="Times New Roman" panose="02020603050405020304" pitchFamily="18" charset="0"/>
              </a:rPr>
              <a:t>ü</a:t>
            </a:r>
            <a:r>
              <a:rPr lang="tr-TR" altLang="tr-TR" sz="1200">
                <a:solidFill>
                  <a:schemeClr val="tx1"/>
                </a:solidFill>
                <a:latin typeface="Oswald"/>
                <a:cs typeface="Times New Roman" panose="02020603050405020304" pitchFamily="18" charset="0"/>
              </a:rPr>
              <a:t>leyman Demirel </a:t>
            </a:r>
            <a:r>
              <a:rPr lang="tr-TR" altLang="tr-TR" sz="1200">
                <a:solidFill>
                  <a:schemeClr val="tx1"/>
                </a:solidFill>
                <a:latin typeface="Calibri" panose="020F0502020204030204" pitchFamily="34" charset="0"/>
                <a:cs typeface="Times New Roman" panose="02020603050405020304" pitchFamily="18" charset="0"/>
              </a:rPr>
              <a:t>Ü</a:t>
            </a:r>
            <a:r>
              <a:rPr lang="tr-TR" altLang="tr-TR" sz="1200">
                <a:solidFill>
                  <a:schemeClr val="tx1"/>
                </a:solidFill>
                <a:latin typeface="Oswald"/>
                <a:cs typeface="Times New Roman" panose="02020603050405020304" pitchFamily="18" charset="0"/>
              </a:rPr>
              <a:t>niversitesi Tıp Fak</a:t>
            </a:r>
            <a:r>
              <a:rPr lang="tr-TR" altLang="tr-TR" sz="1200">
                <a:solidFill>
                  <a:schemeClr val="tx1"/>
                </a:solidFill>
                <a:latin typeface="Calibri" panose="020F0502020204030204" pitchFamily="34" charset="0"/>
                <a:cs typeface="Times New Roman" panose="02020603050405020304" pitchFamily="18" charset="0"/>
              </a:rPr>
              <a:t>ü</a:t>
            </a:r>
            <a:r>
              <a:rPr lang="tr-TR" altLang="tr-TR" sz="1200">
                <a:solidFill>
                  <a:schemeClr val="tx1"/>
                </a:solidFill>
                <a:latin typeface="Oswald"/>
                <a:cs typeface="Times New Roman" panose="02020603050405020304" pitchFamily="18" charset="0"/>
              </a:rPr>
              <a:t>ltesi Araştırma ve Uygulama Hastanesi</a:t>
            </a:r>
            <a:r>
              <a:rPr lang="tr-TR" altLang="tr-TR" sz="1200">
                <a:solidFill>
                  <a:schemeClr val="tx1"/>
                </a:solidFill>
                <a:latin typeface="Calibri" panose="020F0502020204030204" pitchFamily="34" charset="0"/>
                <a:cs typeface="Times New Roman" panose="02020603050405020304" pitchFamily="18" charset="0"/>
              </a:rPr>
              <a:t>’</a:t>
            </a:r>
            <a:r>
              <a:rPr lang="tr-TR" altLang="tr-TR" sz="1200">
                <a:solidFill>
                  <a:schemeClr val="tx1"/>
                </a:solidFill>
                <a:latin typeface="Oswald"/>
                <a:cs typeface="Times New Roman" panose="02020603050405020304" pitchFamily="18" charset="0"/>
              </a:rPr>
              <a:t>ndeki otopsinin ardından gen</a:t>
            </a:r>
            <a:r>
              <a:rPr lang="tr-TR" altLang="tr-TR" sz="1200">
                <a:solidFill>
                  <a:schemeClr val="tx1"/>
                </a:solidFill>
                <a:latin typeface="Calibri" panose="020F0502020204030204" pitchFamily="34" charset="0"/>
                <a:cs typeface="Times New Roman" panose="02020603050405020304" pitchFamily="18" charset="0"/>
              </a:rPr>
              <a:t>ç</a:t>
            </a:r>
            <a:r>
              <a:rPr lang="tr-TR" altLang="tr-TR" sz="1200">
                <a:solidFill>
                  <a:schemeClr val="tx1"/>
                </a:solidFill>
                <a:latin typeface="Oswald"/>
                <a:cs typeface="Times New Roman" panose="02020603050405020304" pitchFamily="18" charset="0"/>
              </a:rPr>
              <a:t> kızın cenazesi Karaağa</a:t>
            </a:r>
            <a:r>
              <a:rPr lang="tr-TR" altLang="tr-TR" sz="1200">
                <a:solidFill>
                  <a:schemeClr val="tx1"/>
                </a:solidFill>
                <a:latin typeface="Calibri" panose="020F0502020204030204" pitchFamily="34" charset="0"/>
                <a:cs typeface="Times New Roman" panose="02020603050405020304" pitchFamily="18" charset="0"/>
              </a:rPr>
              <a:t>ç</a:t>
            </a:r>
            <a:r>
              <a:rPr lang="tr-TR" altLang="tr-TR" sz="1200">
                <a:solidFill>
                  <a:schemeClr val="tx1"/>
                </a:solidFill>
                <a:latin typeface="Oswald"/>
                <a:cs typeface="Times New Roman" panose="02020603050405020304" pitchFamily="18" charset="0"/>
              </a:rPr>
              <a:t> Mezarlığı</a:t>
            </a:r>
            <a:r>
              <a:rPr lang="tr-TR" altLang="tr-TR" sz="1200">
                <a:solidFill>
                  <a:schemeClr val="tx1"/>
                </a:solidFill>
                <a:latin typeface="Calibri" panose="020F0502020204030204" pitchFamily="34" charset="0"/>
                <a:cs typeface="Times New Roman" panose="02020603050405020304" pitchFamily="18" charset="0"/>
              </a:rPr>
              <a:t>’</a:t>
            </a:r>
            <a:r>
              <a:rPr lang="tr-TR" altLang="tr-TR" sz="1200">
                <a:solidFill>
                  <a:schemeClr val="tx1"/>
                </a:solidFill>
                <a:latin typeface="Oswald"/>
                <a:cs typeface="Times New Roman" panose="02020603050405020304" pitchFamily="18" charset="0"/>
              </a:rPr>
              <a:t>nda toprağa verildi.</a:t>
            </a:r>
            <a:endParaRPr lang="tr-TR" altLang="tr-TR" sz="1800">
              <a:solidFill>
                <a:schemeClr val="tx1"/>
              </a:solidFill>
              <a:latin typeface="Arial" panose="020B0604020202020204" pitchFamily="34" charset="0"/>
            </a:endParaRPr>
          </a:p>
        </p:txBody>
      </p:sp>
      <p:sp>
        <p:nvSpPr>
          <p:cNvPr id="8" name="7 İçerik Yer Tutucusu"/>
          <p:cNvSpPr>
            <a:spLocks noGrp="1"/>
          </p:cNvSpPr>
          <p:nvPr>
            <p:ph idx="1"/>
          </p:nvPr>
        </p:nvSpPr>
        <p:spPr>
          <a:xfrm>
            <a:off x="1952626" y="4572000"/>
            <a:ext cx="8258175" cy="46038"/>
          </a:xfrm>
        </p:spPr>
        <p:txBody>
          <a:bodyPr>
            <a:normAutofit fontScale="25000" lnSpcReduction="20000"/>
          </a:bodyPr>
          <a:lstStyle/>
          <a:p>
            <a:pPr>
              <a:buFont typeface="Wingdings 2"/>
              <a:buChar char=""/>
              <a:defRPr/>
            </a:pPr>
            <a:endParaRPr lang="tr-TR" dirty="0"/>
          </a:p>
        </p:txBody>
      </p:sp>
    </p:spTree>
    <p:extLst>
      <p:ext uri="{BB962C8B-B14F-4D97-AF65-F5344CB8AC3E}">
        <p14:creationId xmlns:p14="http://schemas.microsoft.com/office/powerpoint/2010/main" val="2399699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4704" y="553792"/>
            <a:ext cx="10560675" cy="5623171"/>
          </a:xfrm>
        </p:spPr>
      </p:pic>
    </p:spTree>
    <p:extLst>
      <p:ext uri="{BB962C8B-B14F-4D97-AF65-F5344CB8AC3E}">
        <p14:creationId xmlns:p14="http://schemas.microsoft.com/office/powerpoint/2010/main" val="1751589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41987" name="Picture 3" descr="C:\Documents and Settings\ilgaz.akin\Desktop\Yeni klasör\100PHOTO\SAM_129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75009" y="571500"/>
            <a:ext cx="8678618" cy="5715000"/>
          </a:xfrm>
        </p:spPr>
      </p:pic>
    </p:spTree>
    <p:extLst>
      <p:ext uri="{BB962C8B-B14F-4D97-AF65-F5344CB8AC3E}">
        <p14:creationId xmlns:p14="http://schemas.microsoft.com/office/powerpoint/2010/main" val="2702776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7030A0"/>
                </a:solidFill>
              </a:rPr>
              <a:t>Hastaneler ŞİMDİ depreme hazır mı?</a:t>
            </a:r>
            <a:endParaRPr lang="tr-TR" dirty="0">
              <a:solidFill>
                <a:srgbClr val="7030A0"/>
              </a:solidFill>
            </a:endParaRPr>
          </a:p>
        </p:txBody>
      </p:sp>
      <p:sp>
        <p:nvSpPr>
          <p:cNvPr id="3" name="2 İçerik Yer Tutucusu"/>
          <p:cNvSpPr>
            <a:spLocks noGrp="1"/>
          </p:cNvSpPr>
          <p:nvPr>
            <p:ph idx="1"/>
          </p:nvPr>
        </p:nvSpPr>
        <p:spPr>
          <a:xfrm>
            <a:off x="1981200" y="1428751"/>
            <a:ext cx="8229600" cy="4697413"/>
          </a:xfrm>
        </p:spPr>
        <p:txBody>
          <a:bodyPr>
            <a:normAutofit/>
          </a:bodyPr>
          <a:lstStyle/>
          <a:p>
            <a:pPr>
              <a:buNone/>
              <a:defRPr/>
            </a:pPr>
            <a:r>
              <a:rPr lang="tr-TR" dirty="0" smtClean="0"/>
              <a:t> 		2009 TTB araştırması 74 il, 449 hekim</a:t>
            </a:r>
          </a:p>
          <a:p>
            <a:pPr>
              <a:buNone/>
              <a:defRPr/>
            </a:pPr>
            <a:r>
              <a:rPr lang="tr-TR" dirty="0"/>
              <a:t>Sizce çalıştığınız hastane olağandışı duruma hazır mı?</a:t>
            </a:r>
          </a:p>
          <a:p>
            <a:pPr>
              <a:buNone/>
              <a:defRPr/>
            </a:pPr>
            <a:r>
              <a:rPr lang="tr-TR" dirty="0"/>
              <a:t>Evet             %   9.6</a:t>
            </a:r>
          </a:p>
          <a:p>
            <a:pPr>
              <a:buNone/>
              <a:defRPr/>
            </a:pPr>
            <a:r>
              <a:rPr lang="tr-TR" dirty="0"/>
              <a:t>Hayır            % 73.3</a:t>
            </a:r>
          </a:p>
          <a:p>
            <a:pPr>
              <a:buNone/>
              <a:defRPr/>
            </a:pPr>
            <a:r>
              <a:rPr lang="tr-TR" dirty="0"/>
              <a:t>Bilmiyorum % 15.4</a:t>
            </a:r>
          </a:p>
          <a:p>
            <a:pPr>
              <a:buNone/>
              <a:defRPr/>
            </a:pPr>
            <a:r>
              <a:rPr lang="tr-TR" dirty="0"/>
              <a:t>	Afetlerde en çok ihtiyaç duyulan hastaneler depremlerde ilk devre dışı kalan kurumlardır. Hazırlıklı olmadıkları gibi, yıkılırlar, duvarları çatlar, içindeki teçhizat kırılır, bozulur, elektrik, su kesilir</a:t>
            </a:r>
          </a:p>
        </p:txBody>
      </p:sp>
    </p:spTree>
    <p:extLst>
      <p:ext uri="{BB962C8B-B14F-4D97-AF65-F5344CB8AC3E}">
        <p14:creationId xmlns:p14="http://schemas.microsoft.com/office/powerpoint/2010/main" val="1584236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745459" y="-912142"/>
            <a:ext cx="6100068" cy="8654602"/>
          </a:xfrm>
        </p:spPr>
      </p:pic>
    </p:spTree>
    <p:extLst>
      <p:ext uri="{BB962C8B-B14F-4D97-AF65-F5344CB8AC3E}">
        <p14:creationId xmlns:p14="http://schemas.microsoft.com/office/powerpoint/2010/main" val="446814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8344" y="365125"/>
            <a:ext cx="8409904" cy="6344768"/>
          </a:xfrm>
        </p:spPr>
      </p:pic>
    </p:spTree>
    <p:extLst>
      <p:ext uri="{BB962C8B-B14F-4D97-AF65-F5344CB8AC3E}">
        <p14:creationId xmlns:p14="http://schemas.microsoft.com/office/powerpoint/2010/main" val="2416029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2 İçerik Yer Tutucusu"/>
          <p:cNvSpPr>
            <a:spLocks noGrp="1"/>
          </p:cNvSpPr>
          <p:nvPr>
            <p:ph idx="1"/>
          </p:nvPr>
        </p:nvSpPr>
        <p:spPr/>
        <p:txBody>
          <a:bodyPr/>
          <a:lstStyle/>
          <a:p>
            <a:pPr eaLnBrk="1" hangingPunct="1">
              <a:buFont typeface="Wingdings 2" panose="05020102010507070707" pitchFamily="18" charset="2"/>
              <a:buNone/>
            </a:pPr>
            <a:r>
              <a:rPr lang="tr-TR" altLang="tr-TR" smtClean="0"/>
              <a:t>          </a:t>
            </a:r>
            <a:r>
              <a:rPr lang="tr-TR" altLang="tr-TR" smtClean="0">
                <a:solidFill>
                  <a:srgbClr val="C00000"/>
                </a:solidFill>
              </a:rPr>
              <a:t>Depremlere karşı önlem almıyoruz</a:t>
            </a:r>
          </a:p>
          <a:p>
            <a:pPr eaLnBrk="1" hangingPunct="1">
              <a:buFont typeface="Wingdings 2" panose="05020102010507070707" pitchFamily="18" charset="2"/>
              <a:buNone/>
            </a:pPr>
            <a:endParaRPr lang="tr-TR" altLang="tr-TR" smtClean="0"/>
          </a:p>
          <a:p>
            <a:pPr eaLnBrk="1" hangingPunct="1">
              <a:buFont typeface="Wingdings 2" panose="05020102010507070707" pitchFamily="18" charset="2"/>
              <a:buNone/>
            </a:pPr>
            <a:r>
              <a:rPr lang="tr-TR" altLang="tr-TR"/>
              <a:t>     SELLERE, TRAFİK KAZALARINA, İŞ KAZALARINA</a:t>
            </a:r>
          </a:p>
          <a:p>
            <a:pPr eaLnBrk="1" hangingPunct="1">
              <a:buFont typeface="Wingdings 2" panose="05020102010507070707" pitchFamily="18" charset="2"/>
              <a:buNone/>
            </a:pPr>
            <a:r>
              <a:rPr lang="tr-TR" altLang="tr-TR"/>
              <a:t>      MADEN KAZALARINA ÖNLEM ALIYOR MUYUZ?</a:t>
            </a:r>
          </a:p>
          <a:p>
            <a:pPr eaLnBrk="1" hangingPunct="1">
              <a:buFont typeface="Wingdings 2" panose="05020102010507070707" pitchFamily="18" charset="2"/>
              <a:buNone/>
            </a:pPr>
            <a:endParaRPr lang="tr-TR" altLang="tr-TR"/>
          </a:p>
          <a:p>
            <a:pPr eaLnBrk="1" hangingPunct="1">
              <a:buFont typeface="Wingdings 2" panose="05020102010507070707" pitchFamily="18" charset="2"/>
              <a:buNone/>
            </a:pPr>
            <a:r>
              <a:rPr lang="tr-TR" altLang="tr-TR"/>
              <a:t>  SUÇLU KİM? İHMAL YETKİLİLERDE Mİ, BİREYDE Mİ, TÜM TOPLUMDA MI? ACABA ÜLKEMİZDE BİR “İHMAL KÜLTÜRÜ” MÜ VAR? </a:t>
            </a:r>
          </a:p>
        </p:txBody>
      </p:sp>
    </p:spTree>
    <p:extLst>
      <p:ext uri="{BB962C8B-B14F-4D97-AF65-F5344CB8AC3E}">
        <p14:creationId xmlns:p14="http://schemas.microsoft.com/office/powerpoint/2010/main" val="4178819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                  SONUÇ</a:t>
            </a:r>
            <a:endParaRPr lang="tr-TR" dirty="0"/>
          </a:p>
        </p:txBody>
      </p:sp>
      <p:sp>
        <p:nvSpPr>
          <p:cNvPr id="3" name="İçerik Yer Tutucusu 2"/>
          <p:cNvSpPr>
            <a:spLocks noGrp="1"/>
          </p:cNvSpPr>
          <p:nvPr>
            <p:ph idx="1"/>
          </p:nvPr>
        </p:nvSpPr>
        <p:spPr/>
        <p:txBody>
          <a:bodyPr/>
          <a:lstStyle/>
          <a:p>
            <a:pPr marL="0" indent="0">
              <a:buNone/>
            </a:pPr>
            <a:r>
              <a:rPr lang="tr-TR" dirty="0" smtClean="0"/>
              <a:t>BİZLER AFET RİSKİNİN FARKINDA DEĞİLİZ    </a:t>
            </a:r>
          </a:p>
          <a:p>
            <a:pPr marL="0" indent="0">
              <a:buNone/>
            </a:pPr>
            <a:r>
              <a:rPr lang="tr-TR" smtClean="0"/>
              <a:t>(VEYA FARKINDAYIZ DA PEK UMURSAMIYORUZ)              </a:t>
            </a:r>
            <a:endParaRPr lang="tr-TR" dirty="0"/>
          </a:p>
        </p:txBody>
      </p:sp>
    </p:spTree>
    <p:extLst>
      <p:ext uri="{BB962C8B-B14F-4D97-AF65-F5344CB8AC3E}">
        <p14:creationId xmlns:p14="http://schemas.microsoft.com/office/powerpoint/2010/main" val="3970573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46083" name="Picture 2" descr="C:\Documents and Settings\ilgaz.akin\Desktop\Yeni klasör\100PHOTO\SAM_127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38314" y="642939"/>
            <a:ext cx="8643937" cy="5483225"/>
          </a:xfrm>
        </p:spPr>
      </p:pic>
    </p:spTree>
    <p:extLst>
      <p:ext uri="{BB962C8B-B14F-4D97-AF65-F5344CB8AC3E}">
        <p14:creationId xmlns:p14="http://schemas.microsoft.com/office/powerpoint/2010/main" val="2656700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defRPr/>
            </a:pPr>
            <a:r>
              <a:rPr lang="tr-TR" sz="3000" dirty="0"/>
              <a:t>Dünya deprem noktaları</a:t>
            </a:r>
          </a:p>
        </p:txBody>
      </p:sp>
      <p:pic>
        <p:nvPicPr>
          <p:cNvPr id="13315"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73214" y="1830388"/>
            <a:ext cx="9045575" cy="4170362"/>
          </a:xfrm>
        </p:spPr>
      </p:pic>
    </p:spTree>
    <p:extLst>
      <p:ext uri="{BB962C8B-B14F-4D97-AF65-F5344CB8AC3E}">
        <p14:creationId xmlns:p14="http://schemas.microsoft.com/office/powerpoint/2010/main" val="2594172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49155" name="Picture 2" descr="C:\Documents and Settings\ilgaz.akin\Desktop\Yeni klasör\100PHOTO\SAM_128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199" y="500064"/>
            <a:ext cx="10057327" cy="5857875"/>
          </a:xfrm>
        </p:spPr>
      </p:pic>
    </p:spTree>
    <p:extLst>
      <p:ext uri="{BB962C8B-B14F-4D97-AF65-F5344CB8AC3E}">
        <p14:creationId xmlns:p14="http://schemas.microsoft.com/office/powerpoint/2010/main" val="1021692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50179" name="Picture 2" descr="C:\Documents and Settings\ilgaz.akin\Desktop\Yeni klasör\100PHOTO\SAM_128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199" y="357189"/>
            <a:ext cx="10353541" cy="6143625"/>
          </a:xfrm>
        </p:spPr>
      </p:pic>
    </p:spTree>
    <p:extLst>
      <p:ext uri="{BB962C8B-B14F-4D97-AF65-F5344CB8AC3E}">
        <p14:creationId xmlns:p14="http://schemas.microsoft.com/office/powerpoint/2010/main" val="835146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51203" name="Picture 2" descr="C:\Documents and Settings\ilgaz.akin\Desktop\Yeni klasör\100PHOTO\SAM_128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5626" y="-1171977"/>
            <a:ext cx="10515599" cy="7753081"/>
          </a:xfrm>
        </p:spPr>
      </p:pic>
    </p:spTree>
    <p:extLst>
      <p:ext uri="{BB962C8B-B14F-4D97-AF65-F5344CB8AC3E}">
        <p14:creationId xmlns:p14="http://schemas.microsoft.com/office/powerpoint/2010/main" val="2343801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defRPr/>
            </a:pPr>
            <a:endParaRPr lang="tr-TR"/>
          </a:p>
        </p:txBody>
      </p:sp>
      <p:pic>
        <p:nvPicPr>
          <p:cNvPr id="56323" name="Picture 2" descr="C:\Documents and Settings\ilgaz.akin\Desktop\Yeni klasör\100PHOTO\SAM_1278.JPG"/>
          <p:cNvPicPr>
            <a:picLocks noGrp="1" noChangeAspect="1" noChangeArrowheads="1"/>
          </p:cNvPicPr>
          <p:nvPr>
            <p:ph type="tbl" idx="1"/>
          </p:nvPr>
        </p:nvPicPr>
        <p:blipFill>
          <a:blip r:embed="rId2">
            <a:lum bright="10000" contrast="50000"/>
            <a:extLst>
              <a:ext uri="{28A0092B-C50C-407E-A947-70E740481C1C}">
                <a14:useLocalDpi xmlns:a14="http://schemas.microsoft.com/office/drawing/2010/main" val="0"/>
              </a:ext>
            </a:extLst>
          </a:blip>
          <a:srcRect/>
          <a:stretch>
            <a:fillRect/>
          </a:stretch>
        </p:blipFill>
        <p:spPr>
          <a:xfrm>
            <a:off x="1881188" y="500063"/>
            <a:ext cx="8501062" cy="6000750"/>
          </a:xfrm>
        </p:spPr>
      </p:pic>
    </p:spTree>
    <p:extLst>
      <p:ext uri="{BB962C8B-B14F-4D97-AF65-F5344CB8AC3E}">
        <p14:creationId xmlns:p14="http://schemas.microsoft.com/office/powerpoint/2010/main" val="2118030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738282" y="274638"/>
            <a:ext cx="8572560" cy="1143000"/>
          </a:xfrm>
        </p:spPr>
        <p:txBody>
          <a:bodyPr/>
          <a:lstStyle/>
          <a:p>
            <a:pPr>
              <a:defRPr/>
            </a:pPr>
            <a:r>
              <a:rPr lang="tr-TR" sz="2800" dirty="0">
                <a:solidFill>
                  <a:srgbClr val="7030A0"/>
                </a:solidFill>
              </a:rPr>
              <a:t>2005 Antalya deprem </a:t>
            </a:r>
            <a:r>
              <a:rPr lang="tr-TR" sz="2800" dirty="0" smtClean="0">
                <a:solidFill>
                  <a:srgbClr val="7030A0"/>
                </a:solidFill>
              </a:rPr>
              <a:t>araştırması, </a:t>
            </a:r>
            <a:r>
              <a:rPr lang="tr-TR" sz="2800" dirty="0">
                <a:solidFill>
                  <a:srgbClr val="7030A0"/>
                </a:solidFill>
              </a:rPr>
              <a:t>500 ev </a:t>
            </a:r>
            <a:r>
              <a:rPr lang="tr-TR" sz="2800" dirty="0" smtClean="0">
                <a:solidFill>
                  <a:srgbClr val="7030A0"/>
                </a:solidFill>
              </a:rPr>
              <a:t>reisi</a:t>
            </a:r>
            <a:endParaRPr lang="tr-TR" sz="2800" dirty="0">
              <a:solidFill>
                <a:srgbClr val="7030A0"/>
              </a:solidFill>
            </a:endParaRPr>
          </a:p>
        </p:txBody>
      </p:sp>
      <p:sp>
        <p:nvSpPr>
          <p:cNvPr id="47107" name="2 İçerik Yer Tutucusu"/>
          <p:cNvSpPr>
            <a:spLocks noGrp="1"/>
          </p:cNvSpPr>
          <p:nvPr>
            <p:ph idx="1"/>
          </p:nvPr>
        </p:nvSpPr>
        <p:spPr/>
        <p:txBody>
          <a:bodyPr/>
          <a:lstStyle/>
          <a:p>
            <a:pPr eaLnBrk="1" hangingPunct="1"/>
            <a:r>
              <a:rPr lang="tr-TR" altLang="tr-TR" dirty="0"/>
              <a:t>Evim depreme dayanıklı mı bilmiyorum  %47</a:t>
            </a:r>
          </a:p>
          <a:p>
            <a:pPr eaLnBrk="1" hangingPunct="1"/>
            <a:r>
              <a:rPr lang="tr-TR" altLang="tr-TR" dirty="0"/>
              <a:t>Deprem çantası hazırladım                     %  2</a:t>
            </a:r>
          </a:p>
          <a:p>
            <a:pPr eaLnBrk="1" hangingPunct="1"/>
            <a:r>
              <a:rPr lang="tr-TR" altLang="tr-TR" dirty="0"/>
              <a:t>Evim deprem sigortalı                              %36</a:t>
            </a:r>
          </a:p>
          <a:p>
            <a:pPr eaLnBrk="1" hangingPunct="1"/>
            <a:r>
              <a:rPr lang="tr-TR" altLang="tr-TR" dirty="0"/>
              <a:t>Hazırlık yaptım(sabitleme, </a:t>
            </a:r>
            <a:r>
              <a:rPr lang="tr-TR" altLang="tr-TR" dirty="0" err="1"/>
              <a:t>plan,yangın</a:t>
            </a:r>
            <a:r>
              <a:rPr lang="tr-TR" altLang="tr-TR" dirty="0"/>
              <a:t>)  %12</a:t>
            </a:r>
          </a:p>
          <a:p>
            <a:pPr eaLnBrk="1" hangingPunct="1"/>
            <a:r>
              <a:rPr lang="tr-TR" altLang="tr-TR" dirty="0"/>
              <a:t>Depremin gerçek sebebini biliyor            %90 </a:t>
            </a:r>
          </a:p>
          <a:p>
            <a:pPr eaLnBrk="1" hangingPunct="1"/>
            <a:r>
              <a:rPr lang="tr-TR" altLang="tr-TR" dirty="0"/>
              <a:t>Bir deprem olsa ailecek zarar görürüz    %89</a:t>
            </a:r>
          </a:p>
          <a:p>
            <a:pPr eaLnBrk="1" hangingPunct="1"/>
            <a:r>
              <a:rPr lang="tr-TR" altLang="tr-TR" dirty="0"/>
              <a:t>Depreme hazırlık ve </a:t>
            </a:r>
            <a:r>
              <a:rPr lang="tr-TR" altLang="tr-TR" dirty="0" smtClean="0"/>
              <a:t>önlem  </a:t>
            </a:r>
            <a:r>
              <a:rPr lang="tr-TR" altLang="tr-TR" dirty="0"/>
              <a:t>sorumluluğu </a:t>
            </a:r>
            <a:r>
              <a:rPr lang="tr-TR" altLang="tr-TR" dirty="0" smtClean="0"/>
              <a:t>devlettedir  </a:t>
            </a:r>
            <a:r>
              <a:rPr lang="tr-TR" altLang="tr-TR" dirty="0"/>
              <a:t>% 75</a:t>
            </a:r>
          </a:p>
        </p:txBody>
      </p:sp>
    </p:spTree>
    <p:extLst>
      <p:ext uri="{BB962C8B-B14F-4D97-AF65-F5344CB8AC3E}">
        <p14:creationId xmlns:p14="http://schemas.microsoft.com/office/powerpoint/2010/main" val="2850536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144073" y="727255"/>
            <a:ext cx="9931758" cy="5918244"/>
          </a:xfrm>
        </p:spPr>
        <p:txBody>
          <a:bodyPr>
            <a:noAutofit/>
          </a:bodyPr>
          <a:lstStyle/>
          <a:p>
            <a:pPr>
              <a:buNone/>
              <a:defRPr/>
            </a:pPr>
            <a:r>
              <a:rPr lang="tr-TR" sz="2000" b="1" dirty="0" smtClean="0"/>
              <a:t>                      </a:t>
            </a:r>
            <a:r>
              <a:rPr lang="en-GB" sz="2000" b="1" dirty="0" smtClean="0"/>
              <a:t>CULTURE OF NEGLIGENCE AND DISASTER PREPAREDNESS</a:t>
            </a:r>
            <a:endParaRPr lang="tr-TR" sz="2000" b="1" dirty="0" smtClean="0"/>
          </a:p>
          <a:p>
            <a:pPr>
              <a:buNone/>
              <a:defRPr/>
            </a:pPr>
            <a:endParaRPr lang="tr-TR" sz="2000" dirty="0" smtClean="0"/>
          </a:p>
          <a:p>
            <a:pPr>
              <a:buNone/>
              <a:defRPr/>
            </a:pPr>
            <a:r>
              <a:rPr lang="tr-TR" sz="2000" dirty="0" smtClean="0"/>
              <a:t>Dr. Necati</a:t>
            </a:r>
            <a:r>
              <a:rPr lang="en-GB" sz="2000" dirty="0" smtClean="0"/>
              <a:t> </a:t>
            </a:r>
            <a:r>
              <a:rPr lang="en-GB" sz="2000" dirty="0" err="1" smtClean="0"/>
              <a:t>Dedeoğlu</a:t>
            </a:r>
            <a:endParaRPr lang="tr-TR" sz="2000" dirty="0" smtClean="0"/>
          </a:p>
          <a:p>
            <a:pPr>
              <a:buNone/>
              <a:defRPr/>
            </a:pPr>
            <a:r>
              <a:rPr lang="en-GB" sz="2000" dirty="0" smtClean="0"/>
              <a:t>Professor of Public Health</a:t>
            </a:r>
            <a:endParaRPr lang="tr-TR" sz="2000" dirty="0" smtClean="0"/>
          </a:p>
          <a:p>
            <a:pPr>
              <a:buNone/>
              <a:defRPr/>
            </a:pPr>
            <a:r>
              <a:rPr lang="en-GB" sz="2000" dirty="0" smtClean="0"/>
              <a:t>Antalya, Turkey</a:t>
            </a:r>
            <a:endParaRPr lang="tr-TR" sz="2000" dirty="0" smtClean="0"/>
          </a:p>
          <a:p>
            <a:pPr>
              <a:buNone/>
              <a:defRPr/>
            </a:pPr>
            <a:r>
              <a:rPr lang="en-GB" sz="2000" dirty="0" smtClean="0"/>
              <a:t>ABSTRACT</a:t>
            </a:r>
            <a:endParaRPr lang="tr-TR" sz="2000" dirty="0" smtClean="0"/>
          </a:p>
          <a:p>
            <a:pPr>
              <a:buNone/>
              <a:defRPr/>
            </a:pPr>
            <a:r>
              <a:rPr lang="en-GB" sz="2000" dirty="0" smtClean="0"/>
              <a:t>The paper points out that a culture of negligence does exist, especially in developing countries.  The main determinants of such a culture </a:t>
            </a:r>
            <a:r>
              <a:rPr lang="en-GB" sz="2000" dirty="0" smtClean="0">
                <a:solidFill>
                  <a:srgbClr val="FF0000"/>
                </a:solidFill>
              </a:rPr>
              <a:t>are educational and economic levels of the citizens</a:t>
            </a:r>
            <a:r>
              <a:rPr lang="en-GB" sz="2000" dirty="0" smtClean="0"/>
              <a:t>. However, there are many other intervening social and psychological factors that influence negligence for getting prepared for a disaster. Negligence to disasters or other life events such as accidents is a product of poverty, marginality and underdevelopment. It is argued that </a:t>
            </a:r>
            <a:r>
              <a:rPr lang="en-US" sz="2000" dirty="0" smtClean="0">
                <a:solidFill>
                  <a:srgbClr val="FF0000"/>
                </a:solidFill>
              </a:rPr>
              <a:t>to be able to live, to exist is difficult and costly for the poor. However their lives have little value. </a:t>
            </a:r>
            <a:r>
              <a:rPr lang="en-US" sz="2000" dirty="0" smtClean="0"/>
              <a:t>For any disaster preparation to be done, this equation should be reversed. To prepare for disasters, a person should have a life worth protecting</a:t>
            </a:r>
            <a:r>
              <a:rPr lang="tr-TR" sz="2000" dirty="0" smtClean="0"/>
              <a:t>.</a:t>
            </a:r>
            <a:r>
              <a:rPr lang="en-US" sz="2000" dirty="0" smtClean="0"/>
              <a:t> It is concluded that for deprived societies, </a:t>
            </a:r>
            <a:r>
              <a:rPr lang="en-US" sz="2000" dirty="0" smtClean="0">
                <a:solidFill>
                  <a:srgbClr val="FF0000"/>
                </a:solidFill>
              </a:rPr>
              <a:t>disaster preparedness is a public responsibility </a:t>
            </a:r>
            <a:r>
              <a:rPr lang="en-US" sz="2000" dirty="0" smtClean="0"/>
              <a:t>rather than an individual one and that social measures such </a:t>
            </a:r>
            <a:r>
              <a:rPr lang="en-US" sz="2000" dirty="0" smtClean="0">
                <a:solidFill>
                  <a:srgbClr val="FF0000"/>
                </a:solidFill>
              </a:rPr>
              <a:t>as social justice, participation, democracy, power sharing, equality and development planning should be considered as prerequisites of any disaster preparation.</a:t>
            </a:r>
            <a:endParaRPr lang="tr-TR" sz="2000" dirty="0" smtClean="0">
              <a:solidFill>
                <a:srgbClr val="FF0000"/>
              </a:solidFill>
            </a:endParaRPr>
          </a:p>
          <a:p>
            <a:pPr>
              <a:buNone/>
              <a:defRPr/>
            </a:pPr>
            <a:r>
              <a:rPr lang="en-US" sz="2000" dirty="0" smtClean="0"/>
              <a:t> </a:t>
            </a:r>
            <a:endParaRPr lang="tr-TR" sz="2000" dirty="0" smtClean="0"/>
          </a:p>
        </p:txBody>
      </p:sp>
    </p:spTree>
    <p:extLst>
      <p:ext uri="{BB962C8B-B14F-4D97-AF65-F5344CB8AC3E}">
        <p14:creationId xmlns:p14="http://schemas.microsoft.com/office/powerpoint/2010/main" val="875834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67587" name="Picture 3" descr="C:\Documents and Settings\ilgaz.akin\Desktop\Yeni klasör\100PHOTO\SAM_1275.JPG"/>
          <p:cNvPicPr>
            <a:picLocks noGrp="1" noChangeAspect="1" noChangeArrowheads="1"/>
          </p:cNvPicPr>
          <p:nvPr>
            <p:ph idx="1"/>
          </p:nvPr>
        </p:nvPicPr>
        <p:blipFill>
          <a:blip r:embed="rId2">
            <a:lum bright="22000" contrast="18000"/>
            <a:extLst>
              <a:ext uri="{28A0092B-C50C-407E-A947-70E740481C1C}">
                <a14:useLocalDpi xmlns:a14="http://schemas.microsoft.com/office/drawing/2010/main" val="0"/>
              </a:ext>
            </a:extLst>
          </a:blip>
          <a:srcRect l="5830" t="5859" r="8745" b="4688"/>
          <a:stretch>
            <a:fillRect/>
          </a:stretch>
        </p:blipFill>
        <p:spPr>
          <a:xfrm>
            <a:off x="2312988" y="646114"/>
            <a:ext cx="7385050" cy="5495925"/>
          </a:xfrm>
        </p:spPr>
      </p:pic>
    </p:spTree>
    <p:extLst>
      <p:ext uri="{BB962C8B-B14F-4D97-AF65-F5344CB8AC3E}">
        <p14:creationId xmlns:p14="http://schemas.microsoft.com/office/powerpoint/2010/main" val="326362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66844" y="214290"/>
            <a:ext cx="8858312" cy="1143000"/>
          </a:xfrm>
        </p:spPr>
        <p:txBody>
          <a:bodyPr>
            <a:noAutofit/>
          </a:bodyPr>
          <a:lstStyle/>
          <a:p>
            <a:pPr>
              <a:defRPr/>
            </a:pPr>
            <a:r>
              <a:rPr lang="tr-TR" sz="2400" dirty="0" err="1">
                <a:solidFill>
                  <a:srgbClr val="7030A0"/>
                </a:solidFill>
                <a:latin typeface="Arial" charset="0"/>
              </a:rPr>
              <a:t>Rİsk</a:t>
            </a:r>
            <a:r>
              <a:rPr lang="tr-TR" sz="2400" dirty="0">
                <a:solidFill>
                  <a:srgbClr val="7030A0"/>
                </a:solidFill>
                <a:latin typeface="Arial" charset="0"/>
              </a:rPr>
              <a:t> </a:t>
            </a:r>
            <a:r>
              <a:rPr lang="tr-TR" sz="2400" dirty="0" err="1">
                <a:solidFill>
                  <a:srgbClr val="7030A0"/>
                </a:solidFill>
                <a:latin typeface="Arial" charset="0"/>
              </a:rPr>
              <a:t>algIlama</a:t>
            </a:r>
            <a:r>
              <a:rPr lang="tr-TR" sz="2400" dirty="0">
                <a:solidFill>
                  <a:srgbClr val="7030A0"/>
                </a:solidFill>
                <a:latin typeface="Arial" charset="0"/>
              </a:rPr>
              <a:t> ve eyleme geçmede </a:t>
            </a:r>
            <a:r>
              <a:rPr lang="tr-TR" sz="2400" dirty="0" smtClean="0">
                <a:solidFill>
                  <a:srgbClr val="7030A0"/>
                </a:solidFill>
                <a:latin typeface="Arial" charset="0"/>
              </a:rPr>
              <a:t>etkili </a:t>
            </a:r>
            <a:r>
              <a:rPr lang="tr-TR" sz="2400" dirty="0">
                <a:solidFill>
                  <a:srgbClr val="7030A0"/>
                </a:solidFill>
                <a:latin typeface="Arial" charset="0"/>
              </a:rPr>
              <a:t>faktörler</a:t>
            </a:r>
          </a:p>
        </p:txBody>
      </p:sp>
      <p:sp>
        <p:nvSpPr>
          <p:cNvPr id="68611" name="2 İçerik Yer Tutucusu"/>
          <p:cNvSpPr>
            <a:spLocks noGrp="1"/>
          </p:cNvSpPr>
          <p:nvPr>
            <p:ph idx="1"/>
          </p:nvPr>
        </p:nvSpPr>
        <p:spPr>
          <a:xfrm>
            <a:off x="1738313" y="1600201"/>
            <a:ext cx="8572500" cy="4525963"/>
          </a:xfrm>
        </p:spPr>
        <p:txBody>
          <a:bodyPr/>
          <a:lstStyle/>
          <a:p>
            <a:pPr eaLnBrk="1" hangingPunct="1"/>
            <a:r>
              <a:rPr lang="tr-TR" altLang="tr-TR" sz="2400" i="1">
                <a:latin typeface="Arial" panose="020B0604020202020204" pitchFamily="34" charset="0"/>
              </a:rPr>
              <a:t>Riskin niteliği : </a:t>
            </a:r>
            <a:r>
              <a:rPr lang="tr-TR" altLang="tr-TR" sz="2400">
                <a:latin typeface="Arial" panose="020B0604020202020204" pitchFamily="34" charset="0"/>
              </a:rPr>
              <a:t>Türü</a:t>
            </a:r>
            <a:r>
              <a:rPr lang="tr-TR" altLang="tr-TR" sz="2400" i="1">
                <a:latin typeface="Arial" panose="020B0604020202020204" pitchFamily="34" charset="0"/>
              </a:rPr>
              <a:t>,</a:t>
            </a:r>
            <a:r>
              <a:rPr lang="tr-TR" altLang="tr-TR" sz="2400">
                <a:latin typeface="Arial" panose="020B0604020202020204" pitchFamily="34" charset="0"/>
              </a:rPr>
              <a:t>olasılığı,zarar derecesi,aciliyeti,yeniliği </a:t>
            </a:r>
            <a:endParaRPr lang="tr-TR" altLang="tr-TR" sz="2400" i="1">
              <a:latin typeface="Arial" panose="020B0604020202020204" pitchFamily="34" charset="0"/>
            </a:endParaRPr>
          </a:p>
          <a:p>
            <a:pPr eaLnBrk="1" hangingPunct="1"/>
            <a:r>
              <a:rPr lang="tr-TR" altLang="tr-TR" sz="2400" i="1">
                <a:latin typeface="Arial" panose="020B0604020202020204" pitchFamily="34" charset="0"/>
              </a:rPr>
              <a:t>Risk alma davranışı</a:t>
            </a:r>
            <a:r>
              <a:rPr lang="tr-TR" altLang="tr-TR" sz="2400">
                <a:latin typeface="Arial" panose="020B0604020202020204" pitchFamily="34" charset="0"/>
              </a:rPr>
              <a:t>: Gençler, kişilik özelliği</a:t>
            </a:r>
          </a:p>
          <a:p>
            <a:pPr eaLnBrk="1" hangingPunct="1"/>
            <a:r>
              <a:rPr lang="tr-TR" altLang="tr-TR" sz="2400" i="1">
                <a:latin typeface="Arial" panose="020B0604020202020204" pitchFamily="34" charset="0"/>
              </a:rPr>
              <a:t>Sorumluluk almaktan kaçınma, dışsallaştırma</a:t>
            </a:r>
            <a:r>
              <a:rPr lang="tr-TR" altLang="tr-TR" sz="2400">
                <a:latin typeface="Arial" panose="020B0604020202020204" pitchFamily="34" charset="0"/>
              </a:rPr>
              <a:t>: Kendi başına gelene kadar başkasının sorunu, “devlet baba”</a:t>
            </a:r>
          </a:p>
          <a:p>
            <a:pPr eaLnBrk="1" hangingPunct="1"/>
            <a:r>
              <a:rPr lang="tr-TR" altLang="tr-TR" sz="2400" i="1">
                <a:latin typeface="Arial" panose="020B0604020202020204" pitchFamily="34" charset="0"/>
              </a:rPr>
              <a:t>Öğrenilmiş çaresizlik</a:t>
            </a:r>
            <a:r>
              <a:rPr lang="tr-TR" altLang="tr-TR" sz="2400">
                <a:latin typeface="Arial" panose="020B0604020202020204" pitchFamily="34" charset="0"/>
              </a:rPr>
              <a:t>: Süregelen başarısızlık, çaresizlik motivasyonu kaybolmuş, umutsuz, edilgen</a:t>
            </a:r>
          </a:p>
          <a:p>
            <a:pPr eaLnBrk="1" hangingPunct="1"/>
            <a:r>
              <a:rPr lang="tr-TR" altLang="tr-TR" sz="2400" i="1">
                <a:latin typeface="Arial" panose="020B0604020202020204" pitchFamily="34" charset="0"/>
              </a:rPr>
              <a:t>Yabancılaşma</a:t>
            </a:r>
            <a:r>
              <a:rPr lang="tr-TR" altLang="tr-TR" sz="2400">
                <a:latin typeface="Arial" panose="020B0604020202020204" pitchFamily="34" charset="0"/>
              </a:rPr>
              <a:t>: Üretimden, kendinden, toplumdan soyutlanmak,duyarsızlaşmak, köksüzleşmek</a:t>
            </a:r>
          </a:p>
          <a:p>
            <a:pPr eaLnBrk="1" hangingPunct="1"/>
            <a:r>
              <a:rPr lang="tr-TR" altLang="tr-TR" sz="2400" i="1">
                <a:latin typeface="Arial" panose="020B0604020202020204" pitchFamily="34" charset="0"/>
              </a:rPr>
              <a:t>Kanaat önderleri</a:t>
            </a:r>
            <a:r>
              <a:rPr lang="tr-TR" altLang="tr-TR" sz="2400">
                <a:latin typeface="Arial" panose="020B0604020202020204" pitchFamily="34" charset="0"/>
              </a:rPr>
              <a:t>:Bilim adamı,imam,şeyh,politikacı,komşu</a:t>
            </a:r>
          </a:p>
          <a:p>
            <a:pPr eaLnBrk="1" hangingPunct="1"/>
            <a:endParaRPr lang="tr-TR" altLang="tr-TR" sz="2400">
              <a:latin typeface="Arial" panose="020B0604020202020204" pitchFamily="34" charset="0"/>
            </a:endParaRPr>
          </a:p>
        </p:txBody>
      </p:sp>
    </p:spTree>
    <p:extLst>
      <p:ext uri="{BB962C8B-B14F-4D97-AF65-F5344CB8AC3E}">
        <p14:creationId xmlns:p14="http://schemas.microsoft.com/office/powerpoint/2010/main" val="41906928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66844" y="457200"/>
            <a:ext cx="8848756" cy="838200"/>
          </a:xfrm>
        </p:spPr>
        <p:txBody>
          <a:bodyPr/>
          <a:lstStyle/>
          <a:p>
            <a:pPr>
              <a:defRPr/>
            </a:pPr>
            <a:r>
              <a:rPr lang="tr-TR" sz="2400" dirty="0" err="1">
                <a:solidFill>
                  <a:srgbClr val="7030A0"/>
                </a:solidFill>
                <a:latin typeface="Arial" charset="0"/>
              </a:rPr>
              <a:t>Rİsk</a:t>
            </a:r>
            <a:r>
              <a:rPr lang="tr-TR" sz="2400" dirty="0">
                <a:solidFill>
                  <a:srgbClr val="7030A0"/>
                </a:solidFill>
                <a:latin typeface="Arial" charset="0"/>
              </a:rPr>
              <a:t> </a:t>
            </a:r>
            <a:r>
              <a:rPr lang="tr-TR" sz="2400" dirty="0" err="1">
                <a:solidFill>
                  <a:srgbClr val="7030A0"/>
                </a:solidFill>
                <a:latin typeface="Arial" charset="0"/>
              </a:rPr>
              <a:t>algIlama</a:t>
            </a:r>
            <a:r>
              <a:rPr lang="tr-TR" sz="2400" dirty="0">
                <a:solidFill>
                  <a:srgbClr val="7030A0"/>
                </a:solidFill>
                <a:latin typeface="Arial" charset="0"/>
              </a:rPr>
              <a:t> ve eyleme geçmede </a:t>
            </a:r>
            <a:r>
              <a:rPr lang="tr-TR" sz="2400" dirty="0" err="1">
                <a:solidFill>
                  <a:srgbClr val="7030A0"/>
                </a:solidFill>
                <a:latin typeface="Arial" charset="0"/>
              </a:rPr>
              <a:t>etkİlİ</a:t>
            </a:r>
            <a:r>
              <a:rPr lang="tr-TR" sz="2400" dirty="0">
                <a:solidFill>
                  <a:srgbClr val="7030A0"/>
                </a:solidFill>
                <a:latin typeface="Arial" charset="0"/>
              </a:rPr>
              <a:t> faktörler</a:t>
            </a:r>
          </a:p>
        </p:txBody>
      </p:sp>
      <p:sp>
        <p:nvSpPr>
          <p:cNvPr id="70659" name="2 İçerik Yer Tutucusu"/>
          <p:cNvSpPr>
            <a:spLocks noGrp="1"/>
          </p:cNvSpPr>
          <p:nvPr>
            <p:ph idx="1"/>
          </p:nvPr>
        </p:nvSpPr>
        <p:spPr/>
        <p:txBody>
          <a:bodyPr/>
          <a:lstStyle/>
          <a:p>
            <a:pPr eaLnBrk="1" hangingPunct="1"/>
            <a:r>
              <a:rPr lang="tr-TR" altLang="tr-TR" sz="2400" i="1" dirty="0">
                <a:latin typeface="Arial" panose="020B0604020202020204" pitchFamily="34" charset="0"/>
              </a:rPr>
              <a:t>Önlemin başarısı</a:t>
            </a:r>
            <a:r>
              <a:rPr lang="tr-TR" altLang="tr-TR" sz="2400" dirty="0">
                <a:latin typeface="Arial" panose="020B0604020202020204" pitchFamily="34" charset="0"/>
              </a:rPr>
              <a:t>: Alınan önlemin sonuç vereceği beklentisi ve önlem için az emek/ para/ zaman harcama</a:t>
            </a:r>
            <a:endParaRPr lang="tr-TR" altLang="tr-TR" sz="2400" i="1" dirty="0">
              <a:latin typeface="Arial" panose="020B0604020202020204" pitchFamily="34" charset="0"/>
            </a:endParaRPr>
          </a:p>
          <a:p>
            <a:pPr eaLnBrk="1" hangingPunct="1"/>
            <a:r>
              <a:rPr lang="tr-TR" altLang="tr-TR" sz="2400" i="1" dirty="0">
                <a:latin typeface="Arial" panose="020B0604020202020204" pitchFamily="34" charset="0"/>
              </a:rPr>
              <a:t>Kişinin özellikleri</a:t>
            </a:r>
            <a:r>
              <a:rPr lang="tr-TR" altLang="tr-TR" sz="2400" i="1" dirty="0" smtClean="0">
                <a:latin typeface="Arial" panose="020B0604020202020204" pitchFamily="34" charset="0"/>
              </a:rPr>
              <a:t>, donanımları</a:t>
            </a:r>
            <a:r>
              <a:rPr lang="tr-TR" altLang="tr-TR" sz="2400" i="1" dirty="0">
                <a:latin typeface="Arial" panose="020B0604020202020204" pitchFamily="34" charset="0"/>
              </a:rPr>
              <a:t>: </a:t>
            </a:r>
            <a:r>
              <a:rPr lang="tr-TR" altLang="tr-TR" sz="2400" dirty="0">
                <a:latin typeface="Arial" panose="020B0604020202020204" pitchFamily="34" charset="0"/>
              </a:rPr>
              <a:t>Eğitim, ekonomik </a:t>
            </a:r>
            <a:r>
              <a:rPr lang="tr-TR" altLang="tr-TR" sz="2400" dirty="0" smtClean="0">
                <a:latin typeface="Arial" panose="020B0604020202020204" pitchFamily="34" charset="0"/>
              </a:rPr>
              <a:t>güç, deneyim</a:t>
            </a:r>
            <a:r>
              <a:rPr lang="tr-TR" altLang="tr-TR" sz="2400" dirty="0">
                <a:latin typeface="Arial" panose="020B0604020202020204" pitchFamily="34" charset="0"/>
              </a:rPr>
              <a:t>, zeka, psikolojik yapı, davranış</a:t>
            </a:r>
          </a:p>
          <a:p>
            <a:pPr eaLnBrk="1" hangingPunct="1"/>
            <a:r>
              <a:rPr lang="tr-TR" altLang="tr-TR" sz="2400" i="1" dirty="0">
                <a:latin typeface="Arial" panose="020B0604020202020204" pitchFamily="34" charset="0"/>
              </a:rPr>
              <a:t>Sosyal destek </a:t>
            </a:r>
            <a:r>
              <a:rPr lang="tr-TR" altLang="tr-TR" sz="2400" dirty="0">
                <a:latin typeface="Arial" panose="020B0604020202020204" pitchFamily="34" charset="0"/>
              </a:rPr>
              <a:t>: </a:t>
            </a:r>
            <a:r>
              <a:rPr lang="tr-TR" altLang="tr-TR" sz="2400" dirty="0" err="1" smtClean="0">
                <a:latin typeface="Arial" panose="020B0604020202020204" pitchFamily="34" charset="0"/>
              </a:rPr>
              <a:t>Hemşehrilik</a:t>
            </a:r>
            <a:r>
              <a:rPr lang="tr-TR" altLang="tr-TR" sz="2400" dirty="0" smtClean="0">
                <a:latin typeface="Arial" panose="020B0604020202020204" pitchFamily="34" charset="0"/>
              </a:rPr>
              <a:t>, geniş </a:t>
            </a:r>
            <a:r>
              <a:rPr lang="tr-TR" altLang="tr-TR" sz="2400" dirty="0">
                <a:latin typeface="Arial" panose="020B0604020202020204" pitchFamily="34" charset="0"/>
              </a:rPr>
              <a:t>aile, cemaat, dernek</a:t>
            </a:r>
          </a:p>
          <a:p>
            <a:pPr eaLnBrk="1" hangingPunct="1"/>
            <a:r>
              <a:rPr lang="tr-TR" altLang="tr-TR" sz="2400" i="1" dirty="0">
                <a:latin typeface="Arial" panose="020B0604020202020204" pitchFamily="34" charset="0"/>
              </a:rPr>
              <a:t>Kültürel faktörler </a:t>
            </a:r>
            <a:r>
              <a:rPr lang="tr-TR" altLang="tr-TR" sz="2400" dirty="0">
                <a:latin typeface="Arial" panose="020B0604020202020204" pitchFamily="34" charset="0"/>
              </a:rPr>
              <a:t>: İhmal kültürü, toplumsal sorumluluk, vatandaşlık bilinci, kadercilik, «</a:t>
            </a:r>
            <a:r>
              <a:rPr lang="tr-TR" altLang="tr-TR" sz="2400" dirty="0" err="1" smtClean="0">
                <a:latin typeface="Arial" panose="020B0604020202020204" pitchFamily="34" charset="0"/>
              </a:rPr>
              <a:t>Birşey</a:t>
            </a:r>
            <a:r>
              <a:rPr lang="tr-TR" altLang="tr-TR" sz="2400" dirty="0" smtClean="0">
                <a:latin typeface="Arial" panose="020B0604020202020204" pitchFamily="34" charset="0"/>
              </a:rPr>
              <a:t> </a:t>
            </a:r>
            <a:r>
              <a:rPr lang="tr-TR" altLang="tr-TR" sz="2400" dirty="0">
                <a:latin typeface="Arial" panose="020B0604020202020204" pitchFamily="34" charset="0"/>
              </a:rPr>
              <a:t>olmaz Abi» </a:t>
            </a:r>
            <a:r>
              <a:rPr lang="tr-TR" altLang="tr-TR" sz="2400" dirty="0" smtClean="0">
                <a:latin typeface="Arial" panose="020B0604020202020204" pitchFamily="34" charset="0"/>
              </a:rPr>
              <a:t>davranışı</a:t>
            </a:r>
            <a:endParaRPr lang="tr-TR" altLang="tr-TR" sz="2400" dirty="0">
              <a:latin typeface="Arial" panose="020B0604020202020204" pitchFamily="34" charset="0"/>
            </a:endParaRPr>
          </a:p>
          <a:p>
            <a:pPr eaLnBrk="1" hangingPunct="1"/>
            <a:r>
              <a:rPr lang="tr-TR" altLang="tr-TR" sz="2400" i="1" dirty="0">
                <a:latin typeface="Arial" panose="020B0604020202020204" pitchFamily="34" charset="0"/>
              </a:rPr>
              <a:t>Öncelikli riskler </a:t>
            </a:r>
            <a:r>
              <a:rPr lang="tr-TR" altLang="tr-TR" sz="2400" dirty="0">
                <a:latin typeface="Arial" panose="020B0604020202020204" pitchFamily="34" charset="0"/>
              </a:rPr>
              <a:t>: Risk toplumu, riskin yakınlığı, aşinalığı</a:t>
            </a:r>
            <a:r>
              <a:rPr lang="tr-TR" altLang="tr-TR" sz="2400" dirty="0" smtClean="0">
                <a:latin typeface="Arial" panose="020B0604020202020204" pitchFamily="34" charset="0"/>
              </a:rPr>
              <a:t>, </a:t>
            </a:r>
            <a:r>
              <a:rPr lang="tr-TR" altLang="tr-TR" sz="2400" dirty="0" err="1" smtClean="0">
                <a:latin typeface="Arial" panose="020B0604020202020204" pitchFamily="34" charset="0"/>
              </a:rPr>
              <a:t>ölçülebilirliği</a:t>
            </a:r>
            <a:r>
              <a:rPr lang="tr-TR" altLang="tr-TR" sz="2400" dirty="0" smtClean="0">
                <a:latin typeface="Arial" panose="020B0604020202020204" pitchFamily="34" charset="0"/>
              </a:rPr>
              <a:t> </a:t>
            </a:r>
            <a:r>
              <a:rPr lang="tr-TR" altLang="tr-TR" sz="2400" dirty="0">
                <a:latin typeface="Arial" panose="020B0604020202020204" pitchFamily="34" charset="0"/>
              </a:rPr>
              <a:t>(Yoksulların öncelikleri farklıdır)</a:t>
            </a:r>
          </a:p>
        </p:txBody>
      </p:sp>
    </p:spTree>
    <p:extLst>
      <p:ext uri="{BB962C8B-B14F-4D97-AF65-F5344CB8AC3E}">
        <p14:creationId xmlns:p14="http://schemas.microsoft.com/office/powerpoint/2010/main" val="14812100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adem-af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334851"/>
            <a:ext cx="10018690" cy="5626213"/>
          </a:xfrm>
        </p:spPr>
      </p:pic>
      <p:sp>
        <p:nvSpPr>
          <p:cNvPr id="4" name="3 Veri Yer Tutucusu"/>
          <p:cNvSpPr>
            <a:spLocks noGrp="1"/>
          </p:cNvSpPr>
          <p:nvPr>
            <p:ph type="dt" sz="quarter" idx="10"/>
          </p:nvPr>
        </p:nvSpPr>
        <p:spPr/>
        <p:txBody>
          <a:bodyPr/>
          <a:lstStyle/>
          <a:p>
            <a:pPr>
              <a:defRPr/>
            </a:pPr>
            <a:fld id="{4B4E6B4E-A8DD-4843-A497-DD9CC4334B79}" type="datetime1">
              <a:rPr lang="de-CH"/>
              <a:pPr>
                <a:defRPr/>
              </a:pPr>
              <a:t>03.11.2023</a:t>
            </a:fld>
            <a:endParaRPr lang="de-CH"/>
          </a:p>
        </p:txBody>
      </p:sp>
      <p:sp>
        <p:nvSpPr>
          <p:cNvPr id="66564" name="5 Slayt Numarası Yer Tutucusu"/>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fld id="{CF310846-24FD-4E7C-A448-259D2EE28F86}" type="slidenum">
              <a:rPr lang="de-CH" altLang="tr-TR" sz="1200">
                <a:solidFill>
                  <a:srgbClr val="D38E27"/>
                </a:solidFill>
              </a:rPr>
              <a:pPr>
                <a:spcBef>
                  <a:spcPct val="0"/>
                </a:spcBef>
                <a:buClrTx/>
                <a:buSzTx/>
                <a:buFontTx/>
                <a:buNone/>
              </a:pPr>
              <a:t>49</a:t>
            </a:fld>
            <a:endParaRPr lang="de-CH" altLang="tr-TR" sz="1200">
              <a:solidFill>
                <a:srgbClr val="D38E27"/>
              </a:solidFill>
            </a:endParaRPr>
          </a:p>
        </p:txBody>
      </p:sp>
      <p:sp>
        <p:nvSpPr>
          <p:cNvPr id="66565" name="Text Box 3"/>
          <p:cNvSpPr txBox="1">
            <a:spLocks noChangeArrowheads="1"/>
          </p:cNvSpPr>
          <p:nvPr/>
        </p:nvSpPr>
        <p:spPr bwMode="auto">
          <a:xfrm>
            <a:off x="3863975" y="6021389"/>
            <a:ext cx="5111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50000"/>
              </a:spcBef>
              <a:buClrTx/>
              <a:buSzTx/>
              <a:buFontTx/>
              <a:buNone/>
            </a:pPr>
            <a:r>
              <a:rPr lang="tr-TR" altLang="tr-TR" sz="1200">
                <a:solidFill>
                  <a:schemeClr val="tx1"/>
                </a:solidFill>
              </a:rPr>
              <a:t>Piyale Madra, Ademler ve Havvalar</a:t>
            </a:r>
            <a:endParaRPr lang="en-US" altLang="tr-TR" sz="1200">
              <a:solidFill>
                <a:schemeClr val="tx1"/>
              </a:solidFill>
            </a:endParaRPr>
          </a:p>
        </p:txBody>
      </p:sp>
    </p:spTree>
    <p:extLst>
      <p:ext uri="{BB962C8B-B14F-4D97-AF65-F5344CB8AC3E}">
        <p14:creationId xmlns:p14="http://schemas.microsoft.com/office/powerpoint/2010/main" val="1073939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defRPr/>
            </a:pPr>
            <a:r>
              <a:rPr lang="tr-TR" sz="2800" dirty="0"/>
              <a:t>Avrupa deprem riski</a:t>
            </a:r>
          </a:p>
        </p:txBody>
      </p:sp>
      <p:pic>
        <p:nvPicPr>
          <p:cNvPr id="15363"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1" y="1554163"/>
            <a:ext cx="8308975" cy="4525962"/>
          </a:xfrm>
        </p:spPr>
      </p:pic>
    </p:spTree>
    <p:extLst>
      <p:ext uri="{BB962C8B-B14F-4D97-AF65-F5344CB8AC3E}">
        <p14:creationId xmlns:p14="http://schemas.microsoft.com/office/powerpoint/2010/main" val="3421246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Başlık"/>
          <p:cNvSpPr>
            <a:spLocks noGrp="1"/>
          </p:cNvSpPr>
          <p:nvPr>
            <p:ph type="title"/>
          </p:nvPr>
        </p:nvSpPr>
        <p:spPr/>
        <p:txBody>
          <a:bodyPr/>
          <a:lstStyle/>
          <a:p>
            <a:pPr>
              <a:defRPr/>
            </a:pPr>
            <a:r>
              <a:rPr lang="tr-TR" smtClean="0"/>
              <a:t> </a:t>
            </a:r>
          </a:p>
        </p:txBody>
      </p:sp>
      <p:sp>
        <p:nvSpPr>
          <p:cNvPr id="31747" name="2 İçerik Yer Tutucusu"/>
          <p:cNvSpPr>
            <a:spLocks noGrp="1"/>
          </p:cNvSpPr>
          <p:nvPr>
            <p:ph idx="1"/>
          </p:nvPr>
        </p:nvSpPr>
        <p:spPr>
          <a:xfrm>
            <a:off x="1952625" y="1571626"/>
            <a:ext cx="5257800" cy="4525963"/>
          </a:xfrm>
        </p:spPr>
        <p:txBody>
          <a:bodyPr>
            <a:normAutofit fontScale="70000" lnSpcReduction="20000"/>
          </a:bodyPr>
          <a:lstStyle/>
          <a:p>
            <a:pPr>
              <a:buNone/>
              <a:defRPr/>
            </a:pPr>
            <a:r>
              <a:rPr lang="tr-TR" dirty="0">
                <a:latin typeface="Arial" charset="0"/>
              </a:rPr>
              <a:t>Yoksul ailelerin afete hazırlık yapacak ekonomik, fizik, psikolojik gücü yoktur</a:t>
            </a:r>
          </a:p>
          <a:p>
            <a:pPr>
              <a:buNone/>
              <a:defRPr/>
            </a:pPr>
            <a:r>
              <a:rPr lang="tr-TR" dirty="0">
                <a:latin typeface="Arial" charset="0"/>
              </a:rPr>
              <a:t>Yoksul aileler daha riskli ortamda yaşar ve çalışırlar</a:t>
            </a:r>
          </a:p>
          <a:p>
            <a:pPr>
              <a:buNone/>
              <a:defRPr/>
            </a:pPr>
            <a:r>
              <a:rPr lang="tr-TR" dirty="0">
                <a:latin typeface="Arial" charset="0"/>
              </a:rPr>
              <a:t>Yoksul aileler tehlikelerden daha çok zarar görürler.</a:t>
            </a:r>
          </a:p>
          <a:p>
            <a:pPr>
              <a:buNone/>
              <a:defRPr/>
            </a:pPr>
            <a:endParaRPr lang="tr-TR" dirty="0">
              <a:latin typeface="Arial" charset="0"/>
            </a:endParaRPr>
          </a:p>
          <a:p>
            <a:pPr>
              <a:buNone/>
              <a:defRPr/>
            </a:pPr>
            <a:endParaRPr lang="tr-TR" dirty="0">
              <a:latin typeface="Arial" charset="0"/>
            </a:endParaRPr>
          </a:p>
          <a:p>
            <a:pPr>
              <a:buNone/>
              <a:defRPr/>
            </a:pPr>
            <a:endParaRPr lang="tr-TR" dirty="0">
              <a:latin typeface="Arial" charset="0"/>
            </a:endParaRPr>
          </a:p>
          <a:p>
            <a:pPr>
              <a:buNone/>
              <a:defRPr/>
            </a:pPr>
            <a:r>
              <a:rPr lang="tr-TR" dirty="0">
                <a:latin typeface="Arial" charset="0"/>
              </a:rPr>
              <a:t>Ülkemizde yaşamak pahalıdır; </a:t>
            </a:r>
          </a:p>
          <a:p>
            <a:pPr>
              <a:buNone/>
              <a:defRPr/>
            </a:pPr>
            <a:r>
              <a:rPr lang="tr-TR" dirty="0">
                <a:latin typeface="Arial" charset="0"/>
              </a:rPr>
              <a:t>hele de </a:t>
            </a:r>
            <a:r>
              <a:rPr lang="tr-TR" dirty="0">
                <a:solidFill>
                  <a:srgbClr val="FF0000"/>
                </a:solidFill>
                <a:latin typeface="Arial" charset="0"/>
              </a:rPr>
              <a:t>yoksullar için</a:t>
            </a:r>
          </a:p>
          <a:p>
            <a:pPr>
              <a:buNone/>
              <a:defRPr/>
            </a:pPr>
            <a:endParaRPr lang="tr-TR" dirty="0">
              <a:latin typeface="Arial" charset="0"/>
            </a:endParaRPr>
          </a:p>
          <a:p>
            <a:pPr>
              <a:buNone/>
              <a:defRPr/>
            </a:pPr>
            <a:r>
              <a:rPr lang="tr-TR" dirty="0">
                <a:latin typeface="Arial" charset="0"/>
              </a:rPr>
              <a:t>Ülkemizde insan hayatı </a:t>
            </a:r>
          </a:p>
          <a:p>
            <a:pPr>
              <a:buNone/>
              <a:defRPr/>
            </a:pPr>
            <a:r>
              <a:rPr lang="tr-TR" dirty="0">
                <a:latin typeface="Arial" charset="0"/>
              </a:rPr>
              <a:t>ucuzdur; hele de </a:t>
            </a:r>
            <a:r>
              <a:rPr lang="tr-TR" dirty="0">
                <a:solidFill>
                  <a:srgbClr val="FF0000"/>
                </a:solidFill>
                <a:latin typeface="Arial" charset="0"/>
              </a:rPr>
              <a:t>yoksullar için</a:t>
            </a:r>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76" y="642938"/>
            <a:ext cx="27019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46169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endParaRPr lang="tr-TR"/>
          </a:p>
        </p:txBody>
      </p:sp>
      <p:pic>
        <p:nvPicPr>
          <p:cNvPr id="24579" name="Picture 2" descr="C:\Documents and Settings\ilgaz.akin\Desktop\Yeni klasör\100PHOTO\SAM_1302.JPG"/>
          <p:cNvPicPr>
            <a:picLocks noGrp="1" noChangeAspect="1" noChangeArrowheads="1"/>
          </p:cNvPicPr>
          <p:nvPr>
            <p:ph idx="1"/>
          </p:nvPr>
        </p:nvPicPr>
        <p:blipFill>
          <a:blip r:embed="rId2">
            <a:lum bright="14000" contrast="24000"/>
            <a:extLst>
              <a:ext uri="{28A0092B-C50C-407E-A947-70E740481C1C}">
                <a14:useLocalDpi xmlns:a14="http://schemas.microsoft.com/office/drawing/2010/main" val="0"/>
              </a:ext>
            </a:extLst>
          </a:blip>
          <a:srcRect/>
          <a:stretch>
            <a:fillRect/>
          </a:stretch>
        </p:blipFill>
        <p:spPr>
          <a:xfrm>
            <a:off x="1334440" y="115910"/>
            <a:ext cx="9586845" cy="6742089"/>
          </a:xfrm>
        </p:spPr>
      </p:pic>
    </p:spTree>
    <p:extLst>
      <p:ext uri="{BB962C8B-B14F-4D97-AF65-F5344CB8AC3E}">
        <p14:creationId xmlns:p14="http://schemas.microsoft.com/office/powerpoint/2010/main" val="2169534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defRPr/>
            </a:pPr>
            <a:r>
              <a:rPr lang="tr-TR" sz="4000" dirty="0">
                <a:solidFill>
                  <a:srgbClr val="7030A0"/>
                </a:solidFill>
              </a:rPr>
              <a:t>2011 Van Deprem AFETİ temel nedenİ</a:t>
            </a:r>
          </a:p>
        </p:txBody>
      </p:sp>
      <p:pic>
        <p:nvPicPr>
          <p:cNvPr id="78851" name="Picture 2" descr="C:\Documents and Settings\ilgaz.akin\Desktop\Yeni klasör\100PHOTO\SAM_13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583" t="13196" r="3445" b="9596"/>
          <a:stretch>
            <a:fillRect/>
          </a:stretch>
        </p:blipFill>
        <p:spPr>
          <a:xfrm>
            <a:off x="838200" y="1416676"/>
            <a:ext cx="9606566" cy="4941263"/>
          </a:xfrm>
        </p:spPr>
      </p:pic>
    </p:spTree>
    <p:extLst>
      <p:ext uri="{BB962C8B-B14F-4D97-AF65-F5344CB8AC3E}">
        <p14:creationId xmlns:p14="http://schemas.microsoft.com/office/powerpoint/2010/main" val="117580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C:\Documents and Settings\ilgaz.akin\Desktop\Yeni klasör\100PHOTO\SAM_1298.JPG"/>
          <p:cNvPicPr>
            <a:picLocks noGrp="1" noChangeAspect="1" noChangeArrowheads="1"/>
          </p:cNvPicPr>
          <p:nvPr>
            <p:ph idx="1"/>
          </p:nvPr>
        </p:nvPicPr>
        <p:blipFill>
          <a:blip r:embed="rId2" cstate="print"/>
          <a:srcRect/>
          <a:stretch>
            <a:fillRect/>
          </a:stretch>
        </p:blipFill>
        <p:spPr>
          <a:xfrm>
            <a:off x="838201" y="404664"/>
            <a:ext cx="9650288" cy="6192688"/>
          </a:xfrm>
        </p:spPr>
      </p:pic>
    </p:spTree>
    <p:extLst>
      <p:ext uri="{BB962C8B-B14F-4D97-AF65-F5344CB8AC3E}">
        <p14:creationId xmlns:p14="http://schemas.microsoft.com/office/powerpoint/2010/main" val="1115704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1828800" y="571480"/>
            <a:ext cx="8610600" cy="642942"/>
          </a:xfrm>
        </p:spPr>
        <p:txBody>
          <a:bodyPr/>
          <a:lstStyle/>
          <a:p>
            <a:pPr>
              <a:defRPr/>
            </a:pPr>
            <a:r>
              <a:rPr lang="tr-TR" sz="3200" dirty="0">
                <a:solidFill>
                  <a:srgbClr val="7030A0"/>
                </a:solidFill>
              </a:rPr>
              <a:t>25 </a:t>
            </a:r>
            <a:r>
              <a:rPr lang="tr-TR" sz="3200" dirty="0" err="1">
                <a:solidFill>
                  <a:srgbClr val="7030A0"/>
                </a:solidFill>
              </a:rPr>
              <a:t>Nİsan</a:t>
            </a:r>
            <a:r>
              <a:rPr lang="tr-TR" sz="3200" dirty="0">
                <a:solidFill>
                  <a:srgbClr val="7030A0"/>
                </a:solidFill>
              </a:rPr>
              <a:t> 2015 Nepal depremi (7.8)</a:t>
            </a:r>
          </a:p>
        </p:txBody>
      </p:sp>
      <p:sp>
        <p:nvSpPr>
          <p:cNvPr id="6" name="5 İçerik Yer Tutucusu"/>
          <p:cNvSpPr>
            <a:spLocks noGrp="1"/>
          </p:cNvSpPr>
          <p:nvPr>
            <p:ph sz="quarter" idx="2"/>
          </p:nvPr>
        </p:nvSpPr>
        <p:spPr>
          <a:xfrm>
            <a:off x="1981201" y="1643063"/>
            <a:ext cx="4329113" cy="4572000"/>
          </a:xfrm>
        </p:spPr>
        <p:txBody>
          <a:bodyPr>
            <a:normAutofit fontScale="85000" lnSpcReduction="20000"/>
          </a:bodyPr>
          <a:lstStyle/>
          <a:p>
            <a:pPr>
              <a:buFont typeface="Wingdings 2"/>
              <a:buChar char=""/>
              <a:defRPr/>
            </a:pPr>
            <a:r>
              <a:rPr lang="tr-TR" dirty="0" err="1" smtClean="0"/>
              <a:t>Poverty</a:t>
            </a:r>
            <a:r>
              <a:rPr lang="tr-TR" dirty="0" smtClean="0"/>
              <a:t> </a:t>
            </a:r>
            <a:r>
              <a:rPr lang="tr-TR" dirty="0" err="1" smtClean="0"/>
              <a:t>and</a:t>
            </a:r>
            <a:r>
              <a:rPr lang="tr-TR" dirty="0" smtClean="0"/>
              <a:t> </a:t>
            </a:r>
            <a:r>
              <a:rPr lang="tr-TR" dirty="0" err="1" smtClean="0"/>
              <a:t>pollution</a:t>
            </a:r>
            <a:r>
              <a:rPr lang="tr-TR" dirty="0" smtClean="0"/>
              <a:t> </a:t>
            </a:r>
            <a:r>
              <a:rPr lang="tr-TR" dirty="0" err="1" smtClean="0"/>
              <a:t>make</a:t>
            </a:r>
            <a:r>
              <a:rPr lang="tr-TR" dirty="0" smtClean="0"/>
              <a:t> </a:t>
            </a:r>
            <a:r>
              <a:rPr lang="tr-TR" dirty="0" err="1" smtClean="0"/>
              <a:t>the</a:t>
            </a:r>
            <a:r>
              <a:rPr lang="tr-TR" dirty="0" smtClean="0"/>
              <a:t> problem </a:t>
            </a:r>
            <a:r>
              <a:rPr lang="tr-TR" dirty="0" err="1" smtClean="0"/>
              <a:t>worse</a:t>
            </a:r>
            <a:r>
              <a:rPr lang="tr-TR" dirty="0" smtClean="0"/>
              <a:t>, Jackson </a:t>
            </a:r>
            <a:r>
              <a:rPr lang="tr-TR" dirty="0" err="1" smtClean="0"/>
              <a:t>said</a:t>
            </a:r>
            <a:r>
              <a:rPr lang="tr-TR" dirty="0" smtClean="0"/>
              <a:t>. </a:t>
            </a:r>
            <a:r>
              <a:rPr lang="tr-TR" dirty="0" err="1" smtClean="0"/>
              <a:t>That's</a:t>
            </a:r>
            <a:r>
              <a:rPr lang="tr-TR" dirty="0" smtClean="0"/>
              <a:t> </a:t>
            </a:r>
            <a:r>
              <a:rPr lang="tr-TR" dirty="0" err="1" smtClean="0"/>
              <a:t>because</a:t>
            </a:r>
            <a:r>
              <a:rPr lang="tr-TR" dirty="0" smtClean="0"/>
              <a:t> </a:t>
            </a:r>
            <a:r>
              <a:rPr lang="tr-TR" dirty="0" err="1" smtClean="0">
                <a:solidFill>
                  <a:srgbClr val="FF0000"/>
                </a:solidFill>
              </a:rPr>
              <a:t>people</a:t>
            </a:r>
            <a:r>
              <a:rPr lang="tr-TR" dirty="0" smtClean="0">
                <a:solidFill>
                  <a:srgbClr val="FF0000"/>
                </a:solidFill>
              </a:rPr>
              <a:t> </a:t>
            </a:r>
            <a:r>
              <a:rPr lang="tr-TR" dirty="0" err="1" smtClean="0">
                <a:solidFill>
                  <a:srgbClr val="FF0000"/>
                </a:solidFill>
              </a:rPr>
              <a:t>don't</a:t>
            </a:r>
            <a:r>
              <a:rPr lang="tr-TR" dirty="0" smtClean="0">
                <a:solidFill>
                  <a:srgbClr val="FF0000"/>
                </a:solidFill>
              </a:rPr>
              <a:t> </a:t>
            </a:r>
            <a:r>
              <a:rPr lang="tr-TR" dirty="0" err="1" smtClean="0">
                <a:solidFill>
                  <a:srgbClr val="FF0000"/>
                </a:solidFill>
              </a:rPr>
              <a:t>spend</a:t>
            </a:r>
            <a:r>
              <a:rPr lang="tr-TR" dirty="0" smtClean="0">
                <a:solidFill>
                  <a:srgbClr val="FF0000"/>
                </a:solidFill>
              </a:rPr>
              <a:t> time </a:t>
            </a:r>
            <a:r>
              <a:rPr lang="tr-TR" dirty="0" err="1" smtClean="0">
                <a:solidFill>
                  <a:srgbClr val="FF0000"/>
                </a:solidFill>
              </a:rPr>
              <a:t>worrying</a:t>
            </a:r>
            <a:r>
              <a:rPr lang="tr-TR" dirty="0" smtClean="0">
                <a:solidFill>
                  <a:srgbClr val="FF0000"/>
                </a:solidFill>
              </a:rPr>
              <a:t> </a:t>
            </a:r>
            <a:r>
              <a:rPr lang="tr-TR" dirty="0" err="1" smtClean="0">
                <a:solidFill>
                  <a:srgbClr val="FF0000"/>
                </a:solidFill>
              </a:rPr>
              <a:t>about</a:t>
            </a:r>
            <a:r>
              <a:rPr lang="tr-TR" dirty="0" smtClean="0">
                <a:solidFill>
                  <a:srgbClr val="FF0000"/>
                </a:solidFill>
              </a:rPr>
              <a:t> </a:t>
            </a:r>
            <a:r>
              <a:rPr lang="tr-TR" dirty="0" err="1" smtClean="0">
                <a:solidFill>
                  <a:srgbClr val="FF0000"/>
                </a:solidFill>
              </a:rPr>
              <a:t>some</a:t>
            </a:r>
            <a:r>
              <a:rPr lang="tr-TR" dirty="0" smtClean="0">
                <a:solidFill>
                  <a:srgbClr val="FF0000"/>
                </a:solidFill>
              </a:rPr>
              <a:t> </a:t>
            </a:r>
            <a:r>
              <a:rPr lang="tr-TR" dirty="0" err="1" smtClean="0">
                <a:solidFill>
                  <a:srgbClr val="FF0000"/>
                </a:solidFill>
              </a:rPr>
              <a:t>future</a:t>
            </a:r>
            <a:r>
              <a:rPr lang="tr-TR" dirty="0" smtClean="0">
                <a:solidFill>
                  <a:srgbClr val="FF0000"/>
                </a:solidFill>
              </a:rPr>
              <a:t> </a:t>
            </a:r>
            <a:r>
              <a:rPr lang="tr-TR" dirty="0" err="1" smtClean="0">
                <a:solidFill>
                  <a:srgbClr val="FF0000"/>
                </a:solidFill>
              </a:rPr>
              <a:t>earthquake</a:t>
            </a:r>
            <a:r>
              <a:rPr lang="tr-TR" dirty="0" smtClean="0">
                <a:solidFill>
                  <a:srgbClr val="FF0000"/>
                </a:solidFill>
              </a:rPr>
              <a:t> </a:t>
            </a:r>
            <a:r>
              <a:rPr lang="tr-TR" dirty="0" err="1" smtClean="0">
                <a:solidFill>
                  <a:srgbClr val="FF0000"/>
                </a:solidFill>
              </a:rPr>
              <a:t>because</a:t>
            </a:r>
            <a:r>
              <a:rPr lang="tr-TR" dirty="0" smtClean="0">
                <a:solidFill>
                  <a:srgbClr val="FF0000"/>
                </a:solidFill>
              </a:rPr>
              <a:t> </a:t>
            </a:r>
            <a:r>
              <a:rPr lang="tr-TR" dirty="0" err="1" smtClean="0">
                <a:solidFill>
                  <a:srgbClr val="FF0000"/>
                </a:solidFill>
              </a:rPr>
              <a:t>they</a:t>
            </a:r>
            <a:r>
              <a:rPr lang="tr-TR" dirty="0" smtClean="0">
                <a:solidFill>
                  <a:srgbClr val="FF0000"/>
                </a:solidFill>
              </a:rPr>
              <a:t> </a:t>
            </a:r>
            <a:r>
              <a:rPr lang="tr-TR" dirty="0" err="1" smtClean="0">
                <a:solidFill>
                  <a:srgbClr val="FF0000"/>
                </a:solidFill>
              </a:rPr>
              <a:t>have</a:t>
            </a:r>
            <a:r>
              <a:rPr lang="tr-TR" dirty="0" smtClean="0">
                <a:solidFill>
                  <a:srgbClr val="FF0000"/>
                </a:solidFill>
              </a:rPr>
              <a:t> </a:t>
            </a:r>
            <a:r>
              <a:rPr lang="tr-TR" dirty="0" err="1" smtClean="0">
                <a:solidFill>
                  <a:srgbClr val="FF0000"/>
                </a:solidFill>
              </a:rPr>
              <a:t>more</a:t>
            </a:r>
            <a:r>
              <a:rPr lang="tr-TR" dirty="0" smtClean="0">
                <a:solidFill>
                  <a:srgbClr val="FF0000"/>
                </a:solidFill>
              </a:rPr>
              <a:t> </a:t>
            </a:r>
            <a:r>
              <a:rPr lang="tr-TR" dirty="0" err="1" smtClean="0">
                <a:solidFill>
                  <a:srgbClr val="FF0000"/>
                </a:solidFill>
              </a:rPr>
              <a:t>pressing</a:t>
            </a:r>
            <a:r>
              <a:rPr lang="tr-TR" dirty="0" smtClean="0">
                <a:solidFill>
                  <a:srgbClr val="FF0000"/>
                </a:solidFill>
              </a:rPr>
              <a:t> </a:t>
            </a:r>
            <a:r>
              <a:rPr lang="tr-TR" dirty="0" err="1" smtClean="0">
                <a:solidFill>
                  <a:srgbClr val="FF0000"/>
                </a:solidFill>
              </a:rPr>
              <a:t>problems</a:t>
            </a:r>
            <a:r>
              <a:rPr lang="tr-TR" dirty="0" smtClean="0"/>
              <a:t>.</a:t>
            </a:r>
            <a:br>
              <a:rPr lang="tr-TR" dirty="0" smtClean="0"/>
            </a:br>
            <a:r>
              <a:rPr lang="tr-TR" dirty="0" smtClean="0"/>
              <a:t/>
            </a:r>
            <a:br>
              <a:rPr lang="tr-TR" dirty="0" smtClean="0"/>
            </a:br>
            <a:r>
              <a:rPr lang="tr-TR" dirty="0" smtClean="0"/>
              <a:t>''</a:t>
            </a:r>
            <a:r>
              <a:rPr lang="tr-TR" dirty="0" err="1" smtClean="0"/>
              <a:t>If</a:t>
            </a:r>
            <a:r>
              <a:rPr lang="tr-TR" dirty="0" smtClean="0"/>
              <a:t> </a:t>
            </a:r>
            <a:r>
              <a:rPr lang="tr-TR" dirty="0" err="1" smtClean="0"/>
              <a:t>you</a:t>
            </a:r>
            <a:r>
              <a:rPr lang="tr-TR" dirty="0" smtClean="0"/>
              <a:t> </a:t>
            </a:r>
            <a:r>
              <a:rPr lang="tr-TR" dirty="0" err="1" smtClean="0"/>
              <a:t>live</a:t>
            </a:r>
            <a:r>
              <a:rPr lang="tr-TR" dirty="0" smtClean="0"/>
              <a:t> in </a:t>
            </a:r>
            <a:r>
              <a:rPr lang="tr-TR" dirty="0" err="1" smtClean="0"/>
              <a:t>the</a:t>
            </a:r>
            <a:r>
              <a:rPr lang="tr-TR" dirty="0" smtClean="0"/>
              <a:t> </a:t>
            </a:r>
            <a:r>
              <a:rPr lang="tr-TR" dirty="0" err="1" smtClean="0"/>
              <a:t>Kathmandu</a:t>
            </a:r>
            <a:r>
              <a:rPr lang="tr-TR" dirty="0" smtClean="0"/>
              <a:t> </a:t>
            </a:r>
            <a:r>
              <a:rPr lang="tr-TR" dirty="0" err="1" smtClean="0"/>
              <a:t>Valley</a:t>
            </a:r>
            <a:r>
              <a:rPr lang="tr-TR" dirty="0" smtClean="0"/>
              <a:t> </a:t>
            </a:r>
            <a:r>
              <a:rPr lang="tr-TR" dirty="0" err="1" smtClean="0"/>
              <a:t>you</a:t>
            </a:r>
            <a:r>
              <a:rPr lang="tr-TR" dirty="0" smtClean="0"/>
              <a:t> </a:t>
            </a:r>
            <a:r>
              <a:rPr lang="tr-TR" dirty="0" err="1" smtClean="0"/>
              <a:t>have</a:t>
            </a:r>
            <a:r>
              <a:rPr lang="tr-TR" dirty="0" smtClean="0"/>
              <a:t> </a:t>
            </a:r>
            <a:r>
              <a:rPr lang="tr-TR" dirty="0" err="1" smtClean="0">
                <a:solidFill>
                  <a:srgbClr val="FF0000"/>
                </a:solidFill>
              </a:rPr>
              <a:t>other</a:t>
            </a:r>
            <a:r>
              <a:rPr lang="tr-TR" dirty="0" smtClean="0">
                <a:solidFill>
                  <a:srgbClr val="FF0000"/>
                </a:solidFill>
              </a:rPr>
              <a:t> </a:t>
            </a:r>
            <a:r>
              <a:rPr lang="tr-TR" dirty="0" err="1" smtClean="0">
                <a:solidFill>
                  <a:srgbClr val="FF0000"/>
                </a:solidFill>
              </a:rPr>
              <a:t>priorities</a:t>
            </a:r>
            <a:r>
              <a:rPr lang="tr-TR" dirty="0" smtClean="0">
                <a:solidFill>
                  <a:srgbClr val="FF0000"/>
                </a:solidFill>
              </a:rPr>
              <a:t>, </a:t>
            </a:r>
            <a:r>
              <a:rPr lang="tr-TR" dirty="0" err="1" smtClean="0">
                <a:solidFill>
                  <a:srgbClr val="FF0000"/>
                </a:solidFill>
              </a:rPr>
              <a:t>daily</a:t>
            </a:r>
            <a:r>
              <a:rPr lang="tr-TR" dirty="0" smtClean="0">
                <a:solidFill>
                  <a:srgbClr val="FF0000"/>
                </a:solidFill>
              </a:rPr>
              <a:t> </a:t>
            </a:r>
            <a:r>
              <a:rPr lang="tr-TR" dirty="0" err="1" smtClean="0">
                <a:solidFill>
                  <a:srgbClr val="FF0000"/>
                </a:solidFill>
              </a:rPr>
              <a:t>threats</a:t>
            </a:r>
            <a:r>
              <a:rPr lang="tr-TR" dirty="0" smtClean="0">
                <a:solidFill>
                  <a:srgbClr val="FF0000"/>
                </a:solidFill>
              </a:rPr>
              <a:t> </a:t>
            </a:r>
            <a:r>
              <a:rPr lang="tr-TR" dirty="0" err="1" smtClean="0">
                <a:solidFill>
                  <a:srgbClr val="FF0000"/>
                </a:solidFill>
              </a:rPr>
              <a:t>and</a:t>
            </a:r>
            <a:r>
              <a:rPr lang="tr-TR" dirty="0" smtClean="0">
                <a:solidFill>
                  <a:srgbClr val="FF0000"/>
                </a:solidFill>
              </a:rPr>
              <a:t> </a:t>
            </a:r>
            <a:r>
              <a:rPr lang="tr-TR" dirty="0" err="1" smtClean="0">
                <a:solidFill>
                  <a:srgbClr val="FF0000"/>
                </a:solidFill>
              </a:rPr>
              <a:t>daily</a:t>
            </a:r>
            <a:r>
              <a:rPr lang="tr-TR" dirty="0" smtClean="0">
                <a:solidFill>
                  <a:srgbClr val="FF0000"/>
                </a:solidFill>
              </a:rPr>
              <a:t> </a:t>
            </a:r>
            <a:r>
              <a:rPr lang="tr-TR" dirty="0" err="1" smtClean="0">
                <a:solidFill>
                  <a:srgbClr val="FF0000"/>
                </a:solidFill>
              </a:rPr>
              <a:t>nasty</a:t>
            </a:r>
            <a:r>
              <a:rPr lang="tr-TR" dirty="0" smtClean="0">
                <a:solidFill>
                  <a:srgbClr val="FF0000"/>
                </a:solidFill>
              </a:rPr>
              <a:t> </a:t>
            </a:r>
            <a:r>
              <a:rPr lang="tr-TR" dirty="0" err="1" smtClean="0">
                <a:solidFill>
                  <a:srgbClr val="FF0000"/>
                </a:solidFill>
              </a:rPr>
              <a:t>things</a:t>
            </a:r>
            <a:r>
              <a:rPr lang="tr-TR" dirty="0" smtClean="0">
                <a:solidFill>
                  <a:srgbClr val="FF0000"/>
                </a:solidFill>
              </a:rPr>
              <a:t> </a:t>
            </a:r>
            <a:r>
              <a:rPr lang="tr-TR" dirty="0" err="1" smtClean="0">
                <a:solidFill>
                  <a:srgbClr val="FF0000"/>
                </a:solidFill>
              </a:rPr>
              <a:t>happen</a:t>
            </a:r>
            <a:r>
              <a:rPr lang="tr-TR" dirty="0" smtClean="0">
                <a:solidFill>
                  <a:srgbClr val="FF0000"/>
                </a:solidFill>
              </a:rPr>
              <a:t> </a:t>
            </a:r>
            <a:r>
              <a:rPr lang="tr-TR" dirty="0" err="1" smtClean="0">
                <a:solidFill>
                  <a:srgbClr val="FF0000"/>
                </a:solidFill>
              </a:rPr>
              <a:t>to</a:t>
            </a:r>
            <a:r>
              <a:rPr lang="tr-TR" dirty="0" smtClean="0">
                <a:solidFill>
                  <a:srgbClr val="FF0000"/>
                </a:solidFill>
              </a:rPr>
              <a:t> </a:t>
            </a:r>
            <a:r>
              <a:rPr lang="tr-TR" dirty="0" err="1" smtClean="0">
                <a:solidFill>
                  <a:srgbClr val="FF0000"/>
                </a:solidFill>
              </a:rPr>
              <a:t>you</a:t>
            </a:r>
            <a:r>
              <a:rPr lang="tr-TR" dirty="0" smtClean="0">
                <a:solidFill>
                  <a:srgbClr val="FF0000"/>
                </a:solidFill>
              </a:rPr>
              <a:t> in </a:t>
            </a:r>
            <a:r>
              <a:rPr lang="tr-TR" dirty="0" err="1" smtClean="0">
                <a:solidFill>
                  <a:srgbClr val="FF0000"/>
                </a:solidFill>
              </a:rPr>
              <a:t>terms</a:t>
            </a:r>
            <a:r>
              <a:rPr lang="tr-TR" dirty="0" smtClean="0">
                <a:solidFill>
                  <a:srgbClr val="FF0000"/>
                </a:solidFill>
              </a:rPr>
              <a:t> of </a:t>
            </a:r>
            <a:r>
              <a:rPr lang="tr-TR" dirty="0" err="1" smtClean="0">
                <a:solidFill>
                  <a:srgbClr val="FF0000"/>
                </a:solidFill>
              </a:rPr>
              <a:t>air</a:t>
            </a:r>
            <a:r>
              <a:rPr lang="tr-TR" dirty="0" smtClean="0">
                <a:solidFill>
                  <a:srgbClr val="FF0000"/>
                </a:solidFill>
              </a:rPr>
              <a:t> </a:t>
            </a:r>
            <a:r>
              <a:rPr lang="tr-TR" dirty="0" err="1" smtClean="0">
                <a:solidFill>
                  <a:srgbClr val="FF0000"/>
                </a:solidFill>
              </a:rPr>
              <a:t>quality</a:t>
            </a:r>
            <a:r>
              <a:rPr lang="tr-TR" dirty="0" smtClean="0">
                <a:solidFill>
                  <a:srgbClr val="FF0000"/>
                </a:solidFill>
              </a:rPr>
              <a:t>, </a:t>
            </a:r>
            <a:r>
              <a:rPr lang="tr-TR" dirty="0" err="1" smtClean="0">
                <a:solidFill>
                  <a:srgbClr val="FF0000"/>
                </a:solidFill>
              </a:rPr>
              <a:t>water</a:t>
            </a:r>
            <a:r>
              <a:rPr lang="tr-TR" dirty="0" smtClean="0">
                <a:solidFill>
                  <a:srgbClr val="FF0000"/>
                </a:solidFill>
              </a:rPr>
              <a:t> </a:t>
            </a:r>
            <a:r>
              <a:rPr lang="tr-TR" dirty="0" err="1" smtClean="0">
                <a:solidFill>
                  <a:srgbClr val="FF0000"/>
                </a:solidFill>
              </a:rPr>
              <a:t>quality</a:t>
            </a:r>
            <a:r>
              <a:rPr lang="tr-TR" dirty="0" smtClean="0">
                <a:solidFill>
                  <a:srgbClr val="FF0000"/>
                </a:solidFill>
              </a:rPr>
              <a:t>, </a:t>
            </a:r>
            <a:r>
              <a:rPr lang="tr-TR" dirty="0" err="1" smtClean="0">
                <a:solidFill>
                  <a:srgbClr val="FF0000"/>
                </a:solidFill>
              </a:rPr>
              <a:t>pollution</a:t>
            </a:r>
            <a:r>
              <a:rPr lang="tr-TR" dirty="0" smtClean="0">
                <a:solidFill>
                  <a:srgbClr val="FF0000"/>
                </a:solidFill>
              </a:rPr>
              <a:t>, </a:t>
            </a:r>
            <a:r>
              <a:rPr lang="tr-TR" dirty="0" err="1" smtClean="0">
                <a:solidFill>
                  <a:srgbClr val="FF0000"/>
                </a:solidFill>
              </a:rPr>
              <a:t>traffic</a:t>
            </a:r>
            <a:r>
              <a:rPr lang="tr-TR" dirty="0" smtClean="0">
                <a:solidFill>
                  <a:srgbClr val="FF0000"/>
                </a:solidFill>
              </a:rPr>
              <a:t> </a:t>
            </a:r>
            <a:r>
              <a:rPr lang="tr-TR" dirty="0" err="1" smtClean="0">
                <a:solidFill>
                  <a:srgbClr val="FF0000"/>
                </a:solidFill>
              </a:rPr>
              <a:t>and</a:t>
            </a:r>
            <a:r>
              <a:rPr lang="tr-TR" dirty="0" smtClean="0">
                <a:solidFill>
                  <a:srgbClr val="FF0000"/>
                </a:solidFill>
              </a:rPr>
              <a:t> </a:t>
            </a:r>
            <a:r>
              <a:rPr lang="tr-TR" dirty="0" err="1" smtClean="0">
                <a:solidFill>
                  <a:srgbClr val="FF0000"/>
                </a:solidFill>
              </a:rPr>
              <a:t>just</a:t>
            </a:r>
            <a:r>
              <a:rPr lang="tr-TR" dirty="0" smtClean="0">
                <a:solidFill>
                  <a:srgbClr val="FF0000"/>
                </a:solidFill>
              </a:rPr>
              <a:t> </a:t>
            </a:r>
            <a:r>
              <a:rPr lang="tr-TR" dirty="0" err="1" smtClean="0">
                <a:solidFill>
                  <a:srgbClr val="FF0000"/>
                </a:solidFill>
              </a:rPr>
              <a:t>poverty</a:t>
            </a:r>
            <a:r>
              <a:rPr lang="tr-TR" dirty="0" smtClean="0">
                <a:solidFill>
                  <a:srgbClr val="FF0000"/>
                </a:solidFill>
              </a:rPr>
              <a:t>,'' </a:t>
            </a:r>
            <a:r>
              <a:rPr lang="tr-TR" dirty="0" smtClean="0"/>
              <a:t>Jackson </a:t>
            </a:r>
            <a:r>
              <a:rPr lang="tr-TR" dirty="0" err="1" smtClean="0"/>
              <a:t>said</a:t>
            </a:r>
            <a:r>
              <a:rPr lang="tr-TR" dirty="0" smtClean="0"/>
              <a:t>. ''But it </a:t>
            </a:r>
            <a:r>
              <a:rPr lang="tr-TR" dirty="0" err="1" smtClean="0"/>
              <a:t>doesn't</a:t>
            </a:r>
            <a:r>
              <a:rPr lang="tr-TR" dirty="0" smtClean="0"/>
              <a:t> </a:t>
            </a:r>
            <a:r>
              <a:rPr lang="tr-TR" dirty="0" err="1" smtClean="0"/>
              <a:t>mean</a:t>
            </a:r>
            <a:r>
              <a:rPr lang="tr-TR" dirty="0" smtClean="0"/>
              <a:t> </a:t>
            </a:r>
            <a:r>
              <a:rPr lang="tr-TR" dirty="0" err="1" smtClean="0"/>
              <a:t>that</a:t>
            </a:r>
            <a:r>
              <a:rPr lang="tr-TR" dirty="0" smtClean="0"/>
              <a:t> </a:t>
            </a:r>
            <a:r>
              <a:rPr lang="tr-TR" dirty="0" err="1" smtClean="0"/>
              <a:t>the</a:t>
            </a:r>
            <a:r>
              <a:rPr lang="tr-TR" dirty="0" smtClean="0"/>
              <a:t> </a:t>
            </a:r>
            <a:r>
              <a:rPr lang="tr-TR" dirty="0" err="1" smtClean="0"/>
              <a:t>earthquakes</a:t>
            </a:r>
            <a:r>
              <a:rPr lang="tr-TR" dirty="0" smtClean="0"/>
              <a:t> </a:t>
            </a:r>
            <a:r>
              <a:rPr lang="tr-TR" dirty="0" err="1" smtClean="0"/>
              <a:t>go</a:t>
            </a:r>
            <a:r>
              <a:rPr lang="tr-TR" dirty="0" smtClean="0"/>
              <a:t> </a:t>
            </a:r>
            <a:r>
              <a:rPr lang="tr-TR" dirty="0" err="1" smtClean="0"/>
              <a:t>away</a:t>
            </a:r>
            <a:r>
              <a:rPr lang="tr-TR" dirty="0" smtClean="0"/>
              <a:t>.'</a:t>
            </a:r>
          </a:p>
          <a:p>
            <a:pPr>
              <a:buFont typeface="Wingdings 2"/>
              <a:buChar char=""/>
              <a:defRPr/>
            </a:pPr>
            <a:endParaRPr lang="tr-TR" dirty="0"/>
          </a:p>
        </p:txBody>
      </p:sp>
      <p:pic>
        <p:nvPicPr>
          <p:cNvPr id="80900" name="6 İçerik Yer Tutucusu" descr="http://graphics8.nytimes.com/images/2015/04/28/world/asia/20150426-NEPAL-slide-U6JG/20150426-NEPAL-slide-U6JG-jumbo.jpg"/>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453188" y="1428751"/>
            <a:ext cx="3827462" cy="4143375"/>
          </a:xfrm>
        </p:spPr>
      </p:pic>
    </p:spTree>
    <p:extLst>
      <p:ext uri="{BB962C8B-B14F-4D97-AF65-F5344CB8AC3E}">
        <p14:creationId xmlns:p14="http://schemas.microsoft.com/office/powerpoint/2010/main" val="2529728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7030A0"/>
                </a:solidFill>
              </a:rPr>
              <a:t>				Sonuç</a:t>
            </a:r>
            <a:endParaRPr lang="tr-TR" dirty="0">
              <a:solidFill>
                <a:srgbClr val="7030A0"/>
              </a:solidFill>
            </a:endParaRPr>
          </a:p>
        </p:txBody>
      </p:sp>
      <p:sp>
        <p:nvSpPr>
          <p:cNvPr id="3" name="2 İçerik Yer Tutucusu"/>
          <p:cNvSpPr>
            <a:spLocks noGrp="1"/>
          </p:cNvSpPr>
          <p:nvPr>
            <p:ph idx="1"/>
          </p:nvPr>
        </p:nvSpPr>
        <p:spPr>
          <a:xfrm>
            <a:off x="1981200" y="1357313"/>
            <a:ext cx="8229600" cy="4768850"/>
          </a:xfrm>
        </p:spPr>
        <p:txBody>
          <a:bodyPr>
            <a:normAutofit lnSpcReduction="10000"/>
          </a:bodyPr>
          <a:lstStyle/>
          <a:p>
            <a:pPr>
              <a:buFont typeface="Wingdings 2"/>
              <a:buChar char=""/>
              <a:defRPr/>
            </a:pPr>
            <a:r>
              <a:rPr lang="tr-TR" sz="2400" dirty="0"/>
              <a:t>Teknoloji kullanamayan, afetleri önleyemeyen çaresiz toplumlarda kadercilik yaygındır. Zaten sürekli bir ölüm riski altında yaşayıp ruh sağlığını korumak mümkün değildir. ( </a:t>
            </a:r>
            <a:r>
              <a:rPr lang="tr-TR" sz="2400" dirty="0" err="1"/>
              <a:t>Yoksayma</a:t>
            </a:r>
            <a:r>
              <a:rPr lang="tr-TR" sz="2400" dirty="0"/>
              <a:t>, unutma)</a:t>
            </a:r>
          </a:p>
          <a:p>
            <a:pPr>
              <a:buFont typeface="Wingdings 2"/>
              <a:buChar char=""/>
              <a:defRPr/>
            </a:pPr>
            <a:r>
              <a:rPr lang="tr-TR" sz="2400" dirty="0"/>
              <a:t>Riskin büyüklüğü ve yakınlığı, önem taşıyan diğer insanların tutumu, kişinin kapasitesi ve kendine güveni afete karşı önlem almayı etkiler</a:t>
            </a:r>
          </a:p>
          <a:p>
            <a:pPr>
              <a:buFont typeface="Wingdings 2"/>
              <a:buChar char=""/>
              <a:defRPr/>
            </a:pPr>
            <a:r>
              <a:rPr lang="tr-TR" sz="2400" dirty="0"/>
              <a:t>Toplumda diğer başka riskler ( kaza, cinayet, hastalık vb.) yaygınsa önlem almak savsaklanır</a:t>
            </a:r>
          </a:p>
          <a:p>
            <a:pPr>
              <a:buFont typeface="Wingdings 2"/>
              <a:buChar char=""/>
              <a:defRPr/>
            </a:pPr>
            <a:r>
              <a:rPr lang="tr-TR" sz="2400" dirty="0"/>
              <a:t>Afetlere hazırlıklı olabilmek için engel oluşturan kültürel ve sosyal faktörlerin bilinmesi ve </a:t>
            </a:r>
            <a:r>
              <a:rPr lang="tr-TR" sz="2400" dirty="0" smtClean="0"/>
              <a:t>giderilmesi </a:t>
            </a:r>
            <a:r>
              <a:rPr lang="tr-TR" sz="2400" dirty="0"/>
              <a:t>gerekir</a:t>
            </a:r>
          </a:p>
          <a:p>
            <a:pPr>
              <a:buFont typeface="Wingdings 2"/>
              <a:buChar char=""/>
              <a:defRPr/>
            </a:pPr>
            <a:r>
              <a:rPr lang="tr-TR" sz="2400" dirty="0"/>
              <a:t>Bunların başında geri kalmışlık, plansızlık, cahillik ile yoksulluk üreten, vatandaşı değil maden sahibini, fabrika sahibini, müteahhidi kollayan bir sömürü sistemi gelmektedir</a:t>
            </a:r>
          </a:p>
          <a:p>
            <a:pPr>
              <a:buFont typeface="Wingdings 2"/>
              <a:buChar char=""/>
              <a:defRPr/>
            </a:pPr>
            <a:endParaRPr lang="tr-TR" sz="2400" dirty="0"/>
          </a:p>
        </p:txBody>
      </p:sp>
    </p:spTree>
    <p:extLst>
      <p:ext uri="{BB962C8B-B14F-4D97-AF65-F5344CB8AC3E}">
        <p14:creationId xmlns:p14="http://schemas.microsoft.com/office/powerpoint/2010/main" val="733253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7030A0"/>
                </a:solidFill>
              </a:rPr>
              <a:t>				Sonuç</a:t>
            </a:r>
            <a:endParaRPr lang="tr-TR" dirty="0"/>
          </a:p>
        </p:txBody>
      </p:sp>
      <p:sp>
        <p:nvSpPr>
          <p:cNvPr id="3" name="2 İçerik Yer Tutucusu"/>
          <p:cNvSpPr>
            <a:spLocks noGrp="1"/>
          </p:cNvSpPr>
          <p:nvPr>
            <p:ph idx="1"/>
          </p:nvPr>
        </p:nvSpPr>
        <p:spPr>
          <a:xfrm>
            <a:off x="1981201" y="1600201"/>
            <a:ext cx="8329613" cy="4900613"/>
          </a:xfrm>
        </p:spPr>
        <p:txBody>
          <a:bodyPr>
            <a:normAutofit fontScale="92500" lnSpcReduction="20000"/>
          </a:bodyPr>
          <a:lstStyle/>
          <a:p>
            <a:pPr>
              <a:buNone/>
              <a:defRPr/>
            </a:pPr>
            <a:r>
              <a:rPr lang="tr-TR" dirty="0" smtClean="0"/>
              <a:t>Temel sorumluluk ulusal ve yerel yöneticilerde olmakla beraber afete hazırlanmakta kişinin sorumluluğunu da göz ardı etmemeliyiz. Yaşarken,  ev alırken, evde herhangi bir eşyamızı konumlandırırken ‘Bu kent 1. derece deprem bölgesindedir’ dediğimiz oluyor mu? Deprem için hazırlığımız var mı?    </a:t>
            </a:r>
            <a:r>
              <a:rPr lang="tr-TR" dirty="0" smtClean="0">
                <a:solidFill>
                  <a:srgbClr val="C00000"/>
                </a:solidFill>
              </a:rPr>
              <a:t>HAYIR ! </a:t>
            </a:r>
          </a:p>
          <a:p>
            <a:pPr>
              <a:buNone/>
              <a:defRPr/>
            </a:pPr>
            <a:r>
              <a:rPr lang="tr-TR" dirty="0" smtClean="0"/>
              <a:t>Fırsatçılık, çıkarcılık günlük küçük </a:t>
            </a:r>
            <a:r>
              <a:rPr lang="tr-TR" dirty="0"/>
              <a:t>ç</a:t>
            </a:r>
            <a:r>
              <a:rPr lang="tr-TR" dirty="0" smtClean="0"/>
              <a:t>ıkarları yarının büyük yararına değişme hepimizde var.</a:t>
            </a:r>
          </a:p>
          <a:p>
            <a:pPr>
              <a:buNone/>
              <a:defRPr/>
            </a:pPr>
            <a:r>
              <a:rPr lang="tr-TR" dirty="0" smtClean="0"/>
              <a:t>Araştırmalardan çıkan umut verici sonuç </a:t>
            </a:r>
            <a:r>
              <a:rPr lang="tr-TR" dirty="0" smtClean="0">
                <a:solidFill>
                  <a:srgbClr val="C00000"/>
                </a:solidFill>
              </a:rPr>
              <a:t>bilgi </a:t>
            </a:r>
            <a:r>
              <a:rPr lang="tr-TR" dirty="0" err="1" smtClean="0"/>
              <a:t>nin</a:t>
            </a:r>
            <a:r>
              <a:rPr lang="tr-TR" dirty="0" smtClean="0"/>
              <a:t> depreme hazırlanmada çok önem taşıdığıdır. Ama bilgi tek önemli faktör değildir.</a:t>
            </a:r>
          </a:p>
          <a:p>
            <a:pPr>
              <a:buNone/>
              <a:defRPr/>
            </a:pPr>
            <a:r>
              <a:rPr lang="tr-TR" dirty="0" smtClean="0"/>
              <a:t>Güvenilen kişilerin çabası, bu toplumda riskleri önleme, zarar azaltma, hazırlık yapma konusunda etkili olabilir. Bu çabalarda yoksul ve eğitimsizlere öncelik verilmelidir</a:t>
            </a:r>
          </a:p>
          <a:p>
            <a:pPr>
              <a:buNone/>
              <a:defRPr/>
            </a:pPr>
            <a:endParaRPr lang="tr-TR" dirty="0"/>
          </a:p>
        </p:txBody>
      </p:sp>
    </p:spTree>
    <p:extLst>
      <p:ext uri="{BB962C8B-B14F-4D97-AF65-F5344CB8AC3E}">
        <p14:creationId xmlns:p14="http://schemas.microsoft.com/office/powerpoint/2010/main" val="1955324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a:defRPr/>
            </a:pPr>
            <a:r>
              <a:rPr lang="tr-TR" dirty="0" smtClean="0">
                <a:solidFill>
                  <a:srgbClr val="7030A0"/>
                </a:solidFill>
              </a:rPr>
              <a:t>Afet zararını azaltmak için ne yapmalı?</a:t>
            </a:r>
            <a:endParaRPr lang="tr-TR" dirty="0">
              <a:solidFill>
                <a:srgbClr val="7030A0"/>
              </a:solidFill>
            </a:endParaRPr>
          </a:p>
        </p:txBody>
      </p:sp>
      <p:sp>
        <p:nvSpPr>
          <p:cNvPr id="3" name="2 İçerik Yer Tutucusu"/>
          <p:cNvSpPr>
            <a:spLocks noGrp="1"/>
          </p:cNvSpPr>
          <p:nvPr>
            <p:ph idx="1"/>
          </p:nvPr>
        </p:nvSpPr>
        <p:spPr>
          <a:xfrm>
            <a:off x="1881189" y="1428750"/>
            <a:ext cx="8429625" cy="4857750"/>
          </a:xfrm>
        </p:spPr>
        <p:txBody>
          <a:bodyPr>
            <a:normAutofit fontScale="85000" lnSpcReduction="20000"/>
          </a:bodyPr>
          <a:lstStyle/>
          <a:p>
            <a:pPr>
              <a:buNone/>
              <a:defRPr/>
            </a:pPr>
            <a:endParaRPr lang="tr-TR" dirty="0">
              <a:solidFill>
                <a:srgbClr val="C00000"/>
              </a:solidFill>
            </a:endParaRPr>
          </a:p>
          <a:p>
            <a:pPr>
              <a:buFont typeface="Wingdings 2"/>
              <a:buChar char=""/>
              <a:defRPr/>
            </a:pPr>
            <a:r>
              <a:rPr lang="tr-TR" dirty="0"/>
              <a:t>Ankara’da bilgisayarlı kumanda odaları, </a:t>
            </a:r>
            <a:r>
              <a:rPr lang="tr-TR" dirty="0" err="1"/>
              <a:t>UMKE’ler</a:t>
            </a:r>
            <a:r>
              <a:rPr lang="tr-TR" dirty="0"/>
              <a:t>, kurtarma timleri,uydu telefonların yararı sınırlıdır</a:t>
            </a:r>
          </a:p>
          <a:p>
            <a:pPr>
              <a:buFont typeface="Wingdings 2"/>
              <a:buChar char=""/>
              <a:defRPr/>
            </a:pPr>
            <a:r>
              <a:rPr lang="tr-TR" dirty="0"/>
              <a:t>Depremlerde ölümlerin %95’i ilk 24 saat içinde gerçekleşir. En uygun koşullarda bile kurtarma ekipleri 3 gün sonra ulaşabilir. Binlerce ev yıkılıyor; kurtarma ekibi hangisine?</a:t>
            </a:r>
          </a:p>
          <a:p>
            <a:pPr>
              <a:buFont typeface="Wingdings 2"/>
              <a:buChar char=""/>
              <a:defRPr/>
            </a:pPr>
            <a:r>
              <a:rPr lang="tr-TR" dirty="0"/>
              <a:t>Kentlerimiz alüvyon zeminde kötü yapılmış betonarme sivil ve kamu binalarıyla, köylerimiz çamurla harç yapılmış,taş veya kerpiç, toprak damlı binalarla dolu.</a:t>
            </a:r>
          </a:p>
          <a:p>
            <a:pPr>
              <a:buFont typeface="Wingdings 2"/>
              <a:buChar char=""/>
              <a:defRPr/>
            </a:pPr>
            <a:r>
              <a:rPr lang="tr-TR" dirty="0">
                <a:solidFill>
                  <a:srgbClr val="0070C0"/>
                </a:solidFill>
              </a:rPr>
              <a:t>Daha da kötüsü, bunlar inşa edilmeye devam ediliyor</a:t>
            </a:r>
          </a:p>
          <a:p>
            <a:pPr>
              <a:buFont typeface="Wingdings 2"/>
              <a:buChar char=""/>
              <a:defRPr/>
            </a:pPr>
            <a:r>
              <a:rPr lang="tr-TR" b="1" dirty="0">
                <a:solidFill>
                  <a:srgbClr val="C00000"/>
                </a:solidFill>
              </a:rPr>
              <a:t>Afetlere temel ve çağdaş yaklaşım afet sonrasında yardım yetiştirmek değil olası afetleri belirlemek, afeti önlemek, bu mümkün değilse, zararını azaltmak ve hazırlıklı </a:t>
            </a:r>
            <a:r>
              <a:rPr lang="tr-TR" b="1" dirty="0" smtClean="0">
                <a:solidFill>
                  <a:srgbClr val="C00000"/>
                </a:solidFill>
              </a:rPr>
              <a:t>olmaktır. </a:t>
            </a:r>
          </a:p>
          <a:p>
            <a:pPr>
              <a:buFont typeface="Wingdings 2"/>
              <a:buChar char=""/>
              <a:defRPr/>
            </a:pPr>
            <a:r>
              <a:rPr lang="tr-TR" b="1" dirty="0" smtClean="0">
                <a:solidFill>
                  <a:srgbClr val="C00000"/>
                </a:solidFill>
              </a:rPr>
              <a:t>Organize, eğitimi ve ekonomik durumu yüksek, dirençli toplumlar her türlü afeti kolay atlatır</a:t>
            </a:r>
            <a:endParaRPr lang="tr-TR" b="1" dirty="0">
              <a:solidFill>
                <a:srgbClr val="C00000"/>
              </a:solidFill>
            </a:endParaRPr>
          </a:p>
          <a:p>
            <a:pPr>
              <a:buFont typeface="Wingdings 2"/>
              <a:buChar char=""/>
              <a:defRPr/>
            </a:pPr>
            <a:endParaRPr lang="tr-TR" dirty="0"/>
          </a:p>
        </p:txBody>
      </p:sp>
    </p:spTree>
    <p:extLst>
      <p:ext uri="{BB962C8B-B14F-4D97-AF65-F5344CB8AC3E}">
        <p14:creationId xmlns:p14="http://schemas.microsoft.com/office/powerpoint/2010/main" val="2717623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2 İçerik Yer Tutucusu"/>
          <p:cNvSpPr>
            <a:spLocks noGrp="1"/>
          </p:cNvSpPr>
          <p:nvPr>
            <p:ph idx="1"/>
          </p:nvPr>
        </p:nvSpPr>
        <p:spPr>
          <a:xfrm>
            <a:off x="1952625" y="1052513"/>
            <a:ext cx="8358188" cy="5376862"/>
          </a:xfrm>
        </p:spPr>
        <p:txBody>
          <a:bodyPr/>
          <a:lstStyle/>
          <a:p>
            <a:pPr eaLnBrk="1" hangingPunct="1">
              <a:buFont typeface="Wingdings 2" panose="05020102010507070707" pitchFamily="18" charset="2"/>
              <a:buNone/>
            </a:pPr>
            <a:r>
              <a:rPr lang="tr-TR" altLang="tr-TR" dirty="0" smtClean="0">
                <a:solidFill>
                  <a:srgbClr val="C00000"/>
                </a:solidFill>
              </a:rPr>
              <a:t>İnsana ve yaşama değer verilmeyen, her türlü riskin çokça görüldüğü ülkemizde yaşamayı ucuz ama insan hayatını pahalı yapmak zorundayız. </a:t>
            </a:r>
          </a:p>
          <a:p>
            <a:pPr eaLnBrk="1" hangingPunct="1">
              <a:buFont typeface="Wingdings 2" panose="05020102010507070707" pitchFamily="18" charset="2"/>
              <a:buNone/>
            </a:pPr>
            <a:endParaRPr lang="tr-TR" altLang="tr-TR" dirty="0" smtClean="0">
              <a:solidFill>
                <a:srgbClr val="C00000"/>
              </a:solidFill>
            </a:endParaRPr>
          </a:p>
          <a:p>
            <a:pPr eaLnBrk="1" hangingPunct="1">
              <a:buFont typeface="Wingdings 2" panose="05020102010507070707" pitchFamily="18" charset="2"/>
              <a:buNone/>
            </a:pPr>
            <a:r>
              <a:rPr lang="tr-TR" altLang="tr-TR" dirty="0" smtClean="0"/>
              <a:t> </a:t>
            </a:r>
            <a:r>
              <a:rPr lang="tr-TR" altLang="tr-TR" dirty="0" smtClean="0">
                <a:solidFill>
                  <a:schemeClr val="accent2"/>
                </a:solidFill>
              </a:rPr>
              <a:t>Ülkemizde bir afet sorunu değil, </a:t>
            </a:r>
            <a:r>
              <a:rPr lang="tr-TR" altLang="tr-TR" smtClean="0">
                <a:solidFill>
                  <a:schemeClr val="accent2"/>
                </a:solidFill>
              </a:rPr>
              <a:t>siyaset sorunu, </a:t>
            </a:r>
            <a:r>
              <a:rPr lang="tr-TR" altLang="tr-TR" dirty="0" smtClean="0">
                <a:solidFill>
                  <a:schemeClr val="accent2"/>
                </a:solidFill>
              </a:rPr>
              <a:t>ekonomik sistem sorunu </a:t>
            </a:r>
            <a:r>
              <a:rPr lang="tr-TR" altLang="tr-TR" dirty="0" smtClean="0">
                <a:solidFill>
                  <a:srgbClr val="FF0000"/>
                </a:solidFill>
              </a:rPr>
              <a:t>bulunmaktadır</a:t>
            </a:r>
            <a:r>
              <a:rPr lang="tr-TR" altLang="tr-TR" dirty="0" smtClean="0">
                <a:solidFill>
                  <a:schemeClr val="accent2"/>
                </a:solidFill>
              </a:rPr>
              <a:t>.</a:t>
            </a:r>
          </a:p>
        </p:txBody>
      </p:sp>
    </p:spTree>
    <p:extLst>
      <p:ext uri="{BB962C8B-B14F-4D97-AF65-F5344CB8AC3E}">
        <p14:creationId xmlns:p14="http://schemas.microsoft.com/office/powerpoint/2010/main" val="4107480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7583" y="206062"/>
            <a:ext cx="9414455" cy="5970901"/>
          </a:xfrm>
        </p:spPr>
      </p:pic>
    </p:spTree>
    <p:extLst>
      <p:ext uri="{BB962C8B-B14F-4D97-AF65-F5344CB8AC3E}">
        <p14:creationId xmlns:p14="http://schemas.microsoft.com/office/powerpoint/2010/main" val="3373272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819732"/>
          </a:xfrm>
        </p:spPr>
        <p:txBody>
          <a:bodyPr>
            <a:normAutofit/>
          </a:bodyPr>
          <a:lstStyle/>
          <a:p>
            <a:r>
              <a:rPr lang="tr-TR" sz="3200" dirty="0" smtClean="0"/>
              <a:t>Türkiye deprem haritası</a:t>
            </a:r>
            <a:endParaRPr lang="tr-TR" sz="3200" dirty="0"/>
          </a:p>
        </p:txBody>
      </p:sp>
      <p:sp>
        <p:nvSpPr>
          <p:cNvPr id="3" name="İçerik Yer Tutucusu 2"/>
          <p:cNvSpPr>
            <a:spLocks noGrp="1"/>
          </p:cNvSpPr>
          <p:nvPr>
            <p:ph idx="1"/>
          </p:nvPr>
        </p:nvSpPr>
        <p:spPr/>
        <p:txBody>
          <a:bodyPr/>
          <a:lstStyle/>
          <a:p>
            <a:endParaRPr lang="tr-TR"/>
          </a:p>
        </p:txBody>
      </p:sp>
      <p:pic>
        <p:nvPicPr>
          <p:cNvPr id="4" name="İçerik Yer Tutucusu 3"/>
          <p:cNvPicPr>
            <a:picLocks/>
          </p:cNvPicPr>
          <p:nvPr/>
        </p:nvPicPr>
        <p:blipFill>
          <a:blip r:embed="rId2">
            <a:extLst>
              <a:ext uri="{28A0092B-C50C-407E-A947-70E740481C1C}">
                <a14:useLocalDpi xmlns:a14="http://schemas.microsoft.com/office/drawing/2010/main" val="0"/>
              </a:ext>
            </a:extLst>
          </a:blip>
          <a:srcRect/>
          <a:stretch>
            <a:fillRect/>
          </a:stretch>
        </p:blipFill>
        <p:spPr>
          <a:xfrm>
            <a:off x="1276540" y="1184858"/>
            <a:ext cx="9638919" cy="4817482"/>
          </a:xfrm>
          <a:prstGeom prst="rect">
            <a:avLst/>
          </a:prstGeom>
        </p:spPr>
      </p:pic>
    </p:spTree>
    <p:extLst>
      <p:ext uri="{BB962C8B-B14F-4D97-AF65-F5344CB8AC3E}">
        <p14:creationId xmlns:p14="http://schemas.microsoft.com/office/powerpoint/2010/main" val="396646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defRPr/>
            </a:pPr>
            <a:r>
              <a:rPr lang="tr-TR" sz="2800" dirty="0"/>
              <a:t>Doğu Akdeniz tektoniği</a:t>
            </a:r>
          </a:p>
        </p:txBody>
      </p:sp>
      <p:pic>
        <p:nvPicPr>
          <p:cNvPr id="16387"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1554163"/>
            <a:ext cx="8686800" cy="4970462"/>
          </a:xfrm>
        </p:spPr>
      </p:pic>
    </p:spTree>
    <p:extLst>
      <p:ext uri="{BB962C8B-B14F-4D97-AF65-F5344CB8AC3E}">
        <p14:creationId xmlns:p14="http://schemas.microsoft.com/office/powerpoint/2010/main" val="2977416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459122"/>
          </a:xfrm>
        </p:spPr>
        <p:txBody>
          <a:bodyPr>
            <a:normAutofit fontScale="90000"/>
          </a:bodyPr>
          <a:lstStyle/>
          <a:p>
            <a:r>
              <a:rPr lang="tr-TR" sz="3600" b="1" dirty="0" smtClean="0"/>
              <a:t>Türkiye’de Afetler</a:t>
            </a:r>
            <a:endParaRPr lang="tr-TR" sz="3600" b="1" dirty="0"/>
          </a:p>
        </p:txBody>
      </p:sp>
      <p:pic>
        <p:nvPicPr>
          <p:cNvPr id="4" name="İçerik Yer Tutucusu 3"/>
          <p:cNvPicPr>
            <a:picLocks noGrp="1" noChangeAspect="1"/>
          </p:cNvPicPr>
          <p:nvPr>
            <p:ph idx="1"/>
          </p:nvPr>
        </p:nvPicPr>
        <p:blipFill>
          <a:blip r:embed="rId2"/>
          <a:stretch>
            <a:fillRect/>
          </a:stretch>
        </p:blipFill>
        <p:spPr>
          <a:xfrm>
            <a:off x="341385" y="0"/>
            <a:ext cx="9539787" cy="6445974"/>
          </a:xfrm>
          <a:prstGeom prst="rect">
            <a:avLst/>
          </a:prstGeom>
        </p:spPr>
      </p:pic>
    </p:spTree>
    <p:extLst>
      <p:ext uri="{BB962C8B-B14F-4D97-AF65-F5344CB8AC3E}">
        <p14:creationId xmlns:p14="http://schemas.microsoft.com/office/powerpoint/2010/main" val="103435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defRPr/>
            </a:pPr>
            <a:r>
              <a:rPr lang="tr-TR" dirty="0" smtClean="0">
                <a:solidFill>
                  <a:srgbClr val="7030A0"/>
                </a:solidFill>
              </a:rPr>
              <a:t>Depremler sürpriz değil !</a:t>
            </a:r>
            <a:endParaRPr lang="tr-TR" dirty="0">
              <a:solidFill>
                <a:srgbClr val="7030A0"/>
              </a:solidFill>
            </a:endParaRPr>
          </a:p>
        </p:txBody>
      </p:sp>
      <p:sp>
        <p:nvSpPr>
          <p:cNvPr id="20483" name="2 İçerik Yer Tutucusu"/>
          <p:cNvSpPr>
            <a:spLocks noGrp="1"/>
          </p:cNvSpPr>
          <p:nvPr>
            <p:ph idx="1"/>
          </p:nvPr>
        </p:nvSpPr>
        <p:spPr/>
        <p:txBody>
          <a:bodyPr/>
          <a:lstStyle/>
          <a:p>
            <a:pPr eaLnBrk="1" hangingPunct="1"/>
            <a:r>
              <a:rPr lang="tr-TR" altLang="tr-TR"/>
              <a:t>Topraklarımızın %95’i, nüfusumuzun ve sanayimizin % 98’i, barajlarımızın % 92 si deprem riski altında</a:t>
            </a:r>
          </a:p>
          <a:p>
            <a:pPr eaLnBrk="1" hangingPunct="1"/>
            <a:endParaRPr lang="tr-TR" altLang="tr-TR"/>
          </a:p>
          <a:p>
            <a:pPr eaLnBrk="1" hangingPunct="1"/>
            <a:endParaRPr lang="tr-TR" altLang="tr-TR"/>
          </a:p>
          <a:p>
            <a:pPr eaLnBrk="1" hangingPunct="1"/>
            <a:r>
              <a:rPr lang="tr-TR" altLang="tr-TR"/>
              <a:t>Topraklarımızın % 42 si, nüfusun % 50’si birinci derece risk bölgesinde</a:t>
            </a:r>
          </a:p>
          <a:p>
            <a:pPr eaLnBrk="1" hangingPunct="1">
              <a:buFont typeface="Wingdings 2" panose="05020102010507070707" pitchFamily="18" charset="2"/>
              <a:buNone/>
            </a:pPr>
            <a:endParaRPr lang="tr-TR" altLang="tr-TR"/>
          </a:p>
          <a:p>
            <a:pPr eaLnBrk="1" hangingPunct="1"/>
            <a:endParaRPr lang="tr-TR" altLang="tr-TR"/>
          </a:p>
        </p:txBody>
      </p:sp>
    </p:spTree>
    <p:extLst>
      <p:ext uri="{BB962C8B-B14F-4D97-AF65-F5344CB8AC3E}">
        <p14:creationId xmlns:p14="http://schemas.microsoft.com/office/powerpoint/2010/main" val="78738241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1289</Words>
  <Application>Microsoft Office PowerPoint</Application>
  <PresentationFormat>Geniş ekran</PresentationFormat>
  <Paragraphs>132</Paragraphs>
  <Slides>59</Slides>
  <Notes>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59</vt:i4>
      </vt:variant>
    </vt:vector>
  </HeadingPairs>
  <TitlesOfParts>
    <vt:vector size="68" baseType="lpstr">
      <vt:lpstr>Arial</vt:lpstr>
      <vt:lpstr>Calibri</vt:lpstr>
      <vt:lpstr>Calibri Light</vt:lpstr>
      <vt:lpstr>Franklin Gothic Book</vt:lpstr>
      <vt:lpstr>inherit</vt:lpstr>
      <vt:lpstr>Oswald</vt:lpstr>
      <vt:lpstr>Times New Roman</vt:lpstr>
      <vt:lpstr>Wingdings 2</vt:lpstr>
      <vt:lpstr>Office Teması</vt:lpstr>
      <vt:lpstr>AFETLER VE BİZ</vt:lpstr>
      <vt:lpstr>Toplum ve Hekim Dergisi</vt:lpstr>
      <vt:lpstr>Temel sorular</vt:lpstr>
      <vt:lpstr>Dünya deprem noktaları</vt:lpstr>
      <vt:lpstr>Avrupa deprem riski</vt:lpstr>
      <vt:lpstr>Türkiye deprem haritası</vt:lpstr>
      <vt:lpstr>Doğu Akdeniz tektoniği</vt:lpstr>
      <vt:lpstr>Türkiye’de Afetler</vt:lpstr>
      <vt:lpstr>Depremler sürpriz değil !</vt:lpstr>
      <vt:lpstr>                      SONUÇ</vt:lpstr>
      <vt:lpstr>PowerPoint Sunusu</vt:lpstr>
      <vt:lpstr> Biz Belediye meclisi kararıyla fay hattını       silebilmiş bir toplumuz.</vt:lpstr>
      <vt:lpstr>PowerPoint Sunusu</vt:lpstr>
      <vt:lpstr>PowerPoint Sunusu</vt:lpstr>
      <vt:lpstr>PowerPoint Sunusu</vt:lpstr>
      <vt:lpstr>PowerPoint Sunusu</vt:lpstr>
      <vt:lpstr>Rant yoluna feda edilen İstanbul</vt:lpstr>
      <vt:lpstr>PowerPoint Sunusu</vt:lpstr>
      <vt:lpstr>PowerPoint Sunusu</vt:lpstr>
      <vt:lpstr>   SONUÇ</vt:lpstr>
      <vt:lpstr>PowerPoint Sunusu</vt:lpstr>
      <vt:lpstr>PowerPoint Sunusu</vt:lpstr>
      <vt:lpstr>Muradiye Çaldıran deprem konutları</vt:lpstr>
      <vt:lpstr>PowerPoint Sunusu</vt:lpstr>
      <vt:lpstr>PowerPoint Sunusu</vt:lpstr>
      <vt:lpstr>PowerPoint Sunusu</vt:lpstr>
      <vt:lpstr>Adapazarı 4 ve Erzincan 3 kez yıkıldı </vt:lpstr>
      <vt:lpstr>PowerPoint Sunusu</vt:lpstr>
      <vt:lpstr>PowerPoint Sunusu</vt:lpstr>
      <vt:lpstr> Maden kazalarından ders alıyor muyuz?</vt:lpstr>
      <vt:lpstr>PowerPoint Sunusu</vt:lpstr>
      <vt:lpstr>PowerPoint Sunusu</vt:lpstr>
      <vt:lpstr>PowerPoint Sunusu</vt:lpstr>
      <vt:lpstr>Hastaneler ŞİMDİ depreme hazır mı?</vt:lpstr>
      <vt:lpstr>PowerPoint Sunusu</vt:lpstr>
      <vt:lpstr>PowerPoint Sunusu</vt:lpstr>
      <vt:lpstr>PowerPoint Sunusu</vt:lpstr>
      <vt:lpstr>                  SONUÇ</vt:lpstr>
      <vt:lpstr>PowerPoint Sunusu</vt:lpstr>
      <vt:lpstr>PowerPoint Sunusu</vt:lpstr>
      <vt:lpstr>PowerPoint Sunusu</vt:lpstr>
      <vt:lpstr>PowerPoint Sunusu</vt:lpstr>
      <vt:lpstr>PowerPoint Sunusu</vt:lpstr>
      <vt:lpstr>2005 Antalya deprem araştırması, 500 ev reisi</vt:lpstr>
      <vt:lpstr>PowerPoint Sunusu</vt:lpstr>
      <vt:lpstr>PowerPoint Sunusu</vt:lpstr>
      <vt:lpstr>Rİsk algIlama ve eyleme geçmede etkili faktörler</vt:lpstr>
      <vt:lpstr>Rİsk algIlama ve eyleme geçmede etkİlİ faktörler</vt:lpstr>
      <vt:lpstr>PowerPoint Sunusu</vt:lpstr>
      <vt:lpstr> </vt:lpstr>
      <vt:lpstr>PowerPoint Sunusu</vt:lpstr>
      <vt:lpstr>2011 Van Deprem AFETİ temel nedenİ</vt:lpstr>
      <vt:lpstr>PowerPoint Sunusu</vt:lpstr>
      <vt:lpstr>25 Nİsan 2015 Nepal depremi (7.8)</vt:lpstr>
      <vt:lpstr>    Sonuç</vt:lpstr>
      <vt:lpstr>    Sonuç</vt:lpstr>
      <vt:lpstr>Afet zararını azaltmak için ne yapmalı?</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AFETLER VE BİZ</dc:title>
  <dc:creator>Necati</dc:creator>
  <cp:lastModifiedBy>Necati</cp:lastModifiedBy>
  <cp:revision>31</cp:revision>
  <dcterms:created xsi:type="dcterms:W3CDTF">2023-10-23T11:19:34Z</dcterms:created>
  <dcterms:modified xsi:type="dcterms:W3CDTF">2023-11-03T13:55:03Z</dcterms:modified>
</cp:coreProperties>
</file>