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648" r:id="rId4"/>
    <p:sldId id="269" r:id="rId5"/>
    <p:sldId id="272" r:id="rId6"/>
    <p:sldId id="639" r:id="rId7"/>
    <p:sldId id="268" r:id="rId8"/>
    <p:sldId id="653" r:id="rId9"/>
    <p:sldId id="267" r:id="rId10"/>
    <p:sldId id="258" r:id="rId11"/>
    <p:sldId id="259" r:id="rId12"/>
    <p:sldId id="260" r:id="rId13"/>
    <p:sldId id="261" r:id="rId14"/>
    <p:sldId id="262" r:id="rId15"/>
    <p:sldId id="263" r:id="rId16"/>
    <p:sldId id="265" r:id="rId17"/>
    <p:sldId id="264" r:id="rId18"/>
    <p:sldId id="266" r:id="rId19"/>
    <p:sldId id="640" r:id="rId20"/>
    <p:sldId id="641" r:id="rId21"/>
    <p:sldId id="642" r:id="rId22"/>
    <p:sldId id="643" r:id="rId23"/>
    <p:sldId id="644" r:id="rId24"/>
    <p:sldId id="645" r:id="rId25"/>
    <p:sldId id="646" r:id="rId26"/>
    <p:sldId id="647" r:id="rId27"/>
    <p:sldId id="649" r:id="rId28"/>
    <p:sldId id="650" r:id="rId29"/>
    <p:sldId id="651" r:id="rId30"/>
    <p:sldId id="652"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9" d="100"/>
          <a:sy n="89" d="100"/>
        </p:scale>
        <p:origin x="108"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0F6B-4632-250D-887C-3750308D03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r-TR"/>
          </a:p>
        </p:txBody>
      </p:sp>
      <p:sp>
        <p:nvSpPr>
          <p:cNvPr id="3" name="Subtitle 2">
            <a:extLst>
              <a:ext uri="{FF2B5EF4-FFF2-40B4-BE49-F238E27FC236}">
                <a16:creationId xmlns:a16="http://schemas.microsoft.com/office/drawing/2014/main" id="{6484462A-0EE4-9035-76F5-C6B6D0D7E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r-TR"/>
          </a:p>
        </p:txBody>
      </p:sp>
      <p:sp>
        <p:nvSpPr>
          <p:cNvPr id="4" name="Date Placeholder 3">
            <a:extLst>
              <a:ext uri="{FF2B5EF4-FFF2-40B4-BE49-F238E27FC236}">
                <a16:creationId xmlns:a16="http://schemas.microsoft.com/office/drawing/2014/main" id="{8DF11DF3-A076-5DF8-850B-7BD3DCF9E23A}"/>
              </a:ext>
            </a:extLst>
          </p:cNvPr>
          <p:cNvSpPr>
            <a:spLocks noGrp="1"/>
          </p:cNvSpPr>
          <p:nvPr>
            <p:ph type="dt" sz="half" idx="10"/>
          </p:nvPr>
        </p:nvSpPr>
        <p:spPr/>
        <p:txBody>
          <a:bodyPr/>
          <a:lstStyle/>
          <a:p>
            <a:fld id="{CA429E9D-5CFD-47D6-A5AF-089E7A689D90}" type="datetimeFigureOut">
              <a:rPr lang="tr-TR" smtClean="0"/>
              <a:t>18.01.2025</a:t>
            </a:fld>
            <a:endParaRPr lang="tr-TR"/>
          </a:p>
        </p:txBody>
      </p:sp>
      <p:sp>
        <p:nvSpPr>
          <p:cNvPr id="5" name="Footer Placeholder 4">
            <a:extLst>
              <a:ext uri="{FF2B5EF4-FFF2-40B4-BE49-F238E27FC236}">
                <a16:creationId xmlns:a16="http://schemas.microsoft.com/office/drawing/2014/main" id="{F5BD3C4F-F993-6244-4F34-AECE1C8A75FB}"/>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C3C90769-1D4B-55D3-7FC7-C0517F69FC1C}"/>
              </a:ext>
            </a:extLst>
          </p:cNvPr>
          <p:cNvSpPr>
            <a:spLocks noGrp="1"/>
          </p:cNvSpPr>
          <p:nvPr>
            <p:ph type="sldNum" sz="quarter" idx="12"/>
          </p:nvPr>
        </p:nvSpPr>
        <p:spPr/>
        <p:txBody>
          <a:bodyPr/>
          <a:lstStyle/>
          <a:p>
            <a:fld id="{1E5F155E-5792-4004-9A4E-B30DBAD44169}" type="slidenum">
              <a:rPr lang="tr-TR" smtClean="0"/>
              <a:t>‹#›</a:t>
            </a:fld>
            <a:endParaRPr lang="tr-TR"/>
          </a:p>
        </p:txBody>
      </p:sp>
    </p:spTree>
    <p:extLst>
      <p:ext uri="{BB962C8B-B14F-4D97-AF65-F5344CB8AC3E}">
        <p14:creationId xmlns:p14="http://schemas.microsoft.com/office/powerpoint/2010/main" val="154143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C9091-5052-0298-BD0A-744DA775E40F}"/>
              </a:ext>
            </a:extLst>
          </p:cNvPr>
          <p:cNvSpPr>
            <a:spLocks noGrp="1"/>
          </p:cNvSpPr>
          <p:nvPr>
            <p:ph type="title"/>
          </p:nvPr>
        </p:nvSpPr>
        <p:spPr/>
        <p:txBody>
          <a:bodyPr/>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78A05B32-009E-F7B1-7BA1-708782E0E0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6E287B73-0AEB-369A-5086-518A6C0012B8}"/>
              </a:ext>
            </a:extLst>
          </p:cNvPr>
          <p:cNvSpPr>
            <a:spLocks noGrp="1"/>
          </p:cNvSpPr>
          <p:nvPr>
            <p:ph type="dt" sz="half" idx="10"/>
          </p:nvPr>
        </p:nvSpPr>
        <p:spPr/>
        <p:txBody>
          <a:bodyPr/>
          <a:lstStyle/>
          <a:p>
            <a:fld id="{CA429E9D-5CFD-47D6-A5AF-089E7A689D90}" type="datetimeFigureOut">
              <a:rPr lang="tr-TR" smtClean="0"/>
              <a:t>18.01.2025</a:t>
            </a:fld>
            <a:endParaRPr lang="tr-TR"/>
          </a:p>
        </p:txBody>
      </p:sp>
      <p:sp>
        <p:nvSpPr>
          <p:cNvPr id="5" name="Footer Placeholder 4">
            <a:extLst>
              <a:ext uri="{FF2B5EF4-FFF2-40B4-BE49-F238E27FC236}">
                <a16:creationId xmlns:a16="http://schemas.microsoft.com/office/drawing/2014/main" id="{9511EBD0-7938-3771-CE46-B09354FC2C4A}"/>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6BF540CD-9136-4A80-5BB1-6A2FC93CA33A}"/>
              </a:ext>
            </a:extLst>
          </p:cNvPr>
          <p:cNvSpPr>
            <a:spLocks noGrp="1"/>
          </p:cNvSpPr>
          <p:nvPr>
            <p:ph type="sldNum" sz="quarter" idx="12"/>
          </p:nvPr>
        </p:nvSpPr>
        <p:spPr/>
        <p:txBody>
          <a:bodyPr/>
          <a:lstStyle/>
          <a:p>
            <a:fld id="{1E5F155E-5792-4004-9A4E-B30DBAD44169}" type="slidenum">
              <a:rPr lang="tr-TR" smtClean="0"/>
              <a:t>‹#›</a:t>
            </a:fld>
            <a:endParaRPr lang="tr-TR"/>
          </a:p>
        </p:txBody>
      </p:sp>
    </p:spTree>
    <p:extLst>
      <p:ext uri="{BB962C8B-B14F-4D97-AF65-F5344CB8AC3E}">
        <p14:creationId xmlns:p14="http://schemas.microsoft.com/office/powerpoint/2010/main" val="114907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101842-236E-5BE1-9F91-01232A15D7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r-TR"/>
          </a:p>
        </p:txBody>
      </p:sp>
      <p:sp>
        <p:nvSpPr>
          <p:cNvPr id="3" name="Vertical Text Placeholder 2">
            <a:extLst>
              <a:ext uri="{FF2B5EF4-FFF2-40B4-BE49-F238E27FC236}">
                <a16:creationId xmlns:a16="http://schemas.microsoft.com/office/drawing/2014/main" id="{B5C66145-70EB-7F4D-883D-0C9ECA12F7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CFD4F365-457E-1426-C2F5-F63975E00758}"/>
              </a:ext>
            </a:extLst>
          </p:cNvPr>
          <p:cNvSpPr>
            <a:spLocks noGrp="1"/>
          </p:cNvSpPr>
          <p:nvPr>
            <p:ph type="dt" sz="half" idx="10"/>
          </p:nvPr>
        </p:nvSpPr>
        <p:spPr/>
        <p:txBody>
          <a:bodyPr/>
          <a:lstStyle/>
          <a:p>
            <a:fld id="{CA429E9D-5CFD-47D6-A5AF-089E7A689D90}" type="datetimeFigureOut">
              <a:rPr lang="tr-TR" smtClean="0"/>
              <a:t>18.01.2025</a:t>
            </a:fld>
            <a:endParaRPr lang="tr-TR"/>
          </a:p>
        </p:txBody>
      </p:sp>
      <p:sp>
        <p:nvSpPr>
          <p:cNvPr id="5" name="Footer Placeholder 4">
            <a:extLst>
              <a:ext uri="{FF2B5EF4-FFF2-40B4-BE49-F238E27FC236}">
                <a16:creationId xmlns:a16="http://schemas.microsoft.com/office/drawing/2014/main" id="{1F238556-790E-236F-271E-0B2FBA86624B}"/>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64190664-6B41-AF14-5BD7-DF0C24B96427}"/>
              </a:ext>
            </a:extLst>
          </p:cNvPr>
          <p:cNvSpPr>
            <a:spLocks noGrp="1"/>
          </p:cNvSpPr>
          <p:nvPr>
            <p:ph type="sldNum" sz="quarter" idx="12"/>
          </p:nvPr>
        </p:nvSpPr>
        <p:spPr/>
        <p:txBody>
          <a:bodyPr/>
          <a:lstStyle/>
          <a:p>
            <a:fld id="{1E5F155E-5792-4004-9A4E-B30DBAD44169}" type="slidenum">
              <a:rPr lang="tr-TR" smtClean="0"/>
              <a:t>‹#›</a:t>
            </a:fld>
            <a:endParaRPr lang="tr-TR"/>
          </a:p>
        </p:txBody>
      </p:sp>
    </p:spTree>
    <p:extLst>
      <p:ext uri="{BB962C8B-B14F-4D97-AF65-F5344CB8AC3E}">
        <p14:creationId xmlns:p14="http://schemas.microsoft.com/office/powerpoint/2010/main" val="206725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310A-4D3C-36FD-C149-48431E74CBE9}"/>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6256A058-AC48-5C96-1EBB-D19149C91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850EB9E9-A572-ECD0-33C2-511EC69C1F27}"/>
              </a:ext>
            </a:extLst>
          </p:cNvPr>
          <p:cNvSpPr>
            <a:spLocks noGrp="1"/>
          </p:cNvSpPr>
          <p:nvPr>
            <p:ph type="dt" sz="half" idx="10"/>
          </p:nvPr>
        </p:nvSpPr>
        <p:spPr/>
        <p:txBody>
          <a:bodyPr/>
          <a:lstStyle/>
          <a:p>
            <a:fld id="{CA429E9D-5CFD-47D6-A5AF-089E7A689D90}" type="datetimeFigureOut">
              <a:rPr lang="tr-TR" smtClean="0"/>
              <a:t>18.01.2025</a:t>
            </a:fld>
            <a:endParaRPr lang="tr-TR"/>
          </a:p>
        </p:txBody>
      </p:sp>
      <p:sp>
        <p:nvSpPr>
          <p:cNvPr id="5" name="Footer Placeholder 4">
            <a:extLst>
              <a:ext uri="{FF2B5EF4-FFF2-40B4-BE49-F238E27FC236}">
                <a16:creationId xmlns:a16="http://schemas.microsoft.com/office/drawing/2014/main" id="{48CF4F30-DE9E-8389-AB90-3D2E75DD1501}"/>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CB1A0AC1-2443-071B-7BD2-4025620DB271}"/>
              </a:ext>
            </a:extLst>
          </p:cNvPr>
          <p:cNvSpPr>
            <a:spLocks noGrp="1"/>
          </p:cNvSpPr>
          <p:nvPr>
            <p:ph type="sldNum" sz="quarter" idx="12"/>
          </p:nvPr>
        </p:nvSpPr>
        <p:spPr/>
        <p:txBody>
          <a:bodyPr/>
          <a:lstStyle/>
          <a:p>
            <a:fld id="{1E5F155E-5792-4004-9A4E-B30DBAD44169}" type="slidenum">
              <a:rPr lang="tr-TR" smtClean="0"/>
              <a:t>‹#›</a:t>
            </a:fld>
            <a:endParaRPr lang="tr-TR"/>
          </a:p>
        </p:txBody>
      </p:sp>
    </p:spTree>
    <p:extLst>
      <p:ext uri="{BB962C8B-B14F-4D97-AF65-F5344CB8AC3E}">
        <p14:creationId xmlns:p14="http://schemas.microsoft.com/office/powerpoint/2010/main" val="340820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26F1-3ED8-B8FC-D857-07E83D91BD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r-TR"/>
          </a:p>
        </p:txBody>
      </p:sp>
      <p:sp>
        <p:nvSpPr>
          <p:cNvPr id="3" name="Text Placeholder 2">
            <a:extLst>
              <a:ext uri="{FF2B5EF4-FFF2-40B4-BE49-F238E27FC236}">
                <a16:creationId xmlns:a16="http://schemas.microsoft.com/office/drawing/2014/main" id="{CB8F53F7-B4B6-F608-529F-3A309DD7D3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C8E10C-3C67-AD14-9F19-AA0618239AED}"/>
              </a:ext>
            </a:extLst>
          </p:cNvPr>
          <p:cNvSpPr>
            <a:spLocks noGrp="1"/>
          </p:cNvSpPr>
          <p:nvPr>
            <p:ph type="dt" sz="half" idx="10"/>
          </p:nvPr>
        </p:nvSpPr>
        <p:spPr/>
        <p:txBody>
          <a:bodyPr/>
          <a:lstStyle/>
          <a:p>
            <a:fld id="{CA429E9D-5CFD-47D6-A5AF-089E7A689D90}" type="datetimeFigureOut">
              <a:rPr lang="tr-TR" smtClean="0"/>
              <a:t>18.01.2025</a:t>
            </a:fld>
            <a:endParaRPr lang="tr-TR"/>
          </a:p>
        </p:txBody>
      </p:sp>
      <p:sp>
        <p:nvSpPr>
          <p:cNvPr id="5" name="Footer Placeholder 4">
            <a:extLst>
              <a:ext uri="{FF2B5EF4-FFF2-40B4-BE49-F238E27FC236}">
                <a16:creationId xmlns:a16="http://schemas.microsoft.com/office/drawing/2014/main" id="{E874BF22-2338-878B-6F67-AAF1F8850B2E}"/>
              </a:ext>
            </a:extLst>
          </p:cNvPr>
          <p:cNvSpPr>
            <a:spLocks noGrp="1"/>
          </p:cNvSpPr>
          <p:nvPr>
            <p:ph type="ftr" sz="quarter" idx="11"/>
          </p:nvPr>
        </p:nvSpPr>
        <p:spPr/>
        <p:txBody>
          <a:bodyPr/>
          <a:lstStyle/>
          <a:p>
            <a:endParaRPr lang="tr-TR"/>
          </a:p>
        </p:txBody>
      </p:sp>
      <p:sp>
        <p:nvSpPr>
          <p:cNvPr id="6" name="Slide Number Placeholder 5">
            <a:extLst>
              <a:ext uri="{FF2B5EF4-FFF2-40B4-BE49-F238E27FC236}">
                <a16:creationId xmlns:a16="http://schemas.microsoft.com/office/drawing/2014/main" id="{A09D5748-61F8-F7E9-D44C-4A8C25E70505}"/>
              </a:ext>
            </a:extLst>
          </p:cNvPr>
          <p:cNvSpPr>
            <a:spLocks noGrp="1"/>
          </p:cNvSpPr>
          <p:nvPr>
            <p:ph type="sldNum" sz="quarter" idx="12"/>
          </p:nvPr>
        </p:nvSpPr>
        <p:spPr/>
        <p:txBody>
          <a:bodyPr/>
          <a:lstStyle/>
          <a:p>
            <a:fld id="{1E5F155E-5792-4004-9A4E-B30DBAD44169}" type="slidenum">
              <a:rPr lang="tr-TR" smtClean="0"/>
              <a:t>‹#›</a:t>
            </a:fld>
            <a:endParaRPr lang="tr-TR"/>
          </a:p>
        </p:txBody>
      </p:sp>
    </p:spTree>
    <p:extLst>
      <p:ext uri="{BB962C8B-B14F-4D97-AF65-F5344CB8AC3E}">
        <p14:creationId xmlns:p14="http://schemas.microsoft.com/office/powerpoint/2010/main" val="3474036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5020-A41D-68EE-35EC-9210E62BFAF4}"/>
              </a:ext>
            </a:extLst>
          </p:cNvPr>
          <p:cNvSpPr>
            <a:spLocks noGrp="1"/>
          </p:cNvSpPr>
          <p:nvPr>
            <p:ph type="title"/>
          </p:nvPr>
        </p:nvSpPr>
        <p:spPr/>
        <p:txBody>
          <a:bodyPr/>
          <a:lstStyle/>
          <a:p>
            <a:r>
              <a:rPr lang="en-US"/>
              <a:t>Click to edit Master title style</a:t>
            </a:r>
            <a:endParaRPr lang="tr-TR"/>
          </a:p>
        </p:txBody>
      </p:sp>
      <p:sp>
        <p:nvSpPr>
          <p:cNvPr id="3" name="Content Placeholder 2">
            <a:extLst>
              <a:ext uri="{FF2B5EF4-FFF2-40B4-BE49-F238E27FC236}">
                <a16:creationId xmlns:a16="http://schemas.microsoft.com/office/drawing/2014/main" id="{B8D49E97-C249-F935-3450-ADA17FE97F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a:extLst>
              <a:ext uri="{FF2B5EF4-FFF2-40B4-BE49-F238E27FC236}">
                <a16:creationId xmlns:a16="http://schemas.microsoft.com/office/drawing/2014/main" id="{A7F8D156-158F-296C-9D6F-61D06B4BC2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Date Placeholder 4">
            <a:extLst>
              <a:ext uri="{FF2B5EF4-FFF2-40B4-BE49-F238E27FC236}">
                <a16:creationId xmlns:a16="http://schemas.microsoft.com/office/drawing/2014/main" id="{7A2DBCD4-98D2-9736-9DE4-7FBB2A63D103}"/>
              </a:ext>
            </a:extLst>
          </p:cNvPr>
          <p:cNvSpPr>
            <a:spLocks noGrp="1"/>
          </p:cNvSpPr>
          <p:nvPr>
            <p:ph type="dt" sz="half" idx="10"/>
          </p:nvPr>
        </p:nvSpPr>
        <p:spPr/>
        <p:txBody>
          <a:bodyPr/>
          <a:lstStyle/>
          <a:p>
            <a:fld id="{CA429E9D-5CFD-47D6-A5AF-089E7A689D90}" type="datetimeFigureOut">
              <a:rPr lang="tr-TR" smtClean="0"/>
              <a:t>18.01.2025</a:t>
            </a:fld>
            <a:endParaRPr lang="tr-TR"/>
          </a:p>
        </p:txBody>
      </p:sp>
      <p:sp>
        <p:nvSpPr>
          <p:cNvPr id="6" name="Footer Placeholder 5">
            <a:extLst>
              <a:ext uri="{FF2B5EF4-FFF2-40B4-BE49-F238E27FC236}">
                <a16:creationId xmlns:a16="http://schemas.microsoft.com/office/drawing/2014/main" id="{4B7365CB-4229-CB75-1779-1CA00B95BED2}"/>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84D1A340-CCC6-8BE7-53B2-435AC3E25AFA}"/>
              </a:ext>
            </a:extLst>
          </p:cNvPr>
          <p:cNvSpPr>
            <a:spLocks noGrp="1"/>
          </p:cNvSpPr>
          <p:nvPr>
            <p:ph type="sldNum" sz="quarter" idx="12"/>
          </p:nvPr>
        </p:nvSpPr>
        <p:spPr/>
        <p:txBody>
          <a:bodyPr/>
          <a:lstStyle/>
          <a:p>
            <a:fld id="{1E5F155E-5792-4004-9A4E-B30DBAD44169}" type="slidenum">
              <a:rPr lang="tr-TR" smtClean="0"/>
              <a:t>‹#›</a:t>
            </a:fld>
            <a:endParaRPr lang="tr-TR"/>
          </a:p>
        </p:txBody>
      </p:sp>
    </p:spTree>
    <p:extLst>
      <p:ext uri="{BB962C8B-B14F-4D97-AF65-F5344CB8AC3E}">
        <p14:creationId xmlns:p14="http://schemas.microsoft.com/office/powerpoint/2010/main" val="202227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EE416-E445-7E0B-13F2-3FD8B3A1B257}"/>
              </a:ext>
            </a:extLst>
          </p:cNvPr>
          <p:cNvSpPr>
            <a:spLocks noGrp="1"/>
          </p:cNvSpPr>
          <p:nvPr>
            <p:ph type="title"/>
          </p:nvPr>
        </p:nvSpPr>
        <p:spPr>
          <a:xfrm>
            <a:off x="839788" y="365125"/>
            <a:ext cx="10515600" cy="1325563"/>
          </a:xfrm>
        </p:spPr>
        <p:txBody>
          <a:bodyPr/>
          <a:lstStyle/>
          <a:p>
            <a:r>
              <a:rPr lang="en-US"/>
              <a:t>Click to edit Master title style</a:t>
            </a:r>
            <a:endParaRPr lang="tr-TR"/>
          </a:p>
        </p:txBody>
      </p:sp>
      <p:sp>
        <p:nvSpPr>
          <p:cNvPr id="3" name="Text Placeholder 2">
            <a:extLst>
              <a:ext uri="{FF2B5EF4-FFF2-40B4-BE49-F238E27FC236}">
                <a16:creationId xmlns:a16="http://schemas.microsoft.com/office/drawing/2014/main" id="{4F5A3BCB-860E-4F78-34C0-5022441739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AA2367-61D9-F313-F7BD-E1F73BE88A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Text Placeholder 4">
            <a:extLst>
              <a:ext uri="{FF2B5EF4-FFF2-40B4-BE49-F238E27FC236}">
                <a16:creationId xmlns:a16="http://schemas.microsoft.com/office/drawing/2014/main" id="{C7FB89FD-BE37-BEAA-A1CE-09FD4CEC3D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29EF72-9ABA-4E66-2084-C1CE4A0D5E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a:extLst>
              <a:ext uri="{FF2B5EF4-FFF2-40B4-BE49-F238E27FC236}">
                <a16:creationId xmlns:a16="http://schemas.microsoft.com/office/drawing/2014/main" id="{27F61360-A8AF-5E7C-71DB-647480ECE0F6}"/>
              </a:ext>
            </a:extLst>
          </p:cNvPr>
          <p:cNvSpPr>
            <a:spLocks noGrp="1"/>
          </p:cNvSpPr>
          <p:nvPr>
            <p:ph type="dt" sz="half" idx="10"/>
          </p:nvPr>
        </p:nvSpPr>
        <p:spPr/>
        <p:txBody>
          <a:bodyPr/>
          <a:lstStyle/>
          <a:p>
            <a:fld id="{CA429E9D-5CFD-47D6-A5AF-089E7A689D90}" type="datetimeFigureOut">
              <a:rPr lang="tr-TR" smtClean="0"/>
              <a:t>18.01.2025</a:t>
            </a:fld>
            <a:endParaRPr lang="tr-TR"/>
          </a:p>
        </p:txBody>
      </p:sp>
      <p:sp>
        <p:nvSpPr>
          <p:cNvPr id="8" name="Footer Placeholder 7">
            <a:extLst>
              <a:ext uri="{FF2B5EF4-FFF2-40B4-BE49-F238E27FC236}">
                <a16:creationId xmlns:a16="http://schemas.microsoft.com/office/drawing/2014/main" id="{1FC7A3A8-61C8-7848-5825-C639C628ED70}"/>
              </a:ext>
            </a:extLst>
          </p:cNvPr>
          <p:cNvSpPr>
            <a:spLocks noGrp="1"/>
          </p:cNvSpPr>
          <p:nvPr>
            <p:ph type="ftr" sz="quarter" idx="11"/>
          </p:nvPr>
        </p:nvSpPr>
        <p:spPr/>
        <p:txBody>
          <a:bodyPr/>
          <a:lstStyle/>
          <a:p>
            <a:endParaRPr lang="tr-TR"/>
          </a:p>
        </p:txBody>
      </p:sp>
      <p:sp>
        <p:nvSpPr>
          <p:cNvPr id="9" name="Slide Number Placeholder 8">
            <a:extLst>
              <a:ext uri="{FF2B5EF4-FFF2-40B4-BE49-F238E27FC236}">
                <a16:creationId xmlns:a16="http://schemas.microsoft.com/office/drawing/2014/main" id="{50BA38F4-1154-5104-815C-A2F777950DCD}"/>
              </a:ext>
            </a:extLst>
          </p:cNvPr>
          <p:cNvSpPr>
            <a:spLocks noGrp="1"/>
          </p:cNvSpPr>
          <p:nvPr>
            <p:ph type="sldNum" sz="quarter" idx="12"/>
          </p:nvPr>
        </p:nvSpPr>
        <p:spPr/>
        <p:txBody>
          <a:bodyPr/>
          <a:lstStyle/>
          <a:p>
            <a:fld id="{1E5F155E-5792-4004-9A4E-B30DBAD44169}" type="slidenum">
              <a:rPr lang="tr-TR" smtClean="0"/>
              <a:t>‹#›</a:t>
            </a:fld>
            <a:endParaRPr lang="tr-TR"/>
          </a:p>
        </p:txBody>
      </p:sp>
    </p:spTree>
    <p:extLst>
      <p:ext uri="{BB962C8B-B14F-4D97-AF65-F5344CB8AC3E}">
        <p14:creationId xmlns:p14="http://schemas.microsoft.com/office/powerpoint/2010/main" val="256039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F051-EAA8-FA1D-C607-0CEA93688102}"/>
              </a:ext>
            </a:extLst>
          </p:cNvPr>
          <p:cNvSpPr>
            <a:spLocks noGrp="1"/>
          </p:cNvSpPr>
          <p:nvPr>
            <p:ph type="title"/>
          </p:nvPr>
        </p:nvSpPr>
        <p:spPr/>
        <p:txBody>
          <a:bodyPr/>
          <a:lstStyle/>
          <a:p>
            <a:r>
              <a:rPr lang="en-US"/>
              <a:t>Click to edit Master title style</a:t>
            </a:r>
            <a:endParaRPr lang="tr-TR"/>
          </a:p>
        </p:txBody>
      </p:sp>
      <p:sp>
        <p:nvSpPr>
          <p:cNvPr id="3" name="Date Placeholder 2">
            <a:extLst>
              <a:ext uri="{FF2B5EF4-FFF2-40B4-BE49-F238E27FC236}">
                <a16:creationId xmlns:a16="http://schemas.microsoft.com/office/drawing/2014/main" id="{C8F4A357-8487-1E7D-4210-C4A77951BE77}"/>
              </a:ext>
            </a:extLst>
          </p:cNvPr>
          <p:cNvSpPr>
            <a:spLocks noGrp="1"/>
          </p:cNvSpPr>
          <p:nvPr>
            <p:ph type="dt" sz="half" idx="10"/>
          </p:nvPr>
        </p:nvSpPr>
        <p:spPr/>
        <p:txBody>
          <a:bodyPr/>
          <a:lstStyle/>
          <a:p>
            <a:fld id="{CA429E9D-5CFD-47D6-A5AF-089E7A689D90}" type="datetimeFigureOut">
              <a:rPr lang="tr-TR" smtClean="0"/>
              <a:t>18.01.2025</a:t>
            </a:fld>
            <a:endParaRPr lang="tr-TR"/>
          </a:p>
        </p:txBody>
      </p:sp>
      <p:sp>
        <p:nvSpPr>
          <p:cNvPr id="4" name="Footer Placeholder 3">
            <a:extLst>
              <a:ext uri="{FF2B5EF4-FFF2-40B4-BE49-F238E27FC236}">
                <a16:creationId xmlns:a16="http://schemas.microsoft.com/office/drawing/2014/main" id="{733FE9E9-E337-18FC-48C5-3AE1874E1B89}"/>
              </a:ext>
            </a:extLst>
          </p:cNvPr>
          <p:cNvSpPr>
            <a:spLocks noGrp="1"/>
          </p:cNvSpPr>
          <p:nvPr>
            <p:ph type="ftr" sz="quarter" idx="11"/>
          </p:nvPr>
        </p:nvSpPr>
        <p:spPr/>
        <p:txBody>
          <a:bodyPr/>
          <a:lstStyle/>
          <a:p>
            <a:endParaRPr lang="tr-TR"/>
          </a:p>
        </p:txBody>
      </p:sp>
      <p:sp>
        <p:nvSpPr>
          <p:cNvPr id="5" name="Slide Number Placeholder 4">
            <a:extLst>
              <a:ext uri="{FF2B5EF4-FFF2-40B4-BE49-F238E27FC236}">
                <a16:creationId xmlns:a16="http://schemas.microsoft.com/office/drawing/2014/main" id="{155C36EE-E919-58E4-4B50-D6CEF12E1192}"/>
              </a:ext>
            </a:extLst>
          </p:cNvPr>
          <p:cNvSpPr>
            <a:spLocks noGrp="1"/>
          </p:cNvSpPr>
          <p:nvPr>
            <p:ph type="sldNum" sz="quarter" idx="12"/>
          </p:nvPr>
        </p:nvSpPr>
        <p:spPr/>
        <p:txBody>
          <a:bodyPr/>
          <a:lstStyle/>
          <a:p>
            <a:fld id="{1E5F155E-5792-4004-9A4E-B30DBAD44169}" type="slidenum">
              <a:rPr lang="tr-TR" smtClean="0"/>
              <a:t>‹#›</a:t>
            </a:fld>
            <a:endParaRPr lang="tr-TR"/>
          </a:p>
        </p:txBody>
      </p:sp>
    </p:spTree>
    <p:extLst>
      <p:ext uri="{BB962C8B-B14F-4D97-AF65-F5344CB8AC3E}">
        <p14:creationId xmlns:p14="http://schemas.microsoft.com/office/powerpoint/2010/main" val="351341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0B77E3-E5D0-3530-B7DD-B0A7B184A0B2}"/>
              </a:ext>
            </a:extLst>
          </p:cNvPr>
          <p:cNvSpPr>
            <a:spLocks noGrp="1"/>
          </p:cNvSpPr>
          <p:nvPr>
            <p:ph type="dt" sz="half" idx="10"/>
          </p:nvPr>
        </p:nvSpPr>
        <p:spPr/>
        <p:txBody>
          <a:bodyPr/>
          <a:lstStyle/>
          <a:p>
            <a:fld id="{CA429E9D-5CFD-47D6-A5AF-089E7A689D90}" type="datetimeFigureOut">
              <a:rPr lang="tr-TR" smtClean="0"/>
              <a:t>18.01.2025</a:t>
            </a:fld>
            <a:endParaRPr lang="tr-TR"/>
          </a:p>
        </p:txBody>
      </p:sp>
      <p:sp>
        <p:nvSpPr>
          <p:cNvPr id="3" name="Footer Placeholder 2">
            <a:extLst>
              <a:ext uri="{FF2B5EF4-FFF2-40B4-BE49-F238E27FC236}">
                <a16:creationId xmlns:a16="http://schemas.microsoft.com/office/drawing/2014/main" id="{D5FA690E-8A96-7369-D5AE-051803CBEEA5}"/>
              </a:ext>
            </a:extLst>
          </p:cNvPr>
          <p:cNvSpPr>
            <a:spLocks noGrp="1"/>
          </p:cNvSpPr>
          <p:nvPr>
            <p:ph type="ftr" sz="quarter" idx="11"/>
          </p:nvPr>
        </p:nvSpPr>
        <p:spPr/>
        <p:txBody>
          <a:bodyPr/>
          <a:lstStyle/>
          <a:p>
            <a:endParaRPr lang="tr-TR"/>
          </a:p>
        </p:txBody>
      </p:sp>
      <p:sp>
        <p:nvSpPr>
          <p:cNvPr id="4" name="Slide Number Placeholder 3">
            <a:extLst>
              <a:ext uri="{FF2B5EF4-FFF2-40B4-BE49-F238E27FC236}">
                <a16:creationId xmlns:a16="http://schemas.microsoft.com/office/drawing/2014/main" id="{5ADEF2C8-3749-EE0A-C198-6EAB7583E1E1}"/>
              </a:ext>
            </a:extLst>
          </p:cNvPr>
          <p:cNvSpPr>
            <a:spLocks noGrp="1"/>
          </p:cNvSpPr>
          <p:nvPr>
            <p:ph type="sldNum" sz="quarter" idx="12"/>
          </p:nvPr>
        </p:nvSpPr>
        <p:spPr/>
        <p:txBody>
          <a:bodyPr/>
          <a:lstStyle/>
          <a:p>
            <a:fld id="{1E5F155E-5792-4004-9A4E-B30DBAD44169}" type="slidenum">
              <a:rPr lang="tr-TR" smtClean="0"/>
              <a:t>‹#›</a:t>
            </a:fld>
            <a:endParaRPr lang="tr-TR"/>
          </a:p>
        </p:txBody>
      </p:sp>
    </p:spTree>
    <p:extLst>
      <p:ext uri="{BB962C8B-B14F-4D97-AF65-F5344CB8AC3E}">
        <p14:creationId xmlns:p14="http://schemas.microsoft.com/office/powerpoint/2010/main" val="149417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3F4F-9CAC-9534-2157-EAEC62D59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Content Placeholder 2">
            <a:extLst>
              <a:ext uri="{FF2B5EF4-FFF2-40B4-BE49-F238E27FC236}">
                <a16:creationId xmlns:a16="http://schemas.microsoft.com/office/drawing/2014/main" id="{2D606D48-5527-341E-0C7D-90E32DE44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Text Placeholder 3">
            <a:extLst>
              <a:ext uri="{FF2B5EF4-FFF2-40B4-BE49-F238E27FC236}">
                <a16:creationId xmlns:a16="http://schemas.microsoft.com/office/drawing/2014/main" id="{7E0C25DF-3125-8D9F-5DEA-A0CDAED3E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C5CB70-B2CF-D392-3DC6-B3139A2E06BA}"/>
              </a:ext>
            </a:extLst>
          </p:cNvPr>
          <p:cNvSpPr>
            <a:spLocks noGrp="1"/>
          </p:cNvSpPr>
          <p:nvPr>
            <p:ph type="dt" sz="half" idx="10"/>
          </p:nvPr>
        </p:nvSpPr>
        <p:spPr/>
        <p:txBody>
          <a:bodyPr/>
          <a:lstStyle/>
          <a:p>
            <a:fld id="{CA429E9D-5CFD-47D6-A5AF-089E7A689D90}" type="datetimeFigureOut">
              <a:rPr lang="tr-TR" smtClean="0"/>
              <a:t>18.01.2025</a:t>
            </a:fld>
            <a:endParaRPr lang="tr-TR"/>
          </a:p>
        </p:txBody>
      </p:sp>
      <p:sp>
        <p:nvSpPr>
          <p:cNvPr id="6" name="Footer Placeholder 5">
            <a:extLst>
              <a:ext uri="{FF2B5EF4-FFF2-40B4-BE49-F238E27FC236}">
                <a16:creationId xmlns:a16="http://schemas.microsoft.com/office/drawing/2014/main" id="{3D651310-CBB2-CCED-72CB-D434B4E6C8A9}"/>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50074DD6-7FD3-6CA7-D7EA-D09CA6D5D718}"/>
              </a:ext>
            </a:extLst>
          </p:cNvPr>
          <p:cNvSpPr>
            <a:spLocks noGrp="1"/>
          </p:cNvSpPr>
          <p:nvPr>
            <p:ph type="sldNum" sz="quarter" idx="12"/>
          </p:nvPr>
        </p:nvSpPr>
        <p:spPr/>
        <p:txBody>
          <a:bodyPr/>
          <a:lstStyle/>
          <a:p>
            <a:fld id="{1E5F155E-5792-4004-9A4E-B30DBAD44169}" type="slidenum">
              <a:rPr lang="tr-TR" smtClean="0"/>
              <a:t>‹#›</a:t>
            </a:fld>
            <a:endParaRPr lang="tr-TR"/>
          </a:p>
        </p:txBody>
      </p:sp>
    </p:spTree>
    <p:extLst>
      <p:ext uri="{BB962C8B-B14F-4D97-AF65-F5344CB8AC3E}">
        <p14:creationId xmlns:p14="http://schemas.microsoft.com/office/powerpoint/2010/main" val="311080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F420-09F6-58BB-0619-3F823CA113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r-TR"/>
          </a:p>
        </p:txBody>
      </p:sp>
      <p:sp>
        <p:nvSpPr>
          <p:cNvPr id="3" name="Picture Placeholder 2">
            <a:extLst>
              <a:ext uri="{FF2B5EF4-FFF2-40B4-BE49-F238E27FC236}">
                <a16:creationId xmlns:a16="http://schemas.microsoft.com/office/drawing/2014/main" id="{1746331D-067C-9DBB-EAFD-6AB6E89B82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a:extLst>
              <a:ext uri="{FF2B5EF4-FFF2-40B4-BE49-F238E27FC236}">
                <a16:creationId xmlns:a16="http://schemas.microsoft.com/office/drawing/2014/main" id="{F9CF9AC2-9450-3027-6454-AC30D0ED4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5EC5D5-823B-3A27-84CC-EF70370BAF3B}"/>
              </a:ext>
            </a:extLst>
          </p:cNvPr>
          <p:cNvSpPr>
            <a:spLocks noGrp="1"/>
          </p:cNvSpPr>
          <p:nvPr>
            <p:ph type="dt" sz="half" idx="10"/>
          </p:nvPr>
        </p:nvSpPr>
        <p:spPr/>
        <p:txBody>
          <a:bodyPr/>
          <a:lstStyle/>
          <a:p>
            <a:fld id="{CA429E9D-5CFD-47D6-A5AF-089E7A689D90}" type="datetimeFigureOut">
              <a:rPr lang="tr-TR" smtClean="0"/>
              <a:t>18.01.2025</a:t>
            </a:fld>
            <a:endParaRPr lang="tr-TR"/>
          </a:p>
        </p:txBody>
      </p:sp>
      <p:sp>
        <p:nvSpPr>
          <p:cNvPr id="6" name="Footer Placeholder 5">
            <a:extLst>
              <a:ext uri="{FF2B5EF4-FFF2-40B4-BE49-F238E27FC236}">
                <a16:creationId xmlns:a16="http://schemas.microsoft.com/office/drawing/2014/main" id="{5E39D6E4-C859-0C48-CB22-41A23FD1940A}"/>
              </a:ext>
            </a:extLst>
          </p:cNvPr>
          <p:cNvSpPr>
            <a:spLocks noGrp="1"/>
          </p:cNvSpPr>
          <p:nvPr>
            <p:ph type="ftr" sz="quarter" idx="11"/>
          </p:nvPr>
        </p:nvSpPr>
        <p:spPr/>
        <p:txBody>
          <a:bodyPr/>
          <a:lstStyle/>
          <a:p>
            <a:endParaRPr lang="tr-TR"/>
          </a:p>
        </p:txBody>
      </p:sp>
      <p:sp>
        <p:nvSpPr>
          <p:cNvPr id="7" name="Slide Number Placeholder 6">
            <a:extLst>
              <a:ext uri="{FF2B5EF4-FFF2-40B4-BE49-F238E27FC236}">
                <a16:creationId xmlns:a16="http://schemas.microsoft.com/office/drawing/2014/main" id="{079071F1-90DC-3358-E75F-7AF102524446}"/>
              </a:ext>
            </a:extLst>
          </p:cNvPr>
          <p:cNvSpPr>
            <a:spLocks noGrp="1"/>
          </p:cNvSpPr>
          <p:nvPr>
            <p:ph type="sldNum" sz="quarter" idx="12"/>
          </p:nvPr>
        </p:nvSpPr>
        <p:spPr/>
        <p:txBody>
          <a:bodyPr/>
          <a:lstStyle/>
          <a:p>
            <a:fld id="{1E5F155E-5792-4004-9A4E-B30DBAD44169}" type="slidenum">
              <a:rPr lang="tr-TR" smtClean="0"/>
              <a:t>‹#›</a:t>
            </a:fld>
            <a:endParaRPr lang="tr-TR"/>
          </a:p>
        </p:txBody>
      </p:sp>
    </p:spTree>
    <p:extLst>
      <p:ext uri="{BB962C8B-B14F-4D97-AF65-F5344CB8AC3E}">
        <p14:creationId xmlns:p14="http://schemas.microsoft.com/office/powerpoint/2010/main" val="347329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58B0A6-D28E-D934-50BC-218C7E9735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r-TR"/>
          </a:p>
        </p:txBody>
      </p:sp>
      <p:sp>
        <p:nvSpPr>
          <p:cNvPr id="3" name="Text Placeholder 2">
            <a:extLst>
              <a:ext uri="{FF2B5EF4-FFF2-40B4-BE49-F238E27FC236}">
                <a16:creationId xmlns:a16="http://schemas.microsoft.com/office/drawing/2014/main" id="{C1CBBBBA-B2D6-EF44-BAE4-FD64D8C472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a:extLst>
              <a:ext uri="{FF2B5EF4-FFF2-40B4-BE49-F238E27FC236}">
                <a16:creationId xmlns:a16="http://schemas.microsoft.com/office/drawing/2014/main" id="{2763C1CD-5717-A2D2-1855-4D618023AA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429E9D-5CFD-47D6-A5AF-089E7A689D90}" type="datetimeFigureOut">
              <a:rPr lang="tr-TR" smtClean="0"/>
              <a:t>18.01.2025</a:t>
            </a:fld>
            <a:endParaRPr lang="tr-TR"/>
          </a:p>
        </p:txBody>
      </p:sp>
      <p:sp>
        <p:nvSpPr>
          <p:cNvPr id="5" name="Footer Placeholder 4">
            <a:extLst>
              <a:ext uri="{FF2B5EF4-FFF2-40B4-BE49-F238E27FC236}">
                <a16:creationId xmlns:a16="http://schemas.microsoft.com/office/drawing/2014/main" id="{A00EF770-43AF-8428-E783-72DA754C6C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ide Number Placeholder 5">
            <a:extLst>
              <a:ext uri="{FF2B5EF4-FFF2-40B4-BE49-F238E27FC236}">
                <a16:creationId xmlns:a16="http://schemas.microsoft.com/office/drawing/2014/main" id="{F7F0F908-2380-849A-E229-7610C42681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E5F155E-5792-4004-9A4E-B30DBAD44169}" type="slidenum">
              <a:rPr lang="tr-TR" smtClean="0"/>
              <a:t>‹#›</a:t>
            </a:fld>
            <a:endParaRPr lang="tr-TR"/>
          </a:p>
        </p:txBody>
      </p:sp>
    </p:spTree>
    <p:extLst>
      <p:ext uri="{BB962C8B-B14F-4D97-AF65-F5344CB8AC3E}">
        <p14:creationId xmlns:p14="http://schemas.microsoft.com/office/powerpoint/2010/main" val="185176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4AFF-162F-371B-E524-1545CBFDD94A}"/>
              </a:ext>
            </a:extLst>
          </p:cNvPr>
          <p:cNvSpPr>
            <a:spLocks noGrp="1"/>
          </p:cNvSpPr>
          <p:nvPr>
            <p:ph type="ctrTitle"/>
          </p:nvPr>
        </p:nvSpPr>
        <p:spPr>
          <a:xfrm>
            <a:off x="206991" y="1337481"/>
            <a:ext cx="11778018" cy="3285319"/>
          </a:xfrm>
        </p:spPr>
        <p:txBody>
          <a:bodyPr>
            <a:normAutofit/>
          </a:bodyPr>
          <a:lstStyle/>
          <a:p>
            <a:r>
              <a:rPr lang="tr-TR" sz="7200" b="1" i="1" dirty="0">
                <a:solidFill>
                  <a:srgbClr val="FF0000"/>
                </a:solidFill>
                <a:latin typeface="Tahoma" panose="020B0604030504040204" pitchFamily="34" charset="0"/>
                <a:ea typeface="Tahoma" panose="020B0604030504040204" pitchFamily="34" charset="0"/>
                <a:cs typeface="Tahoma" panose="020B0604030504040204" pitchFamily="34" charset="0"/>
              </a:rPr>
              <a:t>KAMUSAL İŞÇİ SAĞLIĞI</a:t>
            </a:r>
            <a:br>
              <a:rPr lang="tr-TR" sz="7200" b="1" i="1"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tr-TR" sz="7200" b="1" i="1" dirty="0">
                <a:solidFill>
                  <a:srgbClr val="FF0000"/>
                </a:solidFill>
                <a:latin typeface="Tahoma" panose="020B0604030504040204" pitchFamily="34" charset="0"/>
                <a:ea typeface="Tahoma" panose="020B0604030504040204" pitchFamily="34" charset="0"/>
                <a:cs typeface="Tahoma" panose="020B0604030504040204" pitchFamily="34" charset="0"/>
              </a:rPr>
              <a:t>ve</a:t>
            </a:r>
            <a:br>
              <a:rPr lang="tr-TR" sz="7200" b="1" i="1" dirty="0">
                <a:solidFill>
                  <a:srgbClr val="FF0000"/>
                </a:solidFill>
                <a:latin typeface="Tahoma" panose="020B0604030504040204" pitchFamily="34" charset="0"/>
                <a:ea typeface="Tahoma" panose="020B0604030504040204" pitchFamily="34" charset="0"/>
                <a:cs typeface="Tahoma" panose="020B0604030504040204" pitchFamily="34" charset="0"/>
              </a:rPr>
            </a:br>
            <a:r>
              <a:rPr lang="tr-TR" sz="7200" b="1" i="1" dirty="0">
                <a:solidFill>
                  <a:srgbClr val="FF0000"/>
                </a:solidFill>
                <a:latin typeface="Tahoma" panose="020B0604030504040204" pitchFamily="34" charset="0"/>
                <a:ea typeface="Tahoma" panose="020B0604030504040204" pitchFamily="34" charset="0"/>
                <a:cs typeface="Tahoma" panose="020B0604030504040204" pitchFamily="34" charset="0"/>
              </a:rPr>
              <a:t> İŞ GÜVENLİĞİ MODELİ</a:t>
            </a:r>
          </a:p>
        </p:txBody>
      </p:sp>
      <p:sp>
        <p:nvSpPr>
          <p:cNvPr id="3" name="Subtitle 2">
            <a:extLst>
              <a:ext uri="{FF2B5EF4-FFF2-40B4-BE49-F238E27FC236}">
                <a16:creationId xmlns:a16="http://schemas.microsoft.com/office/drawing/2014/main" id="{C6FF0E79-F18C-1778-0698-E42AB5CCED28}"/>
              </a:ext>
            </a:extLst>
          </p:cNvPr>
          <p:cNvSpPr>
            <a:spLocks noGrp="1"/>
          </p:cNvSpPr>
          <p:nvPr>
            <p:ph type="subTitle" idx="1"/>
          </p:nvPr>
        </p:nvSpPr>
        <p:spPr>
          <a:xfrm>
            <a:off x="1317009" y="5431808"/>
            <a:ext cx="9144000" cy="1149990"/>
          </a:xfrm>
        </p:spPr>
        <p:txBody>
          <a:bodyPr>
            <a:normAutofit fontScale="92500" lnSpcReduction="20000"/>
          </a:bodyPr>
          <a:lstStyle/>
          <a:p>
            <a:r>
              <a:rPr lang="tr-TR" b="1" dirty="0">
                <a:latin typeface="Tahoma" panose="020B0604030504040204" pitchFamily="34" charset="0"/>
                <a:ea typeface="Tahoma" panose="020B0604030504040204" pitchFamily="34" charset="0"/>
                <a:cs typeface="Tahoma" panose="020B0604030504040204" pitchFamily="34" charset="0"/>
              </a:rPr>
              <a:t>Dr. Murat Can Ocaktan</a:t>
            </a:r>
          </a:p>
          <a:p>
            <a:r>
              <a:rPr lang="tr-TR" b="1" dirty="0">
                <a:latin typeface="Tahoma" panose="020B0604030504040204" pitchFamily="34" charset="0"/>
                <a:ea typeface="Tahoma" panose="020B0604030504040204" pitchFamily="34" charset="0"/>
                <a:cs typeface="Tahoma" panose="020B0604030504040204" pitchFamily="34" charset="0"/>
              </a:rPr>
              <a:t>Metalurji Yüksek Mühendisi- A Sınıfı İş Güvenliği Uzmanı</a:t>
            </a:r>
          </a:p>
          <a:p>
            <a:r>
              <a:rPr lang="tr-TR" b="1" dirty="0">
                <a:latin typeface="Tahoma" panose="020B0604030504040204" pitchFamily="34" charset="0"/>
                <a:ea typeface="Tahoma" panose="020B0604030504040204" pitchFamily="34" charset="0"/>
                <a:cs typeface="Tahoma" panose="020B0604030504040204" pitchFamily="34" charset="0"/>
              </a:rPr>
              <a:t>18 Ocak 2025, Ankara</a:t>
            </a:r>
          </a:p>
        </p:txBody>
      </p:sp>
    </p:spTree>
    <p:extLst>
      <p:ext uri="{BB962C8B-B14F-4D97-AF65-F5344CB8AC3E}">
        <p14:creationId xmlns:p14="http://schemas.microsoft.com/office/powerpoint/2010/main" val="2806875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7529B-265C-7F27-055C-E1ACAA3A6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7C50CE-42FF-BDE8-FF2E-2F114FEF0796}"/>
              </a:ext>
            </a:extLst>
          </p:cNvPr>
          <p:cNvSpPr>
            <a:spLocks noGrp="1"/>
          </p:cNvSpPr>
          <p:nvPr>
            <p:ph type="title"/>
          </p:nvPr>
        </p:nvSpPr>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YASAL MEVZUAT</a:t>
            </a:r>
          </a:p>
        </p:txBody>
      </p:sp>
      <p:sp>
        <p:nvSpPr>
          <p:cNvPr id="4" name="Rectangle 1">
            <a:extLst>
              <a:ext uri="{FF2B5EF4-FFF2-40B4-BE49-F238E27FC236}">
                <a16:creationId xmlns:a16="http://schemas.microsoft.com/office/drawing/2014/main" id="{E2AFED6B-E9CF-8679-6B4B-E06368F093CE}"/>
              </a:ext>
            </a:extLst>
          </p:cNvPr>
          <p:cNvSpPr>
            <a:spLocks noChangeArrowheads="1"/>
          </p:cNvSpPr>
          <p:nvPr/>
        </p:nvSpPr>
        <p:spPr bwMode="auto">
          <a:xfrm rot="10800000" flipV="1">
            <a:off x="0" y="1820672"/>
            <a:ext cx="12192000" cy="4005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38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0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9 Aralık 2003 tarih 25311 sayılı Resmi Gazete , İş Sağlığı ve Güvenliği Yönetmeliği </a:t>
            </a:r>
          </a:p>
          <a:p>
            <a:pPr marL="0" marR="0" lvl="0" indent="223838" algn="ctr" defTabSz="914400" rtl="0" eaLnBrk="0" fontAlgn="base" latinLnBrk="0" hangingPunct="0">
              <a:lnSpc>
                <a:spcPct val="100000"/>
              </a:lnSpc>
              <a:spcBef>
                <a:spcPct val="0"/>
              </a:spcBef>
              <a:spcAft>
                <a:spcPct val="0"/>
              </a:spcAft>
              <a:buClrTx/>
              <a:buSzTx/>
              <a:buFontTx/>
              <a:buNone/>
              <a:tabLst/>
            </a:pPr>
            <a:r>
              <a:rPr lang="tr-TR" altLang="tr-TR" sz="2000" b="1" dirty="0">
                <a:solidFill>
                  <a:srgbClr val="FF0000"/>
                </a:solidFill>
                <a:latin typeface="Tahoma" panose="020B0604030504040204" pitchFamily="34" charset="0"/>
                <a:ea typeface="Tahoma" panose="020B0604030504040204" pitchFamily="34" charset="0"/>
                <a:cs typeface="Tahoma" panose="020B0604030504040204" pitchFamily="34" charset="0"/>
              </a:rPr>
              <a:t>(İPTAL)</a:t>
            </a:r>
          </a:p>
          <a:p>
            <a:pPr marL="0" marR="0" lvl="0" indent="223838" algn="just" defTabSz="914400" rtl="0" eaLnBrk="0" fontAlgn="base" latinLnBrk="0" hangingPunct="0">
              <a:lnSpc>
                <a:spcPct val="100000"/>
              </a:lnSpc>
              <a:spcBef>
                <a:spcPct val="0"/>
              </a:spcBef>
              <a:spcAft>
                <a:spcPct val="0"/>
              </a:spcAft>
              <a:buClrTx/>
              <a:buSzTx/>
              <a:buFontTx/>
              <a:buNone/>
              <a:tabLst/>
            </a:pPr>
            <a:endParaRPr kumimoji="0" lang="tr-TR" altLang="tr-TR"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indent="285750">
              <a:lnSpc>
                <a:spcPts val="1380"/>
              </a:lnSpc>
            </a:pPr>
            <a:r>
              <a:rPr lang="tr-TR" sz="20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Madde 4 —</a:t>
            </a:r>
            <a:r>
              <a:rPr lang="tr-TR"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Bu Yönetmelikte geçen ;</a:t>
            </a:r>
          </a:p>
          <a:p>
            <a:pPr indent="285750">
              <a:lnSpc>
                <a:spcPts val="1380"/>
              </a:lnSpc>
            </a:pPr>
            <a:endParaRPr lang="tr-TR" sz="2000" dirty="0">
              <a:effectLst/>
              <a:latin typeface="Tahoma" panose="020B0604030504040204" pitchFamily="34" charset="0"/>
              <a:ea typeface="Tahoma" panose="020B0604030504040204" pitchFamily="34" charset="0"/>
              <a:cs typeface="Tahoma" panose="020B0604030504040204" pitchFamily="34" charset="0"/>
            </a:endParaRPr>
          </a:p>
          <a:p>
            <a:pPr marL="342900" indent="-342900">
              <a:lnSpc>
                <a:spcPts val="1120"/>
              </a:lnSpc>
              <a:buAutoNum type="alphaLcParenR"/>
            </a:pPr>
            <a:r>
              <a:rPr lang="tr-TR"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Risk değerlendirmesi: İşyerlerinde var olan ya da dışarıdan gelebilecek tehlikelerin, işçilere, işyerine ve </a:t>
            </a:r>
          </a:p>
          <a:p>
            <a:pPr marL="342900" indent="-342900">
              <a:lnSpc>
                <a:spcPts val="1120"/>
              </a:lnSpc>
              <a:buAutoNum type="alphaLcParenR"/>
            </a:pPr>
            <a:endParaRPr lang="tr-TR"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0">
              <a:lnSpc>
                <a:spcPts val="1120"/>
              </a:lnSpc>
            </a:pPr>
            <a:r>
              <a:rPr lang="tr-TR"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çevresine verebileceği zararların ve bunlara karşı alınacak önlemlerin belirlenmesi amacıyla yapılması </a:t>
            </a:r>
          </a:p>
          <a:p>
            <a:pPr indent="0">
              <a:lnSpc>
                <a:spcPts val="1120"/>
              </a:lnSpc>
            </a:pPr>
            <a:endParaRPr lang="tr-TR"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0">
              <a:lnSpc>
                <a:spcPts val="1120"/>
              </a:lnSpc>
            </a:pPr>
            <a:r>
              <a:rPr lang="tr-TR" sz="2000" dirty="0">
                <a:solidFill>
                  <a:srgbClr val="000000"/>
                </a:solidFill>
                <a:latin typeface="Tahoma" panose="020B0604030504040204" pitchFamily="34" charset="0"/>
                <a:ea typeface="Tahoma" panose="020B0604030504040204" pitchFamily="34" charset="0"/>
                <a:cs typeface="Tahoma" panose="020B0604030504040204" pitchFamily="34" charset="0"/>
              </a:rPr>
              <a:t>g</a:t>
            </a:r>
            <a:r>
              <a:rPr lang="tr-TR"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erekli çalışmaları,</a:t>
            </a:r>
          </a:p>
          <a:p>
            <a:pPr marL="342900" indent="-342900">
              <a:lnSpc>
                <a:spcPts val="1120"/>
              </a:lnSpc>
              <a:buAutoNum type="alphaLcParenR"/>
            </a:pPr>
            <a:endParaRPr lang="tr-TR" sz="2000" dirty="0">
              <a:effectLst/>
              <a:latin typeface="Tahoma" panose="020B0604030504040204" pitchFamily="34" charset="0"/>
              <a:ea typeface="Tahoma" panose="020B0604030504040204" pitchFamily="34" charset="0"/>
              <a:cs typeface="Tahoma" panose="020B0604030504040204" pitchFamily="34" charset="0"/>
            </a:endParaRPr>
          </a:p>
          <a:p>
            <a:pPr indent="285750">
              <a:lnSpc>
                <a:spcPts val="1120"/>
              </a:lnSpc>
            </a:pPr>
            <a:r>
              <a:rPr lang="tr-TR"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b) Sağlık ve güvenlik işçi temsilcisi: İşyerinde sağlık ve güvenlik konularında işçileri temsil etmeye yetkili </a:t>
            </a:r>
          </a:p>
          <a:p>
            <a:pPr indent="285750">
              <a:lnSpc>
                <a:spcPts val="1120"/>
              </a:lnSpc>
            </a:pPr>
            <a:endParaRPr lang="tr-TR"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285750">
              <a:lnSpc>
                <a:spcPts val="1120"/>
              </a:lnSpc>
            </a:pPr>
            <a:r>
              <a:rPr lang="tr-TR"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kişiyi,</a:t>
            </a:r>
          </a:p>
          <a:p>
            <a:pPr indent="285750">
              <a:lnSpc>
                <a:spcPts val="1120"/>
              </a:lnSpc>
            </a:pPr>
            <a:endParaRPr lang="tr-TR" sz="2000" dirty="0">
              <a:effectLst/>
              <a:latin typeface="Tahoma" panose="020B0604030504040204" pitchFamily="34" charset="0"/>
              <a:ea typeface="Tahoma" panose="020B0604030504040204" pitchFamily="34" charset="0"/>
              <a:cs typeface="Tahoma" panose="020B0604030504040204" pitchFamily="34" charset="0"/>
            </a:endParaRPr>
          </a:p>
          <a:p>
            <a:pPr indent="285750">
              <a:lnSpc>
                <a:spcPts val="1380"/>
              </a:lnSpc>
            </a:pPr>
            <a:r>
              <a:rPr lang="tr-TR"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 Önleme: Mesleki riskleri önlemek veya azaltmak için işyerinde yapılan işlerin bütün aşamalarında </a:t>
            </a:r>
          </a:p>
          <a:p>
            <a:pPr indent="285750">
              <a:lnSpc>
                <a:spcPts val="1380"/>
              </a:lnSpc>
            </a:pPr>
            <a:endParaRPr lang="tr-TR"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285750">
              <a:lnSpc>
                <a:spcPts val="1380"/>
              </a:lnSpc>
            </a:pPr>
            <a:r>
              <a:rPr lang="tr-TR"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planlanmış veya alınmış önlemlerin tümünü,</a:t>
            </a:r>
          </a:p>
          <a:p>
            <a:pPr indent="285750">
              <a:lnSpc>
                <a:spcPts val="1380"/>
              </a:lnSpc>
            </a:pPr>
            <a:endParaRPr lang="tr-TR" sz="2000" dirty="0">
              <a:effectLst/>
              <a:latin typeface="Tahoma" panose="020B0604030504040204" pitchFamily="34" charset="0"/>
              <a:ea typeface="Tahoma" panose="020B0604030504040204" pitchFamily="34" charset="0"/>
              <a:cs typeface="Tahoma" panose="020B0604030504040204" pitchFamily="34" charset="0"/>
            </a:endParaRPr>
          </a:p>
          <a:p>
            <a:pPr indent="285750">
              <a:lnSpc>
                <a:spcPts val="1120"/>
              </a:lnSpc>
            </a:pPr>
            <a:r>
              <a:rPr lang="tr-TR"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d) Bakanlık: Çalışma ve Sosyal Güvenlik Bakanlığını,</a:t>
            </a:r>
          </a:p>
          <a:p>
            <a:pPr indent="285750">
              <a:lnSpc>
                <a:spcPts val="1120"/>
              </a:lnSpc>
            </a:pPr>
            <a:endParaRPr lang="tr-TR" sz="2000" dirty="0">
              <a:effectLst/>
              <a:latin typeface="Tahoma" panose="020B0604030504040204" pitchFamily="34" charset="0"/>
              <a:ea typeface="Tahoma" panose="020B0604030504040204" pitchFamily="34" charset="0"/>
              <a:cs typeface="Tahoma" panose="020B0604030504040204" pitchFamily="34" charset="0"/>
            </a:endParaRPr>
          </a:p>
          <a:p>
            <a:pPr indent="285750">
              <a:lnSpc>
                <a:spcPts val="1120"/>
              </a:lnSpc>
            </a:pPr>
            <a:r>
              <a:rPr lang="tr-TR"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ifade eder.</a:t>
            </a:r>
            <a:endParaRPr lang="tr-TR"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317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05506-7586-6D82-3436-26EA972529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849B5-3F3B-F8DF-894C-2E12A7F4D0B2}"/>
              </a:ext>
            </a:extLst>
          </p:cNvPr>
          <p:cNvSpPr>
            <a:spLocks noGrp="1"/>
          </p:cNvSpPr>
          <p:nvPr>
            <p:ph type="title"/>
          </p:nvPr>
        </p:nvSpPr>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YASAL MEVZUAT</a:t>
            </a:r>
          </a:p>
        </p:txBody>
      </p:sp>
      <p:sp>
        <p:nvSpPr>
          <p:cNvPr id="4" name="Rectangle 1">
            <a:extLst>
              <a:ext uri="{FF2B5EF4-FFF2-40B4-BE49-F238E27FC236}">
                <a16:creationId xmlns:a16="http://schemas.microsoft.com/office/drawing/2014/main" id="{D4A7A8EE-6FFA-4B11-7299-A0305B2D4B64}"/>
              </a:ext>
            </a:extLst>
          </p:cNvPr>
          <p:cNvSpPr>
            <a:spLocks noChangeArrowheads="1"/>
          </p:cNvSpPr>
          <p:nvPr/>
        </p:nvSpPr>
        <p:spPr bwMode="auto">
          <a:xfrm rot="10800000" flipV="1">
            <a:off x="-1" y="1869949"/>
            <a:ext cx="12050973" cy="3907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38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0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10 Haziran 2003 tarih 25311 sayılı Resmi Gazete , İş Sağlığı ve Güvenliği Yönetmeliği </a:t>
            </a:r>
          </a:p>
          <a:p>
            <a:pPr marR="0" lvl="0" indent="0" algn="ctr" defTabSz="914400" rtl="0" eaLnBrk="0" fontAlgn="base" latinLnBrk="0" hangingPunct="0">
              <a:lnSpc>
                <a:spcPct val="100000"/>
              </a:lnSpc>
              <a:spcBef>
                <a:spcPct val="0"/>
              </a:spcBef>
              <a:spcAft>
                <a:spcPct val="0"/>
              </a:spcAft>
              <a:buClrTx/>
              <a:buSzTx/>
              <a:tabLst/>
            </a:pPr>
            <a:r>
              <a:rPr lang="tr-TR" alt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(İPTAL)</a:t>
            </a:r>
            <a:endParaRPr kumimoji="0" lang="tr-TR" altLang="tr-TR" sz="2000" b="1" i="1"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223838" algn="just" defTabSz="914400" rtl="0" eaLnBrk="0" fontAlgn="base" latinLnBrk="0" hangingPunct="0">
              <a:lnSpc>
                <a:spcPct val="100000"/>
              </a:lnSpc>
              <a:spcBef>
                <a:spcPct val="0"/>
              </a:spcBef>
              <a:spcAft>
                <a:spcPct val="0"/>
              </a:spcAft>
              <a:buClrTx/>
              <a:buSzTx/>
              <a:buFontTx/>
              <a:buNone/>
              <a:tabLst/>
            </a:pPr>
            <a:endParaRPr lang="tr-TR" altLang="tr-TR"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285750">
              <a:lnSpc>
                <a:spcPts val="1380"/>
              </a:lnSpc>
            </a:pPr>
            <a:r>
              <a:rPr lang="tr-TR" sz="1800" b="1" dirty="0">
                <a:solidFill>
                  <a:srgbClr val="000000"/>
                </a:solidFill>
                <a:effectLst/>
                <a:latin typeface="Tahoma" panose="020B0604030504040204" pitchFamily="34" charset="0"/>
                <a:ea typeface="Times New Roman" panose="02020603050405020304" pitchFamily="18" charset="0"/>
              </a:rPr>
              <a:t>Madde 7 —</a:t>
            </a:r>
            <a:r>
              <a:rPr lang="tr-TR" sz="1800" dirty="0">
                <a:solidFill>
                  <a:srgbClr val="000000"/>
                </a:solidFill>
                <a:effectLst/>
                <a:latin typeface="Tahoma" panose="020B0604030504040204" pitchFamily="34" charset="0"/>
                <a:ea typeface="Times New Roman" panose="02020603050405020304" pitchFamily="18" charset="0"/>
              </a:rPr>
              <a:t> İşyerinde sağlık ve güvenlikle ilgili koruyucu ve önleyici hizmetlerin yerine getirilmesi için aşağıda </a:t>
            </a:r>
          </a:p>
          <a:p>
            <a:pPr indent="285750">
              <a:lnSpc>
                <a:spcPts val="1380"/>
              </a:lnSpc>
            </a:pPr>
            <a:endParaRPr lang="tr-TR" dirty="0">
              <a:solidFill>
                <a:srgbClr val="000000"/>
              </a:solidFill>
              <a:latin typeface="Tahoma" panose="020B0604030504040204" pitchFamily="34" charset="0"/>
              <a:ea typeface="Times New Roman" panose="02020603050405020304" pitchFamily="18" charset="0"/>
            </a:endParaRPr>
          </a:p>
          <a:p>
            <a:pPr indent="285750">
              <a:lnSpc>
                <a:spcPts val="1380"/>
              </a:lnSpc>
            </a:pPr>
            <a:r>
              <a:rPr lang="tr-TR" sz="1800" dirty="0">
                <a:solidFill>
                  <a:srgbClr val="000000"/>
                </a:solidFill>
                <a:effectLst/>
                <a:latin typeface="Tahoma" panose="020B0604030504040204" pitchFamily="34" charset="0"/>
                <a:ea typeface="Times New Roman" panose="02020603050405020304" pitchFamily="18" charset="0"/>
              </a:rPr>
              <a:t>belirtilen hususlara uyulacaktır:</a:t>
            </a:r>
          </a:p>
          <a:p>
            <a:pPr indent="285750">
              <a:lnSpc>
                <a:spcPts val="1380"/>
              </a:lnSpc>
            </a:pPr>
            <a:endParaRPr lang="tr-TR" sz="1800" dirty="0">
              <a:effectLst/>
              <a:latin typeface="Times New Roman" panose="02020603050405020304" pitchFamily="18" charset="0"/>
              <a:ea typeface="Times New Roman" panose="02020603050405020304" pitchFamily="18" charset="0"/>
            </a:endParaRPr>
          </a:p>
          <a:p>
            <a:pPr indent="285750">
              <a:lnSpc>
                <a:spcPts val="1380"/>
              </a:lnSpc>
            </a:pPr>
            <a:endParaRPr lang="tr-TR" sz="1800" dirty="0">
              <a:effectLst/>
              <a:latin typeface="Times New Roman" panose="02020603050405020304" pitchFamily="18" charset="0"/>
              <a:ea typeface="Times New Roman" panose="02020603050405020304" pitchFamily="18" charset="0"/>
            </a:endParaRPr>
          </a:p>
          <a:p>
            <a:pPr marL="342900" indent="-342900">
              <a:lnSpc>
                <a:spcPts val="1120"/>
              </a:lnSpc>
              <a:buAutoNum type="alphaLcParenR"/>
            </a:pPr>
            <a:r>
              <a:rPr lang="tr-TR" sz="1800" dirty="0">
                <a:solidFill>
                  <a:srgbClr val="000000"/>
                </a:solidFill>
                <a:effectLst/>
                <a:latin typeface="Tahoma" panose="020B0604030504040204" pitchFamily="34" charset="0"/>
                <a:ea typeface="Times New Roman" panose="02020603050405020304" pitchFamily="18" charset="0"/>
              </a:rPr>
              <a:t>Bu Yönetmeliğin 5 ve 6 </a:t>
            </a:r>
            <a:r>
              <a:rPr lang="tr-TR" sz="1800" dirty="0" err="1">
                <a:solidFill>
                  <a:srgbClr val="000000"/>
                </a:solidFill>
                <a:effectLst/>
                <a:latin typeface="Tahoma" panose="020B0604030504040204" pitchFamily="34" charset="0"/>
                <a:ea typeface="Times New Roman" panose="02020603050405020304" pitchFamily="18" charset="0"/>
              </a:rPr>
              <a:t>ncı</a:t>
            </a:r>
            <a:r>
              <a:rPr lang="tr-TR" sz="1800" dirty="0">
                <a:solidFill>
                  <a:srgbClr val="000000"/>
                </a:solidFill>
                <a:effectLst/>
                <a:latin typeface="Tahoma" panose="020B0604030504040204" pitchFamily="34" charset="0"/>
                <a:ea typeface="Times New Roman" panose="02020603050405020304" pitchFamily="18" charset="0"/>
              </a:rPr>
              <a:t> maddelerinde belirtilen yükümlülükler saklı kalmak kaydıyla, işveren, işyerindeki sağlık </a:t>
            </a:r>
          </a:p>
          <a:p>
            <a:pPr marL="342900" indent="-342900">
              <a:lnSpc>
                <a:spcPts val="1120"/>
              </a:lnSpc>
              <a:buAutoNum type="alphaLcParenR"/>
            </a:pPr>
            <a:endParaRPr lang="tr-TR" dirty="0">
              <a:solidFill>
                <a:srgbClr val="000000"/>
              </a:solidFill>
              <a:latin typeface="Tahoma" panose="020B0604030504040204" pitchFamily="34" charset="0"/>
              <a:ea typeface="Times New Roman" panose="02020603050405020304" pitchFamily="18" charset="0"/>
            </a:endParaRPr>
          </a:p>
          <a:p>
            <a:pPr indent="0">
              <a:lnSpc>
                <a:spcPts val="1120"/>
              </a:lnSpc>
            </a:pPr>
            <a:r>
              <a:rPr lang="tr-TR" sz="1800" dirty="0">
                <a:solidFill>
                  <a:srgbClr val="000000"/>
                </a:solidFill>
                <a:effectLst/>
                <a:latin typeface="Tahoma" panose="020B0604030504040204" pitchFamily="34" charset="0"/>
                <a:ea typeface="Times New Roman" panose="02020603050405020304" pitchFamily="18" charset="0"/>
              </a:rPr>
              <a:t>ve güvenlik risklerini önlemek ve koruyucu hizmetleri yürütmek üzere, işyerinden bir veya birden fazla kişiyi </a:t>
            </a:r>
          </a:p>
          <a:p>
            <a:pPr indent="0">
              <a:lnSpc>
                <a:spcPts val="1120"/>
              </a:lnSpc>
            </a:pPr>
            <a:endParaRPr lang="tr-TR" dirty="0">
              <a:solidFill>
                <a:srgbClr val="000000"/>
              </a:solidFill>
              <a:latin typeface="Tahoma" panose="020B0604030504040204" pitchFamily="34" charset="0"/>
              <a:ea typeface="Times New Roman" panose="02020603050405020304" pitchFamily="18" charset="0"/>
            </a:endParaRPr>
          </a:p>
          <a:p>
            <a:pPr indent="0">
              <a:lnSpc>
                <a:spcPts val="1120"/>
              </a:lnSpc>
            </a:pPr>
            <a:r>
              <a:rPr lang="tr-TR" sz="1800" dirty="0">
                <a:solidFill>
                  <a:srgbClr val="000000"/>
                </a:solidFill>
                <a:effectLst/>
                <a:latin typeface="Tahoma" panose="020B0604030504040204" pitchFamily="34" charset="0"/>
                <a:ea typeface="Times New Roman" panose="02020603050405020304" pitchFamily="18" charset="0"/>
              </a:rPr>
              <a:t>görevlendirir.</a:t>
            </a:r>
          </a:p>
          <a:p>
            <a:pPr indent="0">
              <a:lnSpc>
                <a:spcPts val="1120"/>
              </a:lnSpc>
            </a:pPr>
            <a:endParaRPr lang="tr-TR" sz="1800" dirty="0">
              <a:effectLst/>
              <a:latin typeface="Times New Roman" panose="02020603050405020304" pitchFamily="18" charset="0"/>
              <a:ea typeface="Times New Roman" panose="02020603050405020304" pitchFamily="18" charset="0"/>
            </a:endParaRPr>
          </a:p>
          <a:p>
            <a:pPr indent="285750">
              <a:lnSpc>
                <a:spcPts val="1120"/>
              </a:lnSpc>
            </a:pPr>
            <a:r>
              <a:rPr lang="tr-TR" sz="1800" dirty="0">
                <a:solidFill>
                  <a:srgbClr val="000000"/>
                </a:solidFill>
                <a:effectLst/>
                <a:latin typeface="Tahoma" panose="020B0604030504040204" pitchFamily="34" charset="0"/>
                <a:ea typeface="Times New Roman" panose="02020603050405020304" pitchFamily="18" charset="0"/>
              </a:rPr>
              <a:t>b) Sağlık ve güvenlikle görevli kişiler, işyerinde bu görevlerini yürütmeleri nedeniyle hiçbir şekilde dezavantajlı </a:t>
            </a:r>
          </a:p>
          <a:p>
            <a:pPr indent="285750">
              <a:lnSpc>
                <a:spcPts val="1120"/>
              </a:lnSpc>
            </a:pPr>
            <a:endParaRPr lang="tr-TR" dirty="0">
              <a:solidFill>
                <a:srgbClr val="000000"/>
              </a:solidFill>
              <a:latin typeface="Tahoma" panose="020B0604030504040204" pitchFamily="34" charset="0"/>
              <a:ea typeface="Times New Roman" panose="02020603050405020304" pitchFamily="18" charset="0"/>
            </a:endParaRPr>
          </a:p>
          <a:p>
            <a:pPr indent="285750">
              <a:lnSpc>
                <a:spcPts val="1120"/>
              </a:lnSpc>
            </a:pPr>
            <a:r>
              <a:rPr lang="tr-TR" sz="1800" dirty="0">
                <a:solidFill>
                  <a:srgbClr val="000000"/>
                </a:solidFill>
                <a:effectLst/>
                <a:latin typeface="Tahoma" panose="020B0604030504040204" pitchFamily="34" charset="0"/>
                <a:ea typeface="Times New Roman" panose="02020603050405020304" pitchFamily="18" charset="0"/>
              </a:rPr>
              <a:t>duruma düşmezler. Bu kişilere, söz konusu görevlerini yapabilmeleri için yeterli zaman verilir.</a:t>
            </a:r>
          </a:p>
          <a:p>
            <a:pPr indent="285750">
              <a:lnSpc>
                <a:spcPts val="1120"/>
              </a:lnSpc>
            </a:pPr>
            <a:endParaRPr lang="tr-TR" sz="1800" u="sng" dirty="0">
              <a:effectLst/>
              <a:latin typeface="Times New Roman" panose="02020603050405020304" pitchFamily="18" charset="0"/>
              <a:ea typeface="Times New Roman" panose="02020603050405020304" pitchFamily="18" charset="0"/>
            </a:endParaRPr>
          </a:p>
          <a:p>
            <a:pPr indent="285750">
              <a:lnSpc>
                <a:spcPts val="1120"/>
              </a:lnSpc>
            </a:pPr>
            <a:r>
              <a:rPr lang="tr-TR" sz="1800" u="sng" dirty="0">
                <a:solidFill>
                  <a:srgbClr val="000000"/>
                </a:solidFill>
                <a:effectLst/>
                <a:latin typeface="Tahoma" panose="020B0604030504040204" pitchFamily="34" charset="0"/>
                <a:ea typeface="Times New Roman" panose="02020603050405020304" pitchFamily="18" charset="0"/>
              </a:rPr>
              <a:t>c) İşyerinde bu görevleri yürütebilecek nitelikte personel bulunmaması halinde, işveren </a:t>
            </a:r>
            <a:r>
              <a:rPr lang="tr-TR" sz="1800" u="sng" dirty="0">
                <a:solidFill>
                  <a:srgbClr val="FF0000"/>
                </a:solidFill>
                <a:effectLst/>
                <a:latin typeface="Tahoma" panose="020B0604030504040204" pitchFamily="34" charset="0"/>
                <a:ea typeface="Times New Roman" panose="02020603050405020304" pitchFamily="18" charset="0"/>
              </a:rPr>
              <a:t>dışarıdan</a:t>
            </a:r>
            <a:r>
              <a:rPr lang="tr-TR" sz="1800" u="sng" dirty="0">
                <a:solidFill>
                  <a:srgbClr val="000000"/>
                </a:solidFill>
                <a:effectLst/>
                <a:latin typeface="Tahoma" panose="020B0604030504040204" pitchFamily="34" charset="0"/>
                <a:ea typeface="Times New Roman" panose="02020603050405020304" pitchFamily="18" charset="0"/>
              </a:rPr>
              <a:t> bu konuda </a:t>
            </a:r>
          </a:p>
          <a:p>
            <a:pPr indent="285750">
              <a:lnSpc>
                <a:spcPts val="1120"/>
              </a:lnSpc>
            </a:pPr>
            <a:endParaRPr lang="tr-TR" u="sng" dirty="0">
              <a:solidFill>
                <a:srgbClr val="000000"/>
              </a:solidFill>
              <a:latin typeface="Tahoma" panose="020B0604030504040204" pitchFamily="34" charset="0"/>
              <a:ea typeface="Times New Roman" panose="02020603050405020304" pitchFamily="18" charset="0"/>
            </a:endParaRPr>
          </a:p>
          <a:p>
            <a:pPr indent="285750">
              <a:lnSpc>
                <a:spcPts val="1120"/>
              </a:lnSpc>
            </a:pPr>
            <a:r>
              <a:rPr lang="tr-TR" sz="1800" u="sng" dirty="0">
                <a:solidFill>
                  <a:srgbClr val="FF0000"/>
                </a:solidFill>
                <a:effectLst/>
                <a:latin typeface="Tahoma" panose="020B0604030504040204" pitchFamily="34" charset="0"/>
                <a:ea typeface="Times New Roman" panose="02020603050405020304" pitchFamily="18" charset="0"/>
              </a:rPr>
              <a:t>yeterlik belgesi </a:t>
            </a:r>
            <a:r>
              <a:rPr lang="tr-TR" sz="1800" u="sng" dirty="0">
                <a:solidFill>
                  <a:srgbClr val="000000"/>
                </a:solidFill>
                <a:effectLst/>
                <a:latin typeface="Tahoma" panose="020B0604030504040204" pitchFamily="34" charset="0"/>
                <a:ea typeface="Times New Roman" panose="02020603050405020304" pitchFamily="18" charset="0"/>
              </a:rPr>
              <a:t>olan uzman kişi veya </a:t>
            </a:r>
            <a:r>
              <a:rPr lang="tr-TR" sz="1800" u="sng" dirty="0">
                <a:solidFill>
                  <a:srgbClr val="FF0000"/>
                </a:solidFill>
                <a:effectLst/>
                <a:latin typeface="Tahoma" panose="020B0604030504040204" pitchFamily="34" charset="0"/>
                <a:ea typeface="Times New Roman" panose="02020603050405020304" pitchFamily="18" charset="0"/>
              </a:rPr>
              <a:t>kuruluşlardan</a:t>
            </a:r>
            <a:r>
              <a:rPr lang="tr-TR" sz="1800" u="sng" dirty="0">
                <a:solidFill>
                  <a:srgbClr val="000000"/>
                </a:solidFill>
                <a:effectLst/>
                <a:latin typeface="Tahoma" panose="020B0604030504040204" pitchFamily="34" charset="0"/>
                <a:ea typeface="Times New Roman" panose="02020603050405020304" pitchFamily="18" charset="0"/>
              </a:rPr>
              <a:t> hizmet alır.</a:t>
            </a:r>
            <a:endParaRPr lang="tr-TR" sz="1800" u="sng" dirty="0">
              <a:effectLst/>
              <a:latin typeface="Times New Roman" panose="02020603050405020304" pitchFamily="18" charset="0"/>
              <a:ea typeface="Times New Roman" panose="02020603050405020304" pitchFamily="18" charset="0"/>
            </a:endParaRPr>
          </a:p>
          <a:p>
            <a:pPr indent="285750">
              <a:lnSpc>
                <a:spcPts val="1120"/>
              </a:lnSpc>
            </a:pPr>
            <a:endParaRPr lang="tr-TR" dirty="0">
              <a:effectLst/>
              <a:latin typeface="Times New Roman" panose="02020603050405020304" pitchFamily="18" charset="0"/>
              <a:ea typeface="Tahoma" panose="020B0604030504040204" pitchFamily="34" charset="0"/>
            </a:endParaRPr>
          </a:p>
        </p:txBody>
      </p:sp>
    </p:spTree>
    <p:extLst>
      <p:ext uri="{BB962C8B-B14F-4D97-AF65-F5344CB8AC3E}">
        <p14:creationId xmlns:p14="http://schemas.microsoft.com/office/powerpoint/2010/main" val="2050290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AF8D0-7A61-82DF-48E1-115D7E578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3D85A-100A-36E7-4F5B-0FFC3994931C}"/>
              </a:ext>
            </a:extLst>
          </p:cNvPr>
          <p:cNvSpPr>
            <a:spLocks noGrp="1"/>
          </p:cNvSpPr>
          <p:nvPr>
            <p:ph type="title"/>
          </p:nvPr>
        </p:nvSpPr>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YASAL MEVZUAT</a:t>
            </a:r>
          </a:p>
        </p:txBody>
      </p:sp>
      <p:sp>
        <p:nvSpPr>
          <p:cNvPr id="4" name="Rectangle 1">
            <a:extLst>
              <a:ext uri="{FF2B5EF4-FFF2-40B4-BE49-F238E27FC236}">
                <a16:creationId xmlns:a16="http://schemas.microsoft.com/office/drawing/2014/main" id="{1DCD1D20-000B-9B50-7A28-CDFCDC3C39F6}"/>
              </a:ext>
            </a:extLst>
          </p:cNvPr>
          <p:cNvSpPr>
            <a:spLocks noChangeArrowheads="1"/>
          </p:cNvSpPr>
          <p:nvPr/>
        </p:nvSpPr>
        <p:spPr bwMode="auto">
          <a:xfrm rot="10800000" flipV="1">
            <a:off x="-1" y="2106234"/>
            <a:ext cx="12050973" cy="343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38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0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20 Ocak 2004 tarih 25352 sayılı Resmi Gazete , İş Güvenliği ile Görevli Mühendis Veya Teknik Elemanların Görev Yetki Sorumlulukları ile Çalışma </a:t>
            </a:r>
            <a:r>
              <a:rPr kumimoji="0" lang="tr-TR" altLang="tr-TR" sz="2000" b="1" i="1"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Usül</a:t>
            </a:r>
            <a:r>
              <a:rPr kumimoji="0" lang="tr-TR" altLang="tr-TR" sz="20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ve Esasları Hakkında Yönetmelik</a:t>
            </a:r>
          </a:p>
          <a:p>
            <a:pPr marR="0" lvl="0" indent="0" algn="ctr" defTabSz="914400" rtl="0" eaLnBrk="0" fontAlgn="base" latinLnBrk="0" hangingPunct="0">
              <a:lnSpc>
                <a:spcPct val="100000"/>
              </a:lnSpc>
              <a:spcBef>
                <a:spcPct val="0"/>
              </a:spcBef>
              <a:spcAft>
                <a:spcPct val="0"/>
              </a:spcAft>
              <a:buClrTx/>
              <a:buSzTx/>
              <a:tabLst/>
            </a:pPr>
            <a:r>
              <a:rPr lang="tr-TR" alt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(İPTAL)</a:t>
            </a:r>
            <a:endParaRPr kumimoji="0" lang="tr-TR" altLang="tr-TR" sz="2000" b="1" i="1"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223838" algn="just" defTabSz="914400" rtl="0" eaLnBrk="0" fontAlgn="base" latinLnBrk="0" hangingPunct="0">
              <a:lnSpc>
                <a:spcPct val="100000"/>
              </a:lnSpc>
              <a:spcBef>
                <a:spcPct val="0"/>
              </a:spcBef>
              <a:spcAft>
                <a:spcPct val="0"/>
              </a:spcAft>
              <a:buClrTx/>
              <a:buSzTx/>
              <a:buFontTx/>
              <a:buNone/>
              <a:tabLst/>
            </a:pPr>
            <a:endParaRPr lang="tr-TR" altLang="tr-TR"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285750">
              <a:lnSpc>
                <a:spcPts val="1380"/>
              </a:lnSpc>
            </a:pPr>
            <a:r>
              <a:rPr lang="tr-TR" sz="1800" b="1" dirty="0">
                <a:solidFill>
                  <a:srgbClr val="000000"/>
                </a:solidFill>
                <a:effectLst/>
                <a:latin typeface="Tahoma" panose="020B0604030504040204" pitchFamily="34" charset="0"/>
                <a:ea typeface="Times New Roman" panose="02020603050405020304" pitchFamily="18" charset="0"/>
              </a:rPr>
              <a:t>Madde 4 </a:t>
            </a:r>
          </a:p>
          <a:p>
            <a:pPr indent="285750">
              <a:lnSpc>
                <a:spcPts val="1380"/>
              </a:lnSpc>
            </a:pPr>
            <a:endParaRPr lang="tr-TR" b="1" dirty="0">
              <a:solidFill>
                <a:srgbClr val="000000"/>
              </a:solidFill>
              <a:latin typeface="Tahoma" panose="020B0604030504040204" pitchFamily="34" charset="0"/>
              <a:ea typeface="Tahoma" panose="020B0604030504040204" pitchFamily="34" charset="0"/>
            </a:endParaRPr>
          </a:p>
          <a:p>
            <a:pPr indent="285750">
              <a:lnSpc>
                <a:spcPts val="1380"/>
              </a:lnSpc>
            </a:pPr>
            <a:r>
              <a:rPr lang="tr-TR" b="1" dirty="0">
                <a:solidFill>
                  <a:srgbClr val="000000"/>
                </a:solidFill>
                <a:effectLst/>
                <a:latin typeface="Tahoma" panose="020B0604030504040204" pitchFamily="34" charset="0"/>
                <a:ea typeface="Tahoma" panose="020B0604030504040204" pitchFamily="34" charset="0"/>
              </a:rPr>
              <a:t>İş Güvenliği Uzmanı: </a:t>
            </a:r>
            <a:r>
              <a:rPr lang="tr-TR" dirty="0">
                <a:solidFill>
                  <a:srgbClr val="000000"/>
                </a:solidFill>
                <a:effectLst/>
                <a:latin typeface="Tahoma" panose="020B0604030504040204" pitchFamily="34" charset="0"/>
                <a:ea typeface="Tahoma" panose="020B0604030504040204" pitchFamily="34" charset="0"/>
              </a:rPr>
              <a:t>Bakanlık tarafından sertifikalandırılmış iş güvenliği ile görevli mühendis veya teknik </a:t>
            </a:r>
          </a:p>
          <a:p>
            <a:pPr indent="285750">
              <a:lnSpc>
                <a:spcPts val="1380"/>
              </a:lnSpc>
            </a:pPr>
            <a:endParaRPr lang="tr-TR" dirty="0">
              <a:solidFill>
                <a:srgbClr val="000000"/>
              </a:solidFill>
              <a:latin typeface="Tahoma" panose="020B0604030504040204" pitchFamily="34" charset="0"/>
              <a:ea typeface="Tahoma" panose="020B0604030504040204" pitchFamily="34" charset="0"/>
            </a:endParaRPr>
          </a:p>
          <a:p>
            <a:pPr indent="285750">
              <a:lnSpc>
                <a:spcPts val="1380"/>
              </a:lnSpc>
            </a:pPr>
            <a:r>
              <a:rPr lang="tr-TR" dirty="0">
                <a:solidFill>
                  <a:srgbClr val="000000"/>
                </a:solidFill>
                <a:effectLst/>
                <a:latin typeface="Tahoma" panose="020B0604030504040204" pitchFamily="34" charset="0"/>
                <a:ea typeface="Tahoma" panose="020B0604030504040204" pitchFamily="34" charset="0"/>
              </a:rPr>
              <a:t>elemanı</a:t>
            </a:r>
            <a:endParaRPr lang="tr-TR" b="1" dirty="0">
              <a:solidFill>
                <a:srgbClr val="000000"/>
              </a:solidFill>
              <a:effectLst/>
              <a:latin typeface="Tahoma" panose="020B0604030504040204" pitchFamily="34" charset="0"/>
              <a:ea typeface="Tahoma" panose="020B0604030504040204" pitchFamily="34" charset="0"/>
            </a:endParaRPr>
          </a:p>
          <a:p>
            <a:pPr indent="285750">
              <a:lnSpc>
                <a:spcPts val="1380"/>
              </a:lnSpc>
            </a:pPr>
            <a:endParaRPr lang="tr-TR" b="1" dirty="0">
              <a:solidFill>
                <a:srgbClr val="000000"/>
              </a:solidFill>
              <a:latin typeface="Tahoma" panose="020B0604030504040204" pitchFamily="34" charset="0"/>
              <a:ea typeface="Tahoma" panose="020B0604030504040204" pitchFamily="34" charset="0"/>
            </a:endParaRPr>
          </a:p>
          <a:p>
            <a:pPr indent="285750">
              <a:lnSpc>
                <a:spcPts val="1380"/>
              </a:lnSpc>
            </a:pPr>
            <a:r>
              <a:rPr lang="tr-TR" b="1" dirty="0">
                <a:solidFill>
                  <a:srgbClr val="000000"/>
                </a:solidFill>
                <a:effectLst/>
                <a:latin typeface="Tahoma" panose="020B0604030504040204" pitchFamily="34" charset="0"/>
                <a:ea typeface="Tahoma" panose="020B0604030504040204" pitchFamily="34" charset="0"/>
              </a:rPr>
              <a:t>Mühendis: </a:t>
            </a:r>
            <a:r>
              <a:rPr lang="tr-TR" dirty="0">
                <a:solidFill>
                  <a:srgbClr val="000000"/>
                </a:solidFill>
                <a:effectLst/>
                <a:latin typeface="Tahoma" panose="020B0604030504040204" pitchFamily="34" charset="0"/>
                <a:ea typeface="Tahoma" panose="020B0604030504040204" pitchFamily="34" charset="0"/>
              </a:rPr>
              <a:t>Mühendislik Fakültesi bölümleri , Mimarlık bölümü, Ziraat Fakültesi –Tarım Makineleri</a:t>
            </a:r>
          </a:p>
          <a:p>
            <a:pPr indent="285750">
              <a:lnSpc>
                <a:spcPts val="1380"/>
              </a:lnSpc>
            </a:pPr>
            <a:endParaRPr lang="tr-TR" dirty="0">
              <a:solidFill>
                <a:srgbClr val="000000"/>
              </a:solidFill>
              <a:effectLst/>
              <a:latin typeface="Tahoma" panose="020B0604030504040204" pitchFamily="34" charset="0"/>
              <a:ea typeface="Tahoma" panose="020B0604030504040204" pitchFamily="34" charset="0"/>
            </a:endParaRPr>
          </a:p>
          <a:p>
            <a:pPr indent="285750">
              <a:lnSpc>
                <a:spcPts val="1380"/>
              </a:lnSpc>
            </a:pPr>
            <a:endParaRPr lang="tr-TR" b="1" dirty="0">
              <a:solidFill>
                <a:srgbClr val="000000"/>
              </a:solidFill>
              <a:latin typeface="Tahoma" panose="020B0604030504040204" pitchFamily="34" charset="0"/>
              <a:ea typeface="Tahoma" panose="020B0604030504040204" pitchFamily="34" charset="0"/>
            </a:endParaRPr>
          </a:p>
          <a:p>
            <a:pPr indent="285750">
              <a:lnSpc>
                <a:spcPts val="1380"/>
              </a:lnSpc>
            </a:pPr>
            <a:r>
              <a:rPr lang="tr-TR" b="1" dirty="0">
                <a:solidFill>
                  <a:srgbClr val="000000"/>
                </a:solidFill>
                <a:effectLst/>
                <a:latin typeface="Tahoma" panose="020B0604030504040204" pitchFamily="34" charset="0"/>
                <a:ea typeface="Tahoma" panose="020B0604030504040204" pitchFamily="34" charset="0"/>
              </a:rPr>
              <a:t>Teknik Eleman: </a:t>
            </a:r>
            <a:r>
              <a:rPr lang="tr-TR" dirty="0">
                <a:solidFill>
                  <a:srgbClr val="000000"/>
                </a:solidFill>
                <a:effectLst/>
                <a:latin typeface="Tahoma" panose="020B0604030504040204" pitchFamily="34" charset="0"/>
                <a:ea typeface="Tahoma" panose="020B0604030504040204" pitchFamily="34" charset="0"/>
              </a:rPr>
              <a:t>Fen Fakültesi, Teknik Eğitim Fakültesi, İş Sağlığı ve Güvenliği Bölümleri ? </a:t>
            </a:r>
            <a:endParaRPr lang="tr-TR" dirty="0">
              <a:effectLst/>
              <a:latin typeface="Times New Roman" panose="02020603050405020304" pitchFamily="18" charset="0"/>
              <a:ea typeface="Tahoma" panose="020B0604030504040204" pitchFamily="34" charset="0"/>
            </a:endParaRPr>
          </a:p>
        </p:txBody>
      </p:sp>
    </p:spTree>
    <p:extLst>
      <p:ext uri="{BB962C8B-B14F-4D97-AF65-F5344CB8AC3E}">
        <p14:creationId xmlns:p14="http://schemas.microsoft.com/office/powerpoint/2010/main" val="2354256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549BD-93CC-DC53-1B0F-9EBD5BD68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3377DC-0D55-D4BC-C0A6-6AB49F75FF55}"/>
              </a:ext>
            </a:extLst>
          </p:cNvPr>
          <p:cNvSpPr>
            <a:spLocks noGrp="1"/>
          </p:cNvSpPr>
          <p:nvPr>
            <p:ph type="title"/>
          </p:nvPr>
        </p:nvSpPr>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YASAL MEVZUAT</a:t>
            </a:r>
          </a:p>
        </p:txBody>
      </p:sp>
      <p:sp>
        <p:nvSpPr>
          <p:cNvPr id="4" name="Rectangle 1">
            <a:extLst>
              <a:ext uri="{FF2B5EF4-FFF2-40B4-BE49-F238E27FC236}">
                <a16:creationId xmlns:a16="http://schemas.microsoft.com/office/drawing/2014/main" id="{2D3CE146-A1C1-3388-D084-F1D01A21D706}"/>
              </a:ext>
            </a:extLst>
          </p:cNvPr>
          <p:cNvSpPr>
            <a:spLocks noChangeArrowheads="1"/>
          </p:cNvSpPr>
          <p:nvPr/>
        </p:nvSpPr>
        <p:spPr bwMode="auto">
          <a:xfrm rot="10800000" flipV="1">
            <a:off x="-1" y="2375538"/>
            <a:ext cx="12050973" cy="2895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38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0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20 Ocak 2004 tarih 25352 sayılı Resmi Gazete , İş Güvenliği ile Görevli Mühendis Veya Teknik Elemanların Görev Yetki Sorumlulukları ile Çalışma </a:t>
            </a:r>
            <a:r>
              <a:rPr kumimoji="0" lang="tr-TR" altLang="tr-TR" sz="2000" b="1" i="1"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Usül</a:t>
            </a:r>
            <a:r>
              <a:rPr kumimoji="0" lang="tr-TR" altLang="tr-TR" sz="20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ve Esasları Hakkında Yönetmelik</a:t>
            </a:r>
          </a:p>
          <a:p>
            <a:pPr marR="0" lvl="0" indent="0" algn="ctr" defTabSz="914400" rtl="0" eaLnBrk="0" fontAlgn="base" latinLnBrk="0" hangingPunct="0">
              <a:lnSpc>
                <a:spcPct val="100000"/>
              </a:lnSpc>
              <a:spcBef>
                <a:spcPct val="0"/>
              </a:spcBef>
              <a:spcAft>
                <a:spcPct val="0"/>
              </a:spcAft>
              <a:buClrTx/>
              <a:buSzTx/>
              <a:tabLst/>
            </a:pPr>
            <a:r>
              <a:rPr lang="tr-TR" alt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(İPTAL)</a:t>
            </a:r>
            <a:endParaRPr kumimoji="0" lang="tr-TR" altLang="tr-TR" sz="2000" b="1" i="1"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223838" algn="just" defTabSz="914400" rtl="0" eaLnBrk="0" fontAlgn="base" latinLnBrk="0" hangingPunct="0">
              <a:lnSpc>
                <a:spcPct val="100000"/>
              </a:lnSpc>
              <a:spcBef>
                <a:spcPct val="0"/>
              </a:spcBef>
              <a:spcAft>
                <a:spcPct val="0"/>
              </a:spcAft>
              <a:buClrTx/>
              <a:buSzTx/>
              <a:buFontTx/>
              <a:buNone/>
              <a:tabLst/>
            </a:pPr>
            <a:endParaRPr lang="tr-TR" altLang="tr-TR"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285750">
              <a:lnSpc>
                <a:spcPts val="1380"/>
              </a:lnSpc>
            </a:pPr>
            <a:r>
              <a:rPr lang="tr-TR" sz="1800" b="1" dirty="0">
                <a:solidFill>
                  <a:srgbClr val="000000"/>
                </a:solidFill>
                <a:effectLst/>
                <a:latin typeface="Tahoma" panose="020B0604030504040204" pitchFamily="34" charset="0"/>
                <a:ea typeface="Times New Roman" panose="02020603050405020304" pitchFamily="18" charset="0"/>
              </a:rPr>
              <a:t>Madde 8 Sertifika Sınıfları</a:t>
            </a:r>
          </a:p>
          <a:p>
            <a:pPr indent="285750">
              <a:lnSpc>
                <a:spcPts val="1380"/>
              </a:lnSpc>
            </a:pPr>
            <a:endParaRPr lang="tr-TR" b="1" dirty="0">
              <a:solidFill>
                <a:srgbClr val="000000"/>
              </a:solidFill>
              <a:latin typeface="Tahoma" panose="020B0604030504040204" pitchFamily="34" charset="0"/>
              <a:ea typeface="Tahoma" panose="020B0604030504040204" pitchFamily="34" charset="0"/>
            </a:endParaRPr>
          </a:p>
          <a:p>
            <a:pPr indent="285750">
              <a:lnSpc>
                <a:spcPts val="1380"/>
              </a:lnSpc>
            </a:pPr>
            <a:r>
              <a:rPr lang="tr-TR" b="1" dirty="0">
                <a:solidFill>
                  <a:srgbClr val="000000"/>
                </a:solidFill>
                <a:effectLst/>
                <a:latin typeface="Tahoma" panose="020B0604030504040204" pitchFamily="34" charset="0"/>
                <a:ea typeface="Tahoma" panose="020B0604030504040204" pitchFamily="34" charset="0"/>
              </a:rPr>
              <a:t>A Sınıfı : </a:t>
            </a:r>
            <a:r>
              <a:rPr lang="tr-TR" dirty="0">
                <a:solidFill>
                  <a:srgbClr val="000000"/>
                </a:solidFill>
                <a:effectLst/>
                <a:latin typeface="Tahoma" panose="020B0604030504040204" pitchFamily="34" charset="0"/>
                <a:ea typeface="Tahoma" panose="020B0604030504040204" pitchFamily="34" charset="0"/>
              </a:rPr>
              <a:t>8 Sene tecrübe + Sınav (Teftiş Kurulu ve İSGGM çalışanı on yıl tecrübe sınavsız)</a:t>
            </a:r>
          </a:p>
          <a:p>
            <a:pPr indent="285750">
              <a:lnSpc>
                <a:spcPts val="1380"/>
              </a:lnSpc>
            </a:pPr>
            <a:endParaRPr lang="tr-TR" b="1" dirty="0">
              <a:solidFill>
                <a:srgbClr val="000000"/>
              </a:solidFill>
              <a:effectLst/>
              <a:latin typeface="Tahoma" panose="020B0604030504040204" pitchFamily="34" charset="0"/>
              <a:ea typeface="Tahoma" panose="020B0604030504040204" pitchFamily="34" charset="0"/>
            </a:endParaRPr>
          </a:p>
          <a:p>
            <a:pPr indent="285750">
              <a:lnSpc>
                <a:spcPts val="1380"/>
              </a:lnSpc>
            </a:pPr>
            <a:r>
              <a:rPr lang="tr-TR" b="1" dirty="0">
                <a:solidFill>
                  <a:srgbClr val="000000"/>
                </a:solidFill>
                <a:latin typeface="Tahoma" panose="020B0604030504040204" pitchFamily="34" charset="0"/>
                <a:ea typeface="Tahoma" panose="020B0604030504040204" pitchFamily="34" charset="0"/>
              </a:rPr>
              <a:t>B Sınıfı</a:t>
            </a:r>
            <a:r>
              <a:rPr lang="tr-TR" b="1" dirty="0">
                <a:solidFill>
                  <a:srgbClr val="000000"/>
                </a:solidFill>
                <a:effectLst/>
                <a:latin typeface="Tahoma" panose="020B0604030504040204" pitchFamily="34" charset="0"/>
                <a:ea typeface="Tahoma" panose="020B0604030504040204" pitchFamily="34" charset="0"/>
              </a:rPr>
              <a:t>: </a:t>
            </a:r>
            <a:r>
              <a:rPr lang="tr-TR" dirty="0">
                <a:solidFill>
                  <a:srgbClr val="000000"/>
                </a:solidFill>
                <a:effectLst/>
                <a:latin typeface="Tahoma" panose="020B0604030504040204" pitchFamily="34" charset="0"/>
                <a:ea typeface="Tahoma" panose="020B0604030504040204" pitchFamily="34" charset="0"/>
              </a:rPr>
              <a:t>5 Sene tecrübe+ Eğitim + Sınav</a:t>
            </a:r>
          </a:p>
          <a:p>
            <a:pPr indent="285750">
              <a:lnSpc>
                <a:spcPts val="1380"/>
              </a:lnSpc>
            </a:pPr>
            <a:endParaRPr lang="tr-TR" b="1" dirty="0">
              <a:solidFill>
                <a:srgbClr val="000000"/>
              </a:solidFill>
              <a:latin typeface="Tahoma" panose="020B0604030504040204" pitchFamily="34" charset="0"/>
              <a:ea typeface="Tahoma" panose="020B0604030504040204" pitchFamily="34" charset="0"/>
            </a:endParaRPr>
          </a:p>
          <a:p>
            <a:pPr indent="285750">
              <a:lnSpc>
                <a:spcPts val="1380"/>
              </a:lnSpc>
            </a:pPr>
            <a:r>
              <a:rPr lang="tr-TR" b="1" dirty="0">
                <a:solidFill>
                  <a:srgbClr val="000000"/>
                </a:solidFill>
                <a:effectLst/>
                <a:latin typeface="Tahoma" panose="020B0604030504040204" pitchFamily="34" charset="0"/>
                <a:ea typeface="Tahoma" panose="020B0604030504040204" pitchFamily="34" charset="0"/>
              </a:rPr>
              <a:t>C Sınıfı: </a:t>
            </a:r>
            <a:r>
              <a:rPr lang="tr-TR" dirty="0">
                <a:solidFill>
                  <a:srgbClr val="000000"/>
                </a:solidFill>
                <a:effectLst/>
                <a:latin typeface="Tahoma" panose="020B0604030504040204" pitchFamily="34" charset="0"/>
                <a:ea typeface="Tahoma" panose="020B0604030504040204" pitchFamily="34" charset="0"/>
              </a:rPr>
              <a:t>3 Sene tecrübe+ Eğitim + Sınav</a:t>
            </a:r>
            <a:endParaRPr lang="tr-TR" dirty="0">
              <a:effectLst/>
              <a:latin typeface="Times New Roman" panose="02020603050405020304" pitchFamily="18" charset="0"/>
              <a:ea typeface="Tahoma" panose="020B0604030504040204" pitchFamily="34" charset="0"/>
            </a:endParaRPr>
          </a:p>
        </p:txBody>
      </p:sp>
    </p:spTree>
    <p:extLst>
      <p:ext uri="{BB962C8B-B14F-4D97-AF65-F5344CB8AC3E}">
        <p14:creationId xmlns:p14="http://schemas.microsoft.com/office/powerpoint/2010/main" val="2595335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06367-834C-07FC-CD91-867A5C37F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A7B28-2F57-E3B2-4769-F29D4D526C00}"/>
              </a:ext>
            </a:extLst>
          </p:cNvPr>
          <p:cNvSpPr>
            <a:spLocks noGrp="1"/>
          </p:cNvSpPr>
          <p:nvPr>
            <p:ph type="title"/>
          </p:nvPr>
        </p:nvSpPr>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YASAL MEVZUAT</a:t>
            </a:r>
          </a:p>
        </p:txBody>
      </p:sp>
      <p:sp>
        <p:nvSpPr>
          <p:cNvPr id="4" name="Rectangle 1">
            <a:extLst>
              <a:ext uri="{FF2B5EF4-FFF2-40B4-BE49-F238E27FC236}">
                <a16:creationId xmlns:a16="http://schemas.microsoft.com/office/drawing/2014/main" id="{AE233218-885D-02CB-FFD0-D01967CCC9A8}"/>
              </a:ext>
            </a:extLst>
          </p:cNvPr>
          <p:cNvSpPr>
            <a:spLocks noChangeArrowheads="1"/>
          </p:cNvSpPr>
          <p:nvPr/>
        </p:nvSpPr>
        <p:spPr bwMode="auto">
          <a:xfrm rot="10800000" flipV="1">
            <a:off x="-1" y="2375538"/>
            <a:ext cx="12050973" cy="2895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38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0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20 Ocak 2004 tarih 25352 sayılı Resmi Gazete , İş Güvenliği ile Görevli Mühendis Veya Teknik Elemanların Görev Yetki Sorumlulukları ile Çalışma </a:t>
            </a:r>
            <a:r>
              <a:rPr kumimoji="0" lang="tr-TR" altLang="tr-TR" sz="2000" b="1" i="1"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Usül</a:t>
            </a:r>
            <a:r>
              <a:rPr kumimoji="0" lang="tr-TR" altLang="tr-TR" sz="20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ve Esasları Hakkında Yönetmelik</a:t>
            </a:r>
          </a:p>
          <a:p>
            <a:pPr marR="0" lvl="0" indent="0" algn="ctr" defTabSz="914400" rtl="0" eaLnBrk="0" fontAlgn="base" latinLnBrk="0" hangingPunct="0">
              <a:lnSpc>
                <a:spcPct val="100000"/>
              </a:lnSpc>
              <a:spcBef>
                <a:spcPct val="0"/>
              </a:spcBef>
              <a:spcAft>
                <a:spcPct val="0"/>
              </a:spcAft>
              <a:buClrTx/>
              <a:buSzTx/>
              <a:tabLst/>
            </a:pPr>
            <a:r>
              <a:rPr lang="tr-TR" alt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(İPTAL)</a:t>
            </a:r>
            <a:endParaRPr kumimoji="0" lang="tr-TR" altLang="tr-TR" sz="2000" b="1" i="1"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223838" algn="just" defTabSz="914400" rtl="0" eaLnBrk="0" fontAlgn="base" latinLnBrk="0" hangingPunct="0">
              <a:lnSpc>
                <a:spcPct val="100000"/>
              </a:lnSpc>
              <a:spcBef>
                <a:spcPct val="0"/>
              </a:spcBef>
              <a:spcAft>
                <a:spcPct val="0"/>
              </a:spcAft>
              <a:buClrTx/>
              <a:buSzTx/>
              <a:buFontTx/>
              <a:buNone/>
              <a:tabLst/>
            </a:pPr>
            <a:endParaRPr lang="tr-TR" altLang="tr-TR"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285750">
              <a:lnSpc>
                <a:spcPts val="1380"/>
              </a:lnSpc>
            </a:pPr>
            <a:r>
              <a:rPr lang="tr-TR" sz="1800" b="1" dirty="0">
                <a:solidFill>
                  <a:srgbClr val="000000"/>
                </a:solidFill>
                <a:effectLst/>
                <a:latin typeface="Tahoma" panose="020B0604030504040204" pitchFamily="34" charset="0"/>
                <a:ea typeface="Times New Roman" panose="02020603050405020304" pitchFamily="18" charset="0"/>
              </a:rPr>
              <a:t>Madde 10 Görev Alanları</a:t>
            </a:r>
          </a:p>
          <a:p>
            <a:pPr indent="285750">
              <a:lnSpc>
                <a:spcPts val="1380"/>
              </a:lnSpc>
            </a:pPr>
            <a:endParaRPr lang="tr-TR" b="1" dirty="0">
              <a:solidFill>
                <a:srgbClr val="000000"/>
              </a:solidFill>
              <a:latin typeface="Tahoma" panose="020B0604030504040204" pitchFamily="34" charset="0"/>
              <a:ea typeface="Tahoma" panose="020B0604030504040204" pitchFamily="34" charset="0"/>
            </a:endParaRPr>
          </a:p>
          <a:p>
            <a:pPr indent="285750">
              <a:lnSpc>
                <a:spcPts val="1380"/>
              </a:lnSpc>
            </a:pPr>
            <a:r>
              <a:rPr lang="tr-TR" b="1" dirty="0">
                <a:solidFill>
                  <a:srgbClr val="000000"/>
                </a:solidFill>
                <a:effectLst/>
                <a:latin typeface="Tahoma" panose="020B0604030504040204" pitchFamily="34" charset="0"/>
                <a:ea typeface="Tahoma" panose="020B0604030504040204" pitchFamily="34" charset="0"/>
              </a:rPr>
              <a:t>A Sınıfı : </a:t>
            </a:r>
            <a:r>
              <a:rPr lang="tr-TR" dirty="0">
                <a:solidFill>
                  <a:srgbClr val="000000"/>
                </a:solidFill>
                <a:effectLst/>
                <a:latin typeface="Tahoma" panose="020B0604030504040204" pitchFamily="34" charset="0"/>
                <a:ea typeface="Tahoma" panose="020B0604030504040204" pitchFamily="34" charset="0"/>
              </a:rPr>
              <a:t>Tüm risk grupları ( I,II,III,IV,V)</a:t>
            </a:r>
          </a:p>
          <a:p>
            <a:pPr indent="285750">
              <a:lnSpc>
                <a:spcPts val="1380"/>
              </a:lnSpc>
            </a:pPr>
            <a:endParaRPr lang="tr-TR" b="1" dirty="0">
              <a:solidFill>
                <a:srgbClr val="000000"/>
              </a:solidFill>
              <a:effectLst/>
              <a:latin typeface="Tahoma" panose="020B0604030504040204" pitchFamily="34" charset="0"/>
              <a:ea typeface="Tahoma" panose="020B0604030504040204" pitchFamily="34" charset="0"/>
            </a:endParaRPr>
          </a:p>
          <a:p>
            <a:pPr indent="285750">
              <a:lnSpc>
                <a:spcPts val="1380"/>
              </a:lnSpc>
            </a:pPr>
            <a:r>
              <a:rPr lang="tr-TR" b="1" dirty="0">
                <a:solidFill>
                  <a:srgbClr val="000000"/>
                </a:solidFill>
                <a:latin typeface="Tahoma" panose="020B0604030504040204" pitchFamily="34" charset="0"/>
                <a:ea typeface="Tahoma" panose="020B0604030504040204" pitchFamily="34" charset="0"/>
              </a:rPr>
              <a:t>B Sınıfı</a:t>
            </a:r>
            <a:r>
              <a:rPr lang="tr-TR" b="1" dirty="0">
                <a:solidFill>
                  <a:srgbClr val="000000"/>
                </a:solidFill>
                <a:effectLst/>
                <a:latin typeface="Tahoma" panose="020B0604030504040204" pitchFamily="34" charset="0"/>
                <a:ea typeface="Tahoma" panose="020B0604030504040204" pitchFamily="34" charset="0"/>
              </a:rPr>
              <a:t>: </a:t>
            </a:r>
            <a:r>
              <a:rPr lang="tr-TR" dirty="0">
                <a:solidFill>
                  <a:srgbClr val="000000"/>
                </a:solidFill>
                <a:effectLst/>
                <a:latin typeface="Tahoma" panose="020B0604030504040204" pitchFamily="34" charset="0"/>
                <a:ea typeface="Tahoma" panose="020B0604030504040204" pitchFamily="34" charset="0"/>
              </a:rPr>
              <a:t>I,II,III,IV risk grupları</a:t>
            </a:r>
          </a:p>
          <a:p>
            <a:pPr indent="285750">
              <a:lnSpc>
                <a:spcPts val="1380"/>
              </a:lnSpc>
            </a:pPr>
            <a:endParaRPr lang="tr-TR" b="1" dirty="0">
              <a:solidFill>
                <a:srgbClr val="000000"/>
              </a:solidFill>
              <a:latin typeface="Tahoma" panose="020B0604030504040204" pitchFamily="34" charset="0"/>
              <a:ea typeface="Tahoma" panose="020B0604030504040204" pitchFamily="34" charset="0"/>
            </a:endParaRPr>
          </a:p>
          <a:p>
            <a:pPr indent="285750">
              <a:lnSpc>
                <a:spcPts val="1380"/>
              </a:lnSpc>
            </a:pPr>
            <a:r>
              <a:rPr lang="tr-TR" b="1" dirty="0">
                <a:solidFill>
                  <a:srgbClr val="000000"/>
                </a:solidFill>
                <a:effectLst/>
                <a:latin typeface="Tahoma" panose="020B0604030504040204" pitchFamily="34" charset="0"/>
                <a:ea typeface="Tahoma" panose="020B0604030504040204" pitchFamily="34" charset="0"/>
              </a:rPr>
              <a:t>C Sınıfı:  </a:t>
            </a:r>
            <a:r>
              <a:rPr lang="tr-TR" dirty="0">
                <a:solidFill>
                  <a:srgbClr val="000000"/>
                </a:solidFill>
                <a:effectLst/>
                <a:latin typeface="Tahoma" panose="020B0604030504040204" pitchFamily="34" charset="0"/>
                <a:ea typeface="Tahoma" panose="020B0604030504040204" pitchFamily="34" charset="0"/>
              </a:rPr>
              <a:t>I,II,III risk grupları</a:t>
            </a:r>
            <a:endParaRPr lang="tr-TR" dirty="0">
              <a:effectLst/>
              <a:latin typeface="Times New Roman" panose="02020603050405020304" pitchFamily="18" charset="0"/>
              <a:ea typeface="Tahoma" panose="020B0604030504040204" pitchFamily="34" charset="0"/>
            </a:endParaRPr>
          </a:p>
        </p:txBody>
      </p:sp>
    </p:spTree>
    <p:extLst>
      <p:ext uri="{BB962C8B-B14F-4D97-AF65-F5344CB8AC3E}">
        <p14:creationId xmlns:p14="http://schemas.microsoft.com/office/powerpoint/2010/main" val="4145416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F70D2-23C0-314B-5758-0C220EB0E0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066395-36A9-C71F-E4D0-8F477BBCD020}"/>
              </a:ext>
            </a:extLst>
          </p:cNvPr>
          <p:cNvSpPr>
            <a:spLocks noGrp="1"/>
          </p:cNvSpPr>
          <p:nvPr>
            <p:ph type="title"/>
          </p:nvPr>
        </p:nvSpPr>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YASAL MEVZUAT</a:t>
            </a:r>
          </a:p>
        </p:txBody>
      </p:sp>
      <p:sp>
        <p:nvSpPr>
          <p:cNvPr id="4" name="Rectangle 1">
            <a:extLst>
              <a:ext uri="{FF2B5EF4-FFF2-40B4-BE49-F238E27FC236}">
                <a16:creationId xmlns:a16="http://schemas.microsoft.com/office/drawing/2014/main" id="{56A27EFD-3DFA-93B8-F86B-CD1EB6C53C63}"/>
              </a:ext>
            </a:extLst>
          </p:cNvPr>
          <p:cNvSpPr>
            <a:spLocks noChangeArrowheads="1"/>
          </p:cNvSpPr>
          <p:nvPr/>
        </p:nvSpPr>
        <p:spPr bwMode="auto">
          <a:xfrm rot="10800000" flipV="1">
            <a:off x="-1" y="2557768"/>
            <a:ext cx="12050973" cy="253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38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0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20 Ocak 2004 tarih 25352 sayılı Resmi Gazete , İş Güvenliği ile Görevli Mühendis Veya Teknik Elemanların Görev Yetki Sorumlulukları ile Çalışma </a:t>
            </a:r>
            <a:r>
              <a:rPr kumimoji="0" lang="tr-TR" altLang="tr-TR" sz="2000" b="1" i="1"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Usül</a:t>
            </a:r>
            <a:r>
              <a:rPr kumimoji="0" lang="tr-TR" altLang="tr-TR" sz="20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ve Esasları Hakkında Yönetmelik</a:t>
            </a:r>
          </a:p>
          <a:p>
            <a:pPr marR="0" lvl="0" indent="0" algn="ctr" defTabSz="914400" rtl="0" eaLnBrk="0" fontAlgn="base" latinLnBrk="0" hangingPunct="0">
              <a:lnSpc>
                <a:spcPct val="100000"/>
              </a:lnSpc>
              <a:spcBef>
                <a:spcPct val="0"/>
              </a:spcBef>
              <a:spcAft>
                <a:spcPct val="0"/>
              </a:spcAft>
              <a:buClrTx/>
              <a:buSzTx/>
              <a:tabLst/>
            </a:pPr>
            <a:r>
              <a:rPr lang="tr-TR" alt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(İPTAL)</a:t>
            </a:r>
            <a:endParaRPr kumimoji="0" lang="tr-TR" altLang="tr-TR" sz="2000" b="1" i="1"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223838" algn="just" defTabSz="914400" rtl="0" eaLnBrk="0" fontAlgn="base" latinLnBrk="0" hangingPunct="0">
              <a:lnSpc>
                <a:spcPct val="100000"/>
              </a:lnSpc>
              <a:spcBef>
                <a:spcPct val="0"/>
              </a:spcBef>
              <a:spcAft>
                <a:spcPct val="0"/>
              </a:spcAft>
              <a:buClrTx/>
              <a:buSzTx/>
              <a:buFontTx/>
              <a:buNone/>
              <a:tabLst/>
            </a:pPr>
            <a:endParaRPr lang="tr-TR" altLang="tr-TR"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285750">
              <a:lnSpc>
                <a:spcPts val="1380"/>
              </a:lnSpc>
            </a:pPr>
            <a:r>
              <a:rPr lang="tr-TR" sz="1800" b="1" dirty="0">
                <a:solidFill>
                  <a:srgbClr val="000000"/>
                </a:solidFill>
                <a:effectLst/>
                <a:latin typeface="Tahoma" panose="020B0604030504040204" pitchFamily="34" charset="0"/>
                <a:ea typeface="Times New Roman" panose="02020603050405020304" pitchFamily="18" charset="0"/>
              </a:rPr>
              <a:t>Madde 13 İş Güvenliği Uzmanının Yetkileri</a:t>
            </a:r>
          </a:p>
          <a:p>
            <a:pPr indent="285750">
              <a:lnSpc>
                <a:spcPts val="1380"/>
              </a:lnSpc>
            </a:pPr>
            <a:endParaRPr lang="tr-TR" b="1" dirty="0">
              <a:solidFill>
                <a:srgbClr val="000000"/>
              </a:solidFill>
              <a:latin typeface="Tahoma" panose="020B0604030504040204" pitchFamily="34" charset="0"/>
              <a:ea typeface="Tahoma" panose="020B0604030504040204" pitchFamily="34" charset="0"/>
            </a:endParaRPr>
          </a:p>
          <a:p>
            <a:pPr indent="285750">
              <a:lnSpc>
                <a:spcPts val="1380"/>
              </a:lnSpc>
            </a:pPr>
            <a:r>
              <a:rPr lang="tr-TR" dirty="0">
                <a:solidFill>
                  <a:srgbClr val="000000"/>
                </a:solidFill>
                <a:latin typeface="Tahoma" panose="020B0604030504040204" pitchFamily="34" charset="0"/>
                <a:ea typeface="Tahoma" panose="020B0604030504040204" pitchFamily="34" charset="0"/>
              </a:rPr>
              <a:t>İşyerinde çalışanların yaşamı ile ilgili yakın tehlike oluşturan hususlar tespit ettiğinde üst yönetimi bilgilendirerek </a:t>
            </a:r>
          </a:p>
          <a:p>
            <a:pPr indent="285750">
              <a:lnSpc>
                <a:spcPts val="1380"/>
              </a:lnSpc>
            </a:pPr>
            <a:endParaRPr lang="tr-TR" dirty="0">
              <a:solidFill>
                <a:srgbClr val="000000"/>
              </a:solidFill>
              <a:latin typeface="Tahoma" panose="020B0604030504040204" pitchFamily="34" charset="0"/>
              <a:ea typeface="Tahoma" panose="020B0604030504040204" pitchFamily="34" charset="0"/>
            </a:endParaRPr>
          </a:p>
          <a:p>
            <a:pPr indent="285750">
              <a:lnSpc>
                <a:spcPts val="1380"/>
              </a:lnSpc>
            </a:pPr>
            <a:r>
              <a:rPr lang="tr-TR" dirty="0">
                <a:solidFill>
                  <a:srgbClr val="000000"/>
                </a:solidFill>
                <a:latin typeface="Tahoma" panose="020B0604030504040204" pitchFamily="34" charset="0"/>
                <a:ea typeface="Tahoma" panose="020B0604030504040204" pitchFamily="34" charset="0"/>
              </a:rPr>
              <a:t>işin geçici olarak durdurulmasını sağlar.</a:t>
            </a:r>
          </a:p>
        </p:txBody>
      </p:sp>
    </p:spTree>
    <p:extLst>
      <p:ext uri="{BB962C8B-B14F-4D97-AF65-F5344CB8AC3E}">
        <p14:creationId xmlns:p14="http://schemas.microsoft.com/office/powerpoint/2010/main" val="117434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3F314-DABF-EDEF-77D2-295491CF81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BA5D6-588C-2287-2E92-7B871A8AE2FE}"/>
              </a:ext>
            </a:extLst>
          </p:cNvPr>
          <p:cNvSpPr>
            <a:spLocks noGrp="1"/>
          </p:cNvSpPr>
          <p:nvPr>
            <p:ph type="title"/>
          </p:nvPr>
        </p:nvSpPr>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YASAL MEVZUAT</a:t>
            </a:r>
          </a:p>
        </p:txBody>
      </p:sp>
      <p:sp>
        <p:nvSpPr>
          <p:cNvPr id="4" name="Rectangle 1">
            <a:extLst>
              <a:ext uri="{FF2B5EF4-FFF2-40B4-BE49-F238E27FC236}">
                <a16:creationId xmlns:a16="http://schemas.microsoft.com/office/drawing/2014/main" id="{6EC4C59A-6D3A-21D0-B2C4-61CBCE83CF0E}"/>
              </a:ext>
            </a:extLst>
          </p:cNvPr>
          <p:cNvSpPr>
            <a:spLocks noChangeArrowheads="1"/>
          </p:cNvSpPr>
          <p:nvPr/>
        </p:nvSpPr>
        <p:spPr bwMode="auto">
          <a:xfrm rot="10800000" flipV="1">
            <a:off x="-1" y="2733457"/>
            <a:ext cx="12050973" cy="218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38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238125" algn="ctr"/>
            <a:r>
              <a:rPr kumimoji="0" lang="tr-TR" altLang="tr-TR" sz="20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16 Aralık 2003 tarih 25318 sayılı Resmi Gazete , </a:t>
            </a:r>
            <a:r>
              <a:rPr lang="tr-TR" sz="1800" b="1" dirty="0">
                <a:solidFill>
                  <a:srgbClr val="000000"/>
                </a:solidFill>
                <a:effectLst/>
                <a:latin typeface="Tahoma" panose="020B0604030504040204" pitchFamily="34" charset="0"/>
                <a:ea typeface="Times New Roman" panose="02020603050405020304" pitchFamily="18" charset="0"/>
              </a:rPr>
              <a:t>İşyeri Sağlık Birimleri ve İşyeri Hekimlerinin</a:t>
            </a:r>
            <a:endParaRPr lang="tr-TR" sz="1800" dirty="0">
              <a:effectLst/>
              <a:latin typeface="Times New Roman" panose="02020603050405020304" pitchFamily="18" charset="0"/>
              <a:ea typeface="Times New Roman" panose="02020603050405020304" pitchFamily="18" charset="0"/>
            </a:endParaRPr>
          </a:p>
          <a:p>
            <a:pPr indent="238125" algn="ctr"/>
            <a:r>
              <a:rPr lang="tr-TR" sz="1800" b="1" dirty="0">
                <a:solidFill>
                  <a:srgbClr val="000000"/>
                </a:solidFill>
                <a:effectLst/>
                <a:latin typeface="Tahoma" panose="020B0604030504040204" pitchFamily="34" charset="0"/>
                <a:ea typeface="Times New Roman" panose="02020603050405020304" pitchFamily="18" charset="0"/>
              </a:rPr>
              <a:t>Görevleri ile Çalışma Usul ve Esasları Hakkında</a:t>
            </a:r>
            <a:r>
              <a:rPr lang="tr-TR" dirty="0">
                <a:latin typeface="Times New Roman" panose="02020603050405020304" pitchFamily="18" charset="0"/>
                <a:ea typeface="Times New Roman" panose="02020603050405020304" pitchFamily="18" charset="0"/>
              </a:rPr>
              <a:t> </a:t>
            </a:r>
            <a:r>
              <a:rPr lang="tr-TR" sz="1800" b="1" dirty="0">
                <a:solidFill>
                  <a:srgbClr val="000000"/>
                </a:solidFill>
                <a:effectLst/>
                <a:latin typeface="Tahoma" panose="020B0604030504040204" pitchFamily="34" charset="0"/>
                <a:ea typeface="Times New Roman" panose="02020603050405020304" pitchFamily="18" charset="0"/>
              </a:rPr>
              <a:t>Yönetmelik</a:t>
            </a:r>
            <a:endParaRPr lang="tr-TR" sz="1800" dirty="0">
              <a:effectLst/>
              <a:latin typeface="Times New Roman" panose="02020603050405020304" pitchFamily="18" charset="0"/>
              <a:ea typeface="Times New Roman" panose="02020603050405020304" pitchFamily="18" charset="0"/>
            </a:endParaRPr>
          </a:p>
          <a:p>
            <a:pPr marR="0" lvl="0" indent="0" algn="ctr" defTabSz="914400" rtl="0" eaLnBrk="0" fontAlgn="base" latinLnBrk="0" hangingPunct="0">
              <a:lnSpc>
                <a:spcPct val="100000"/>
              </a:lnSpc>
              <a:spcBef>
                <a:spcPct val="0"/>
              </a:spcBef>
              <a:spcAft>
                <a:spcPct val="0"/>
              </a:spcAft>
              <a:buClrTx/>
              <a:buSzTx/>
              <a:tabLst/>
            </a:pPr>
            <a:r>
              <a:rPr lang="tr-TR" alt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(İPTAL)</a:t>
            </a:r>
            <a:endParaRPr kumimoji="0" lang="tr-TR" altLang="tr-TR" sz="2000" b="1" i="1"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223838" algn="just" defTabSz="914400" rtl="0" eaLnBrk="0" fontAlgn="base" latinLnBrk="0" hangingPunct="0">
              <a:lnSpc>
                <a:spcPct val="100000"/>
              </a:lnSpc>
              <a:spcBef>
                <a:spcPct val="0"/>
              </a:spcBef>
              <a:spcAft>
                <a:spcPct val="0"/>
              </a:spcAft>
              <a:buClrTx/>
              <a:buSzTx/>
              <a:buFontTx/>
              <a:buNone/>
              <a:tabLst/>
            </a:pPr>
            <a:endParaRPr lang="tr-TR" altLang="tr-TR"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indent="238125">
              <a:lnSpc>
                <a:spcPts val="1320"/>
              </a:lnSpc>
            </a:pPr>
            <a:r>
              <a:rPr lang="tr-TR" sz="1800" b="1" dirty="0">
                <a:solidFill>
                  <a:srgbClr val="000000"/>
                </a:solidFill>
                <a:effectLst/>
                <a:latin typeface="Tahoma" panose="020B0604030504040204" pitchFamily="34" charset="0"/>
                <a:ea typeface="Times New Roman" panose="02020603050405020304" pitchFamily="18" charset="0"/>
              </a:rPr>
              <a:t>Madde 22 – </a:t>
            </a:r>
            <a:r>
              <a:rPr lang="tr-TR" sz="1800" dirty="0">
                <a:solidFill>
                  <a:srgbClr val="000000"/>
                </a:solidFill>
                <a:effectLst/>
                <a:latin typeface="Tahoma" panose="020B0604030504040204" pitchFamily="34" charset="0"/>
                <a:ea typeface="Times New Roman" panose="02020603050405020304" pitchFamily="18" charset="0"/>
              </a:rPr>
              <a:t>İşyeri hekimi iş sağlığı hizmetleri kapsamında aşağıdaki görevleri yapmakla yükümlüdür:</a:t>
            </a:r>
            <a:endParaRPr lang="tr-TR" sz="1800" dirty="0">
              <a:effectLst/>
              <a:latin typeface="Times New Roman" panose="02020603050405020304" pitchFamily="18" charset="0"/>
              <a:ea typeface="Times New Roman" panose="02020603050405020304" pitchFamily="18" charset="0"/>
            </a:endParaRPr>
          </a:p>
          <a:p>
            <a:pPr indent="285750">
              <a:lnSpc>
                <a:spcPts val="1380"/>
              </a:lnSpc>
            </a:pPr>
            <a:endParaRPr lang="tr-TR" dirty="0">
              <a:solidFill>
                <a:srgbClr val="000000"/>
              </a:solidFill>
              <a:latin typeface="Tahoma" panose="020B0604030504040204" pitchFamily="34" charset="0"/>
              <a:ea typeface="Tahoma" panose="020B0604030504040204" pitchFamily="34" charset="0"/>
            </a:endParaRPr>
          </a:p>
          <a:p>
            <a:pPr indent="285750">
              <a:lnSpc>
                <a:spcPts val="1380"/>
              </a:lnSpc>
            </a:pPr>
            <a:r>
              <a:rPr lang="tr-TR" b="1" dirty="0">
                <a:solidFill>
                  <a:srgbClr val="FF0000"/>
                </a:solidFill>
                <a:latin typeface="Tahoma" panose="020B0604030504040204" pitchFamily="34" charset="0"/>
                <a:ea typeface="Tahoma" panose="020B0604030504040204" pitchFamily="34" charset="0"/>
              </a:rPr>
              <a:t>q)</a:t>
            </a:r>
            <a:r>
              <a:rPr lang="tr-TR" dirty="0">
                <a:solidFill>
                  <a:srgbClr val="000000"/>
                </a:solidFill>
                <a:latin typeface="Tahoma" panose="020B0604030504040204" pitchFamily="34" charset="0"/>
                <a:ea typeface="Tahoma" panose="020B0604030504040204" pitchFamily="34" charset="0"/>
              </a:rPr>
              <a:t> </a:t>
            </a:r>
            <a:r>
              <a:rPr lang="tr-TR" sz="1800" dirty="0">
                <a:solidFill>
                  <a:srgbClr val="000000"/>
                </a:solidFill>
                <a:effectLst/>
                <a:latin typeface="Tahoma" panose="020B0604030504040204" pitchFamily="34" charset="0"/>
                <a:ea typeface="Aptos" panose="020B0004020202020204" pitchFamily="34" charset="0"/>
              </a:rPr>
              <a:t>Herhangi bir hastalık veya kaza ya da periyodik muayene sonrasında eski işinde çalışması sakıncalı bulunan </a:t>
            </a:r>
          </a:p>
          <a:p>
            <a:pPr indent="285750">
              <a:lnSpc>
                <a:spcPts val="1380"/>
              </a:lnSpc>
            </a:pPr>
            <a:endParaRPr lang="tr-TR" dirty="0">
              <a:solidFill>
                <a:srgbClr val="000000"/>
              </a:solidFill>
              <a:latin typeface="Tahoma" panose="020B0604030504040204" pitchFamily="34" charset="0"/>
              <a:ea typeface="Aptos" panose="020B0004020202020204" pitchFamily="34" charset="0"/>
            </a:endParaRPr>
          </a:p>
          <a:p>
            <a:pPr indent="285750">
              <a:lnSpc>
                <a:spcPts val="1380"/>
              </a:lnSpc>
            </a:pPr>
            <a:r>
              <a:rPr lang="tr-TR" sz="1800" dirty="0">
                <a:solidFill>
                  <a:srgbClr val="000000"/>
                </a:solidFill>
                <a:effectLst/>
                <a:latin typeface="Tahoma" panose="020B0604030504040204" pitchFamily="34" charset="0"/>
                <a:ea typeface="Aptos" panose="020B0004020202020204" pitchFamily="34" charset="0"/>
              </a:rPr>
              <a:t>çalışanın, mevcut sağlık durumuna uygun bir işte çalıştırılmasını sağlar</a:t>
            </a:r>
            <a:endParaRPr lang="tr-TR" dirty="0">
              <a:solidFill>
                <a:srgbClr val="000000"/>
              </a:solidFill>
              <a:latin typeface="Tahoma" panose="020B0604030504040204" pitchFamily="34" charset="0"/>
              <a:ea typeface="Tahoma" panose="020B0604030504040204" pitchFamily="34" charset="0"/>
            </a:endParaRPr>
          </a:p>
        </p:txBody>
      </p:sp>
    </p:spTree>
    <p:extLst>
      <p:ext uri="{BB962C8B-B14F-4D97-AF65-F5344CB8AC3E}">
        <p14:creationId xmlns:p14="http://schemas.microsoft.com/office/powerpoint/2010/main" val="3915892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CC664C-964B-8CEA-A1B2-C68D48B078FE}"/>
              </a:ext>
            </a:extLst>
          </p:cNvPr>
          <p:cNvSpPr>
            <a:spLocks noGrp="1"/>
          </p:cNvSpPr>
          <p:nvPr>
            <p:ph idx="1"/>
          </p:nvPr>
        </p:nvSpPr>
        <p:spPr>
          <a:xfrm>
            <a:off x="0" y="1825625"/>
            <a:ext cx="12192000" cy="4351338"/>
          </a:xfrm>
        </p:spPr>
        <p:txBody>
          <a:bodyPr/>
          <a:lstStyle/>
          <a:p>
            <a:pPr marL="0" indent="0">
              <a:buNone/>
            </a:pPr>
            <a:r>
              <a:rPr lang="tr-TR" dirty="0">
                <a:latin typeface="Tahoma" panose="020B0604030504040204" pitchFamily="34" charset="0"/>
                <a:ea typeface="Tahoma" panose="020B0604030504040204" pitchFamily="34" charset="0"/>
                <a:cs typeface="Tahoma" panose="020B0604030504040204" pitchFamily="34" charset="0"/>
              </a:rPr>
              <a:t>İSG  Ön Lisans:</a:t>
            </a:r>
          </a:p>
          <a:p>
            <a:r>
              <a:rPr lang="tr-TR" dirty="0">
                <a:latin typeface="Tahoma" panose="020B0604030504040204" pitchFamily="34" charset="0"/>
                <a:ea typeface="Tahoma" panose="020B0604030504040204" pitchFamily="34" charset="0"/>
                <a:cs typeface="Tahoma" panose="020B0604030504040204" pitchFamily="34" charset="0"/>
              </a:rPr>
              <a:t>63 Devlet Üniversitesi, 20 Vakıf Üniversitesi</a:t>
            </a:r>
          </a:p>
          <a:p>
            <a:r>
              <a:rPr lang="tr-TR" dirty="0">
                <a:latin typeface="Tahoma" panose="020B0604030504040204" pitchFamily="34" charset="0"/>
                <a:ea typeface="Tahoma" panose="020B0604030504040204" pitchFamily="34" charset="0"/>
                <a:cs typeface="Tahoma" panose="020B0604030504040204" pitchFamily="34" charset="0"/>
              </a:rPr>
              <a:t>142 Program (Uzaktan Eğitim ve farklı </a:t>
            </a:r>
            <a:r>
              <a:rPr lang="tr-TR" dirty="0" err="1">
                <a:latin typeface="Tahoma" panose="020B0604030504040204" pitchFamily="34" charset="0"/>
                <a:ea typeface="Tahoma" panose="020B0604030504040204" pitchFamily="34" charset="0"/>
                <a:cs typeface="Tahoma" panose="020B0604030504040204" pitchFamily="34" charset="0"/>
              </a:rPr>
              <a:t>MYO’lar</a:t>
            </a:r>
            <a:r>
              <a:rPr lang="tr-TR" dirty="0">
                <a:latin typeface="Tahoma" panose="020B0604030504040204" pitchFamily="34" charset="0"/>
                <a:ea typeface="Tahoma" panose="020B0604030504040204" pitchFamily="34" charset="0"/>
                <a:cs typeface="Tahoma" panose="020B0604030504040204" pitchFamily="34" charset="0"/>
              </a:rPr>
              <a:t>)</a:t>
            </a:r>
          </a:p>
          <a:p>
            <a:endParaRPr lang="tr-TR"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tr-TR" dirty="0">
                <a:latin typeface="Tahoma" panose="020B0604030504040204" pitchFamily="34" charset="0"/>
                <a:ea typeface="Tahoma" panose="020B0604030504040204" pitchFamily="34" charset="0"/>
                <a:cs typeface="Tahoma" panose="020B0604030504040204" pitchFamily="34" charset="0"/>
              </a:rPr>
              <a:t>İSG Lisans:</a:t>
            </a:r>
          </a:p>
          <a:p>
            <a:r>
              <a:rPr lang="tr-TR" dirty="0">
                <a:latin typeface="Tahoma" panose="020B0604030504040204" pitchFamily="34" charset="0"/>
                <a:ea typeface="Tahoma" panose="020B0604030504040204" pitchFamily="34" charset="0"/>
                <a:cs typeface="Tahoma" panose="020B0604030504040204" pitchFamily="34" charset="0"/>
              </a:rPr>
              <a:t>8 Devlet Üniversitesi, 2 Vakıf Üniversitesi</a:t>
            </a:r>
          </a:p>
          <a:p>
            <a:r>
              <a:rPr lang="tr-TR" dirty="0">
                <a:latin typeface="Tahoma" panose="020B0604030504040204" pitchFamily="34" charset="0"/>
                <a:ea typeface="Tahoma" panose="020B0604030504040204" pitchFamily="34" charset="0"/>
                <a:cs typeface="Tahoma" panose="020B0604030504040204" pitchFamily="34" charset="0"/>
              </a:rPr>
              <a:t>13 Program</a:t>
            </a:r>
          </a:p>
        </p:txBody>
      </p:sp>
      <p:sp>
        <p:nvSpPr>
          <p:cNvPr id="4" name="Title 1">
            <a:extLst>
              <a:ext uri="{FF2B5EF4-FFF2-40B4-BE49-F238E27FC236}">
                <a16:creationId xmlns:a16="http://schemas.microsoft.com/office/drawing/2014/main" id="{19493AF5-2A2E-F5B2-144B-8D88324C5DD0}"/>
              </a:ext>
            </a:extLst>
          </p:cNvPr>
          <p:cNvSpPr>
            <a:spLocks noGrp="1"/>
          </p:cNvSpPr>
          <p:nvPr>
            <p:ph type="title"/>
          </p:nvPr>
        </p:nvSpPr>
        <p:spPr>
          <a:xfrm>
            <a:off x="838200" y="365125"/>
            <a:ext cx="10515600" cy="1325563"/>
          </a:xfrm>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BİLGİ TAZELEME</a:t>
            </a:r>
          </a:p>
        </p:txBody>
      </p:sp>
      <p:sp>
        <p:nvSpPr>
          <p:cNvPr id="5" name="Rectangle 4">
            <a:extLst>
              <a:ext uri="{FF2B5EF4-FFF2-40B4-BE49-F238E27FC236}">
                <a16:creationId xmlns:a16="http://schemas.microsoft.com/office/drawing/2014/main" id="{B32A1E96-FB79-8CC4-B30C-3AEC32C556D1}"/>
              </a:ext>
            </a:extLst>
          </p:cNvPr>
          <p:cNvSpPr/>
          <p:nvPr/>
        </p:nvSpPr>
        <p:spPr>
          <a:xfrm>
            <a:off x="0" y="6591869"/>
            <a:ext cx="4135272" cy="2661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1400" b="1" dirty="0">
                <a:solidFill>
                  <a:schemeClr val="tx1"/>
                </a:solidFill>
                <a:latin typeface="Tahoma" panose="020B0604030504040204" pitchFamily="34" charset="0"/>
                <a:ea typeface="Tahoma" panose="020B0604030504040204" pitchFamily="34" charset="0"/>
                <a:cs typeface="Tahoma" panose="020B0604030504040204" pitchFamily="34" charset="0"/>
              </a:rPr>
              <a:t>*YÖK Atlas, 06/01/2025</a:t>
            </a:r>
          </a:p>
        </p:txBody>
      </p:sp>
    </p:spTree>
    <p:extLst>
      <p:ext uri="{BB962C8B-B14F-4D97-AF65-F5344CB8AC3E}">
        <p14:creationId xmlns:p14="http://schemas.microsoft.com/office/powerpoint/2010/main" val="921729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F9F33-D8AC-D6B4-878F-6BFE585A123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B919A-0FCC-4A25-31B7-89F4658A7EC4}"/>
              </a:ext>
            </a:extLst>
          </p:cNvPr>
          <p:cNvSpPr>
            <a:spLocks noGrp="1"/>
          </p:cNvSpPr>
          <p:nvPr>
            <p:ph idx="1"/>
          </p:nvPr>
        </p:nvSpPr>
        <p:spPr>
          <a:xfrm>
            <a:off x="191729" y="1799303"/>
            <a:ext cx="11663387" cy="4693572"/>
          </a:xfrm>
        </p:spPr>
        <p:txBody>
          <a:bodyPr/>
          <a:lstStyle/>
          <a:p>
            <a:pPr algn="l" fontAlgn="base">
              <a:lnSpc>
                <a:spcPts val="1350"/>
              </a:lnSpc>
              <a:spcAft>
                <a:spcPts val="1350"/>
              </a:spcAft>
            </a:pPr>
            <a:endParaRPr lang="tr-TR" b="0" i="0" dirty="0">
              <a:effectLst/>
              <a:latin typeface="Tahoma" panose="020B0604030504040204" pitchFamily="34" charset="0"/>
              <a:ea typeface="Tahoma" panose="020B0604030504040204" pitchFamily="34" charset="0"/>
              <a:cs typeface="Tahoma" panose="020B0604030504040204" pitchFamily="34" charset="0"/>
            </a:endParaRPr>
          </a:p>
          <a:p>
            <a:pPr marL="0" indent="0" algn="l" fontAlgn="base">
              <a:lnSpc>
                <a:spcPts val="1350"/>
              </a:lnSpc>
              <a:spcAft>
                <a:spcPts val="1350"/>
              </a:spcAft>
              <a:buNone/>
            </a:pPr>
            <a:r>
              <a:rPr lang="tr-TR" b="0" i="0" dirty="0">
                <a:effectLst/>
                <a:latin typeface="Tahoma" panose="020B0604030504040204" pitchFamily="34" charset="0"/>
                <a:ea typeface="Tahoma" panose="020B0604030504040204" pitchFamily="34" charset="0"/>
                <a:cs typeface="Tahoma" panose="020B0604030504040204" pitchFamily="34" charset="0"/>
              </a:rPr>
              <a:t>Çalışma ve Sosyal Güvenlik Bakanlığının 15/17 Kasım 2005 tarihinde 4. </a:t>
            </a:r>
          </a:p>
          <a:p>
            <a:pPr marL="0" indent="0" algn="l" fontAlgn="base">
              <a:lnSpc>
                <a:spcPts val="1350"/>
              </a:lnSpc>
              <a:spcAft>
                <a:spcPts val="1350"/>
              </a:spcAft>
              <a:buNone/>
            </a:pPr>
            <a:r>
              <a:rPr lang="tr-TR" b="0" i="0" dirty="0">
                <a:effectLst/>
                <a:latin typeface="Tahoma" panose="020B0604030504040204" pitchFamily="34" charset="0"/>
                <a:ea typeface="Tahoma" panose="020B0604030504040204" pitchFamily="34" charset="0"/>
                <a:cs typeface="Tahoma" panose="020B0604030504040204" pitchFamily="34" charset="0"/>
              </a:rPr>
              <a:t>Uluslararası İş Sağlığı ve Güvenliği Bölgesel Konferansı Ankara’da Milli </a:t>
            </a:r>
          </a:p>
          <a:p>
            <a:pPr marL="0" indent="0" algn="l" fontAlgn="base">
              <a:lnSpc>
                <a:spcPts val="1350"/>
              </a:lnSpc>
              <a:spcAft>
                <a:spcPts val="1350"/>
              </a:spcAft>
              <a:buNone/>
            </a:pPr>
            <a:r>
              <a:rPr lang="tr-TR" b="0" i="0" dirty="0">
                <a:effectLst/>
                <a:latin typeface="Tahoma" panose="020B0604030504040204" pitchFamily="34" charset="0"/>
                <a:ea typeface="Tahoma" panose="020B0604030504040204" pitchFamily="34" charset="0"/>
                <a:cs typeface="Tahoma" panose="020B0604030504040204" pitchFamily="34" charset="0"/>
              </a:rPr>
              <a:t>Kütüphane Konferans salonunda yapıldı.</a:t>
            </a:r>
          </a:p>
          <a:p>
            <a:pPr marL="0" indent="0" algn="l" fontAlgn="base">
              <a:lnSpc>
                <a:spcPts val="1350"/>
              </a:lnSpc>
              <a:spcAft>
                <a:spcPts val="1350"/>
              </a:spcAft>
              <a:buNone/>
            </a:pPr>
            <a:r>
              <a:rPr lang="tr-TR" sz="2400" b="1" i="0" dirty="0">
                <a:effectLst/>
                <a:latin typeface="Tahoma" panose="020B0604030504040204" pitchFamily="34" charset="0"/>
                <a:ea typeface="Tahoma" panose="020B0604030504040204" pitchFamily="34" charset="0"/>
                <a:cs typeface="Tahoma" panose="020B0604030504040204" pitchFamily="34" charset="0"/>
              </a:rPr>
              <a:t>Konferansın program başlıkları </a:t>
            </a:r>
            <a:endParaRPr lang="tr-TR" sz="2400" b="0" i="0" dirty="0">
              <a:effectLst/>
              <a:latin typeface="Tahoma" panose="020B0604030504040204" pitchFamily="34" charset="0"/>
              <a:ea typeface="Tahoma" panose="020B0604030504040204" pitchFamily="34" charset="0"/>
              <a:cs typeface="Tahoma" panose="020B0604030504040204" pitchFamily="34" charset="0"/>
            </a:endParaRPr>
          </a:p>
          <a:p>
            <a:pPr algn="l" fontAlgn="base">
              <a:lnSpc>
                <a:spcPts val="1350"/>
              </a:lnSpc>
              <a:spcAft>
                <a:spcPts val="1350"/>
              </a:spcAft>
              <a:buFont typeface="Arial" panose="020B0604020202020204" pitchFamily="34" charset="0"/>
              <a:buChar char="•"/>
            </a:pPr>
            <a:r>
              <a:rPr lang="tr-TR" sz="2400" b="0" i="1" dirty="0">
                <a:effectLst/>
                <a:latin typeface="Tahoma" panose="020B0604030504040204" pitchFamily="34" charset="0"/>
                <a:ea typeface="Tahoma" panose="020B0604030504040204" pitchFamily="34" charset="0"/>
                <a:cs typeface="Tahoma" panose="020B0604030504040204" pitchFamily="34" charset="0"/>
              </a:rPr>
              <a:t>GÜVENLİK KÜLTÜRÜ: AB YAKLAŞIM</a:t>
            </a:r>
            <a:r>
              <a:rPr lang="tr-TR" sz="2400" i="1" dirty="0">
                <a:effectLst/>
                <a:latin typeface="Tahoma" panose="020B0604030504040204" pitchFamily="34" charset="0"/>
                <a:ea typeface="Tahoma" panose="020B0604030504040204" pitchFamily="34" charset="0"/>
                <a:cs typeface="Tahoma" panose="020B0604030504040204" pitchFamily="34" charset="0"/>
              </a:rPr>
              <a:t>I</a:t>
            </a:r>
          </a:p>
          <a:p>
            <a:pPr algn="l" fontAlgn="base">
              <a:lnSpc>
                <a:spcPts val="1350"/>
              </a:lnSpc>
              <a:spcAft>
                <a:spcPts val="1350"/>
              </a:spcAft>
              <a:buFont typeface="Arial" panose="020B0604020202020204" pitchFamily="34" charset="0"/>
              <a:buChar char="•"/>
            </a:pPr>
            <a:r>
              <a:rPr lang="tr-TR" sz="2400" b="0" i="1" dirty="0">
                <a:effectLst/>
                <a:latin typeface="Tahoma" panose="020B0604030504040204" pitchFamily="34" charset="0"/>
                <a:ea typeface="Tahoma" panose="020B0604030504040204" pitchFamily="34" charset="0"/>
                <a:cs typeface="Tahoma" panose="020B0604030504040204" pitchFamily="34" charset="0"/>
              </a:rPr>
              <a:t>İŞ SAĞLIĞI VE KÜLTÜRÜNDE SOSYAL DİYALOG</a:t>
            </a:r>
          </a:p>
          <a:p>
            <a:pPr algn="l" fontAlgn="base">
              <a:lnSpc>
                <a:spcPts val="1350"/>
              </a:lnSpc>
              <a:spcAft>
                <a:spcPts val="1350"/>
              </a:spcAft>
              <a:buFont typeface="Arial" panose="020B0604020202020204" pitchFamily="34" charset="0"/>
              <a:buChar char="•"/>
            </a:pPr>
            <a:r>
              <a:rPr lang="tr-TR" sz="2400" b="0" i="1" dirty="0">
                <a:effectLst/>
                <a:latin typeface="Tahoma" panose="020B0604030504040204" pitchFamily="34" charset="0"/>
                <a:ea typeface="Tahoma" panose="020B0604030504040204" pitchFamily="34" charset="0"/>
                <a:cs typeface="Tahoma" panose="020B0604030504040204" pitchFamily="34" charset="0"/>
              </a:rPr>
              <a:t>İŞ SAĞLIĞI VE GÜVENLİĞİ EĞİTİMİ</a:t>
            </a:r>
          </a:p>
          <a:p>
            <a:pPr algn="l" fontAlgn="base">
              <a:lnSpc>
                <a:spcPts val="1350"/>
              </a:lnSpc>
              <a:spcAft>
                <a:spcPts val="1350"/>
              </a:spcAft>
              <a:buFont typeface="Arial" panose="020B0604020202020204" pitchFamily="34" charset="0"/>
              <a:buChar char="•"/>
            </a:pPr>
            <a:r>
              <a:rPr lang="tr-TR" sz="2400" b="0" i="1" dirty="0">
                <a:effectLst/>
                <a:latin typeface="Tahoma" panose="020B0604030504040204" pitchFamily="34" charset="0"/>
                <a:ea typeface="Tahoma" panose="020B0604030504040204" pitchFamily="34" charset="0"/>
                <a:cs typeface="Tahoma" panose="020B0604030504040204" pitchFamily="34" charset="0"/>
              </a:rPr>
              <a:t>İŞYERİNDE RİSK DEĞERLENDİRİLMESİ </a:t>
            </a:r>
          </a:p>
          <a:p>
            <a:pPr algn="l" fontAlgn="base">
              <a:lnSpc>
                <a:spcPts val="1350"/>
              </a:lnSpc>
              <a:spcAft>
                <a:spcPts val="1350"/>
              </a:spcAft>
              <a:buFont typeface="Arial" panose="020B0604020202020204" pitchFamily="34" charset="0"/>
              <a:buChar char="•"/>
            </a:pPr>
            <a:r>
              <a:rPr lang="tr-TR" sz="2400" b="0" i="1" dirty="0">
                <a:effectLst/>
                <a:latin typeface="Tahoma" panose="020B0604030504040204" pitchFamily="34" charset="0"/>
                <a:ea typeface="Tahoma" panose="020B0604030504040204" pitchFamily="34" charset="0"/>
                <a:cs typeface="Tahoma" panose="020B0604030504040204" pitchFamily="34" charset="0"/>
              </a:rPr>
              <a:t>MESLEK HASTALIKLARINDA TANI SİSTEMLERİNİN GELİŞTİRİLMESİ</a:t>
            </a:r>
          </a:p>
        </p:txBody>
      </p:sp>
      <p:sp>
        <p:nvSpPr>
          <p:cNvPr id="4" name="Title 1">
            <a:extLst>
              <a:ext uri="{FF2B5EF4-FFF2-40B4-BE49-F238E27FC236}">
                <a16:creationId xmlns:a16="http://schemas.microsoft.com/office/drawing/2014/main" id="{6B3E1C70-78A1-EA4A-E09D-52FD8C683C68}"/>
              </a:ext>
            </a:extLst>
          </p:cNvPr>
          <p:cNvSpPr>
            <a:spLocks noGrp="1"/>
          </p:cNvSpPr>
          <p:nvPr>
            <p:ph type="title"/>
          </p:nvPr>
        </p:nvSpPr>
        <p:spPr>
          <a:xfrm>
            <a:off x="838200" y="365125"/>
            <a:ext cx="10515600" cy="1325563"/>
          </a:xfrm>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BİLGİ TAZELEME</a:t>
            </a:r>
          </a:p>
        </p:txBody>
      </p:sp>
    </p:spTree>
    <p:extLst>
      <p:ext uri="{BB962C8B-B14F-4D97-AF65-F5344CB8AC3E}">
        <p14:creationId xmlns:p14="http://schemas.microsoft.com/office/powerpoint/2010/main" val="825733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2F537-11C5-DCE1-0C3B-6767D44C820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D5575A-5431-D9B0-01FD-6EC8DCC9EBDC}"/>
              </a:ext>
            </a:extLst>
          </p:cNvPr>
          <p:cNvSpPr>
            <a:spLocks noGrp="1"/>
          </p:cNvSpPr>
          <p:nvPr>
            <p:ph idx="1"/>
          </p:nvPr>
        </p:nvSpPr>
        <p:spPr>
          <a:xfrm>
            <a:off x="103239" y="1799303"/>
            <a:ext cx="11663387" cy="4693572"/>
          </a:xfrm>
        </p:spPr>
        <p:txBody>
          <a:bodyPr/>
          <a:lstStyle/>
          <a:p>
            <a:pPr marL="0" indent="0" algn="l" fontAlgn="base">
              <a:lnSpc>
                <a:spcPts val="1350"/>
              </a:lnSpc>
              <a:spcAft>
                <a:spcPts val="1350"/>
              </a:spcAft>
              <a:buNone/>
            </a:pPr>
            <a:endParaRPr lang="tr-TR" sz="3200" b="1" i="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l" fontAlgn="base">
              <a:lnSpc>
                <a:spcPts val="1350"/>
              </a:lnSpc>
              <a:spcAft>
                <a:spcPts val="1350"/>
              </a:spcAft>
              <a:buNone/>
            </a:pPr>
            <a:r>
              <a:rPr lang="tr-TR" sz="3200" b="1"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KONFERANSIN SLOGANI:</a:t>
            </a:r>
          </a:p>
          <a:p>
            <a:pPr marL="0" indent="0" algn="l" fontAlgn="base">
              <a:lnSpc>
                <a:spcPts val="1350"/>
              </a:lnSpc>
              <a:spcAft>
                <a:spcPts val="1350"/>
              </a:spcAft>
              <a:buNone/>
            </a:pPr>
            <a:endParaRPr lang="tr-TR" sz="2400" b="0" i="1" dirty="0">
              <a:solidFill>
                <a:srgbClr val="505050"/>
              </a:solidFill>
              <a:effectLst/>
              <a:latin typeface="Tahoma" panose="020B0604030504040204" pitchFamily="34" charset="0"/>
              <a:ea typeface="Tahoma" panose="020B0604030504040204" pitchFamily="34" charset="0"/>
              <a:cs typeface="Tahoma" panose="020B0604030504040204" pitchFamily="34" charset="0"/>
            </a:endParaRPr>
          </a:p>
          <a:p>
            <a:pPr marL="0" indent="0" algn="l" fontAlgn="base">
              <a:lnSpc>
                <a:spcPts val="1350"/>
              </a:lnSpc>
              <a:spcAft>
                <a:spcPts val="1350"/>
              </a:spcAft>
              <a:buNone/>
            </a:pPr>
            <a:endParaRPr lang="tr-TR" sz="2400" b="0" i="1" dirty="0">
              <a:solidFill>
                <a:srgbClr val="505050"/>
              </a:solidFill>
              <a:effectLst/>
              <a:latin typeface="Tahoma" panose="020B0604030504040204" pitchFamily="34" charset="0"/>
              <a:ea typeface="Tahoma" panose="020B0604030504040204" pitchFamily="34" charset="0"/>
              <a:cs typeface="Tahoma" panose="020B0604030504040204" pitchFamily="34" charset="0"/>
            </a:endParaRPr>
          </a:p>
          <a:p>
            <a:pPr algn="ctr" fontAlgn="base">
              <a:lnSpc>
                <a:spcPts val="1350"/>
              </a:lnSpc>
              <a:spcAft>
                <a:spcPts val="1350"/>
              </a:spcAft>
              <a:buFont typeface="Arial" panose="020B0604020202020204" pitchFamily="34" charset="0"/>
              <a:buChar char="•"/>
            </a:pPr>
            <a:r>
              <a:rPr lang="tr-TR" sz="3600" b="0" i="1" dirty="0">
                <a:solidFill>
                  <a:srgbClr val="505050"/>
                </a:solidFill>
                <a:effectLst/>
                <a:latin typeface="Tahoma" panose="020B0604030504040204" pitchFamily="34" charset="0"/>
                <a:ea typeface="Tahoma" panose="020B0604030504040204" pitchFamily="34" charset="0"/>
                <a:cs typeface="Tahoma" panose="020B0604030504040204" pitchFamily="34" charset="0"/>
              </a:rPr>
              <a:t>‘GÜVENLİK KÜLTÜRÜNÜ BİRLİKTE İNŞA EDELİM’</a:t>
            </a:r>
          </a:p>
          <a:p>
            <a:pPr algn="ctr" fontAlgn="base">
              <a:lnSpc>
                <a:spcPts val="1350"/>
              </a:lnSpc>
              <a:spcAft>
                <a:spcPts val="1350"/>
              </a:spcAft>
              <a:buFont typeface="Arial" panose="020B0604020202020204" pitchFamily="34" charset="0"/>
              <a:buChar char="•"/>
            </a:pPr>
            <a:endParaRPr lang="tr-TR" sz="3600" i="1" dirty="0">
              <a:solidFill>
                <a:srgbClr val="505050"/>
              </a:solidFill>
              <a:latin typeface="Tahoma" panose="020B0604030504040204" pitchFamily="34" charset="0"/>
              <a:ea typeface="Tahoma" panose="020B0604030504040204" pitchFamily="34" charset="0"/>
              <a:cs typeface="Tahoma" panose="020B0604030504040204" pitchFamily="34" charset="0"/>
            </a:endParaRPr>
          </a:p>
          <a:p>
            <a:pPr marL="0" indent="0" algn="ctr" fontAlgn="base">
              <a:lnSpc>
                <a:spcPts val="1350"/>
              </a:lnSpc>
              <a:spcAft>
                <a:spcPts val="1350"/>
              </a:spcAft>
              <a:buNone/>
            </a:pPr>
            <a:endParaRPr lang="tr-TR" sz="3600" b="0" i="1" dirty="0">
              <a:solidFill>
                <a:srgbClr val="505050"/>
              </a:solidFill>
              <a:effectLst/>
              <a:latin typeface="Tahoma" panose="020B0604030504040204" pitchFamily="34" charset="0"/>
              <a:ea typeface="Tahoma" panose="020B0604030504040204" pitchFamily="34" charset="0"/>
              <a:cs typeface="Tahoma" panose="020B0604030504040204" pitchFamily="34" charset="0"/>
            </a:endParaRPr>
          </a:p>
          <a:p>
            <a:pPr algn="ctr" fontAlgn="base">
              <a:lnSpc>
                <a:spcPts val="1350"/>
              </a:lnSpc>
              <a:spcAft>
                <a:spcPts val="1350"/>
              </a:spcAft>
              <a:buFont typeface="Arial" panose="020B0604020202020204" pitchFamily="34" charset="0"/>
              <a:buChar char="•"/>
            </a:pPr>
            <a:endParaRPr lang="tr-TR" sz="3600" i="1" dirty="0">
              <a:solidFill>
                <a:srgbClr val="505050"/>
              </a:solidFill>
              <a:latin typeface="Tahoma" panose="020B0604030504040204" pitchFamily="34" charset="0"/>
              <a:ea typeface="Tahoma" panose="020B0604030504040204" pitchFamily="34" charset="0"/>
              <a:cs typeface="Tahoma" panose="020B0604030504040204" pitchFamily="34" charset="0"/>
            </a:endParaRPr>
          </a:p>
          <a:p>
            <a:pPr marL="0" indent="0" algn="ctr" fontAlgn="base">
              <a:lnSpc>
                <a:spcPts val="1350"/>
              </a:lnSpc>
              <a:spcAft>
                <a:spcPts val="1350"/>
              </a:spcAft>
              <a:buNone/>
            </a:pPr>
            <a:r>
              <a:rPr lang="tr-TR" sz="115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tr-TR" sz="3600" b="1"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896CF95A-CFAE-1B97-0E1A-BF694B9FB90C}"/>
              </a:ext>
            </a:extLst>
          </p:cNvPr>
          <p:cNvSpPr>
            <a:spLocks noGrp="1"/>
          </p:cNvSpPr>
          <p:nvPr>
            <p:ph type="title"/>
          </p:nvPr>
        </p:nvSpPr>
        <p:spPr>
          <a:xfrm>
            <a:off x="838200" y="365125"/>
            <a:ext cx="10515600" cy="1325563"/>
          </a:xfrm>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BİLGİ TAZELEME</a:t>
            </a:r>
          </a:p>
        </p:txBody>
      </p:sp>
    </p:spTree>
    <p:extLst>
      <p:ext uri="{BB962C8B-B14F-4D97-AF65-F5344CB8AC3E}">
        <p14:creationId xmlns:p14="http://schemas.microsoft.com/office/powerpoint/2010/main" val="386371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2000"/>
                                        <p:tgtEl>
                                          <p:spTgt spid="3">
                                            <p:txEl>
                                              <p:pRg st="8" end="8"/>
                                            </p:txEl>
                                          </p:spTgt>
                                        </p:tgtEl>
                                      </p:cBhvr>
                                    </p:animEffect>
                                    <p:anim calcmode="lin" valueType="num">
                                      <p:cBhvr>
                                        <p:cTn id="8"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4DEF5-6B24-06C4-A670-11BFF1FC7CDE}"/>
              </a:ext>
            </a:extLst>
          </p:cNvPr>
          <p:cNvSpPr>
            <a:spLocks noGrp="1"/>
          </p:cNvSpPr>
          <p:nvPr>
            <p:ph type="title"/>
          </p:nvPr>
        </p:nvSpPr>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GİRİŞ</a:t>
            </a:r>
          </a:p>
        </p:txBody>
      </p:sp>
      <p:sp>
        <p:nvSpPr>
          <p:cNvPr id="4" name="Rectangle 1">
            <a:extLst>
              <a:ext uri="{FF2B5EF4-FFF2-40B4-BE49-F238E27FC236}">
                <a16:creationId xmlns:a16="http://schemas.microsoft.com/office/drawing/2014/main" id="{0430A746-7DA5-BBB3-77DF-B28C3BF01D0C}"/>
              </a:ext>
            </a:extLst>
          </p:cNvPr>
          <p:cNvSpPr>
            <a:spLocks noChangeArrowheads="1"/>
          </p:cNvSpPr>
          <p:nvPr/>
        </p:nvSpPr>
        <p:spPr bwMode="auto">
          <a:xfrm rot="10800000" flipV="1">
            <a:off x="0" y="1690688"/>
            <a:ext cx="121920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38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a:r>
              <a:rPr lang="tr-TR" altLang="tr-TR" sz="3200" b="1" dirty="0">
                <a:solidFill>
                  <a:srgbClr val="FF0000"/>
                </a:solidFill>
                <a:latin typeface="Tahoma" panose="020B0604030504040204" pitchFamily="34" charset="0"/>
                <a:cs typeface="Tahoma" panose="020B0604030504040204" pitchFamily="34" charset="0"/>
              </a:rPr>
              <a:t>ALANIN BAŞ AKTÖRLERİ/EMEKÇİLERİ</a:t>
            </a:r>
          </a:p>
          <a:p>
            <a:pPr indent="0" algn="just"/>
            <a:endParaRPr lang="tr-TR" altLang="tr-TR" sz="3200" b="1" dirty="0">
              <a:solidFill>
                <a:srgbClr val="FF0000"/>
              </a:solidFill>
              <a:latin typeface="Tahoma" panose="020B0604030504040204" pitchFamily="34" charset="0"/>
              <a:cs typeface="Tahoma" panose="020B0604030504040204" pitchFamily="34" charset="0"/>
            </a:endParaRPr>
          </a:p>
          <a:p>
            <a:pPr marL="457200" indent="-457200" algn="just">
              <a:buFont typeface="Arial" panose="020B0604020202020204" pitchFamily="34" charset="0"/>
              <a:buChar char="•"/>
            </a:pPr>
            <a:r>
              <a:rPr lang="tr-TR" altLang="tr-TR" sz="3200" dirty="0">
                <a:latin typeface="Tahoma" panose="020B0604030504040204" pitchFamily="34" charset="0"/>
                <a:cs typeface="Tahoma" panose="020B0604030504040204" pitchFamily="34" charset="0"/>
              </a:rPr>
              <a:t>İş yeri hekimi</a:t>
            </a:r>
          </a:p>
          <a:p>
            <a:pPr marL="457200" indent="-457200" algn="just">
              <a:buFont typeface="Arial" panose="020B0604020202020204" pitchFamily="34" charset="0"/>
              <a:buChar char="•"/>
            </a:pPr>
            <a:r>
              <a:rPr lang="tr-TR" altLang="tr-TR" sz="3200" dirty="0">
                <a:latin typeface="Tahoma" panose="020B0604030504040204" pitchFamily="34" charset="0"/>
                <a:cs typeface="Tahoma" panose="020B0604030504040204" pitchFamily="34" charset="0"/>
              </a:rPr>
              <a:t>İş güvenliği uzmanı/mühendisi</a:t>
            </a:r>
          </a:p>
          <a:p>
            <a:pPr marL="457200" indent="-457200" algn="just">
              <a:buFont typeface="Arial" panose="020B0604020202020204" pitchFamily="34" charset="0"/>
              <a:buChar char="•"/>
            </a:pPr>
            <a:r>
              <a:rPr lang="tr-TR" altLang="tr-TR" sz="3200" dirty="0">
                <a:latin typeface="Tahoma" panose="020B0604030504040204" pitchFamily="34" charset="0"/>
                <a:cs typeface="Tahoma" panose="020B0604030504040204" pitchFamily="34" charset="0"/>
              </a:rPr>
              <a:t>İş yeri hemşiresi</a:t>
            </a:r>
          </a:p>
          <a:p>
            <a:pPr marL="457200" indent="-457200" algn="just">
              <a:buFont typeface="Arial" panose="020B0604020202020204" pitchFamily="34" charset="0"/>
              <a:buChar char="•"/>
            </a:pPr>
            <a:r>
              <a:rPr lang="tr-TR" altLang="tr-TR" sz="3200" dirty="0">
                <a:latin typeface="Tahoma" panose="020B0604030504040204" pitchFamily="34" charset="0"/>
                <a:cs typeface="Tahoma" panose="020B0604030504040204" pitchFamily="34" charset="0"/>
              </a:rPr>
              <a:t>İş güvenliği teknikeri</a:t>
            </a:r>
          </a:p>
          <a:p>
            <a:pPr marL="457200" indent="-457200" algn="just">
              <a:buFont typeface="Arial" panose="020B0604020202020204" pitchFamily="34" charset="0"/>
              <a:buChar char="•"/>
            </a:pPr>
            <a:r>
              <a:rPr lang="tr-TR" altLang="tr-TR" sz="3200" dirty="0">
                <a:latin typeface="Tahoma" panose="020B0604030504040204" pitchFamily="34" charset="0"/>
                <a:cs typeface="Tahoma" panose="020B0604030504040204" pitchFamily="34" charset="0"/>
              </a:rPr>
              <a:t>Sağlık personeli</a:t>
            </a:r>
          </a:p>
          <a:p>
            <a:pPr marL="457200" indent="-457200" algn="just">
              <a:buFont typeface="Arial" panose="020B0604020202020204" pitchFamily="34" charset="0"/>
              <a:buChar char="•"/>
            </a:pPr>
            <a:endParaRPr lang="tr-TR" altLang="tr-TR" sz="3200" dirty="0">
              <a:latin typeface="Tahoma" panose="020B0604030504040204" pitchFamily="34" charset="0"/>
              <a:cs typeface="Tahoma" panose="020B0604030504040204" pitchFamily="34" charset="0"/>
            </a:endParaRPr>
          </a:p>
          <a:p>
            <a:pPr marR="0" lvl="0" indent="0" algn="just" defTabSz="914400" rtl="0" eaLnBrk="0" fontAlgn="base" latinLnBrk="0" hangingPunct="0">
              <a:lnSpc>
                <a:spcPct val="100000"/>
              </a:lnSpc>
              <a:spcBef>
                <a:spcPct val="0"/>
              </a:spcBef>
              <a:spcAft>
                <a:spcPct val="0"/>
              </a:spcAft>
              <a:buClrTx/>
              <a:buSzTx/>
              <a:tabLst/>
            </a:pPr>
            <a:endParaRPr kumimoji="0" lang="tr-TR" altLang="tr-TR" sz="2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8634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0879E-4187-ACD3-CFFD-FEC0CE8D0B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D05114-F3D8-7C9E-50A3-C1A1B1F61605}"/>
              </a:ext>
            </a:extLst>
          </p:cNvPr>
          <p:cNvSpPr>
            <a:spLocks noGrp="1"/>
          </p:cNvSpPr>
          <p:nvPr>
            <p:ph idx="1"/>
          </p:nvPr>
        </p:nvSpPr>
        <p:spPr>
          <a:xfrm>
            <a:off x="0" y="1799303"/>
            <a:ext cx="12191999" cy="4693572"/>
          </a:xfrm>
        </p:spPr>
        <p:txBody>
          <a:bodyPr/>
          <a:lstStyle/>
          <a:p>
            <a:pPr algn="l" fontAlgn="base">
              <a:lnSpc>
                <a:spcPts val="1350"/>
              </a:lnSpc>
              <a:spcAft>
                <a:spcPts val="1350"/>
              </a:spcAft>
            </a:pPr>
            <a:endParaRPr lang="tr-TR" b="0" i="0" dirty="0">
              <a:effectLst/>
              <a:latin typeface="Tahoma" panose="020B0604030504040204" pitchFamily="34" charset="0"/>
              <a:ea typeface="Tahoma" panose="020B0604030504040204" pitchFamily="34" charset="0"/>
              <a:cs typeface="Tahoma" panose="020B0604030504040204" pitchFamily="34" charset="0"/>
            </a:endParaRP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İngiltere’de 1974 yılındaki yasadan sonra işçi sağlığı ve iş güvenliği alanını </a:t>
            </a:r>
          </a:p>
          <a:p>
            <a:pPr marL="0" indent="0" fontAlgn="base">
              <a:lnSpc>
                <a:spcPts val="1350"/>
              </a:lnSpc>
              <a:spcAft>
                <a:spcPts val="1350"/>
              </a:spcAft>
              <a:buNone/>
            </a:pPr>
            <a:r>
              <a:rPr lang="tr-TR" sz="2400" dirty="0">
                <a:latin typeface="Tahoma" panose="020B0604030504040204" pitchFamily="34" charset="0"/>
                <a:ea typeface="Tahoma" panose="020B0604030504040204" pitchFamily="34" charset="0"/>
                <a:cs typeface="Tahoma" panose="020B0604030504040204" pitchFamily="34" charset="0"/>
              </a:rPr>
              <a:t>Yönetmek üzere ‘</a:t>
            </a:r>
            <a:r>
              <a:rPr lang="tr-TR" sz="2400" dirty="0" err="1">
                <a:latin typeface="Tahoma" panose="020B0604030504040204" pitchFamily="34" charset="0"/>
                <a:ea typeface="Tahoma" panose="020B0604030504040204" pitchFamily="34" charset="0"/>
                <a:cs typeface="Tahoma" panose="020B0604030504040204" pitchFamily="34" charset="0"/>
              </a:rPr>
              <a:t>Health</a:t>
            </a: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dirty="0" err="1">
                <a:latin typeface="Tahoma" panose="020B0604030504040204" pitchFamily="34" charset="0"/>
                <a:ea typeface="Tahoma" panose="020B0604030504040204" pitchFamily="34" charset="0"/>
                <a:cs typeface="Tahoma" panose="020B0604030504040204" pitchFamily="34" charset="0"/>
              </a:rPr>
              <a:t>and</a:t>
            </a: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dirty="0" err="1">
                <a:latin typeface="Tahoma" panose="020B0604030504040204" pitchFamily="34" charset="0"/>
                <a:ea typeface="Tahoma" panose="020B0604030504040204" pitchFamily="34" charset="0"/>
                <a:cs typeface="Tahoma" panose="020B0604030504040204" pitchFamily="34" charset="0"/>
              </a:rPr>
              <a:t>Safety</a:t>
            </a: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dirty="0" err="1">
                <a:latin typeface="Tahoma" panose="020B0604030504040204" pitchFamily="34" charset="0"/>
                <a:ea typeface="Tahoma" panose="020B0604030504040204" pitchFamily="34" charset="0"/>
                <a:cs typeface="Tahoma" panose="020B0604030504040204" pitchFamily="34" charset="0"/>
              </a:rPr>
              <a:t>Executive</a:t>
            </a:r>
            <a:r>
              <a:rPr lang="tr-TR" sz="2400" dirty="0">
                <a:latin typeface="Tahoma" panose="020B0604030504040204" pitchFamily="34" charset="0"/>
                <a:ea typeface="Tahoma" panose="020B0604030504040204" pitchFamily="34" charset="0"/>
                <a:cs typeface="Tahoma" panose="020B0604030504040204" pitchFamily="34" charset="0"/>
              </a:rPr>
              <a:t>’ isimli yapı 1 Ocak 1975 tarihinde </a:t>
            </a:r>
          </a:p>
          <a:p>
            <a:pPr marL="0" indent="0" fontAlgn="base">
              <a:lnSpc>
                <a:spcPts val="1350"/>
              </a:lnSpc>
              <a:spcAft>
                <a:spcPts val="1350"/>
              </a:spcAft>
              <a:buNone/>
            </a:pPr>
            <a:r>
              <a:rPr lang="tr-TR" sz="2400" dirty="0">
                <a:latin typeface="Tahoma" panose="020B0604030504040204" pitchFamily="34" charset="0"/>
                <a:ea typeface="Tahoma" panose="020B0604030504040204" pitchFamily="34" charset="0"/>
                <a:cs typeface="Tahoma" panose="020B0604030504040204" pitchFamily="34" charset="0"/>
              </a:rPr>
              <a:t>oluşturulmuştur.</a:t>
            </a:r>
          </a:p>
          <a:p>
            <a:pPr fontAlgn="base">
              <a:lnSpc>
                <a:spcPts val="1350"/>
              </a:lnSpc>
              <a:spcAft>
                <a:spcPts val="1350"/>
              </a:spcAft>
            </a:pPr>
            <a:r>
              <a:rPr lang="tr-TR" sz="2400" b="0" dirty="0">
                <a:effectLst/>
                <a:latin typeface="Tahoma" panose="020B0604030504040204" pitchFamily="34" charset="0"/>
                <a:ea typeface="Tahoma" panose="020B0604030504040204" pitchFamily="34" charset="0"/>
                <a:cs typeface="Tahoma" panose="020B0604030504040204" pitchFamily="34" charset="0"/>
              </a:rPr>
              <a:t>Bağımsız/özerk bir yapıdır</a:t>
            </a: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Mevzuatı oluşturmak ve yönetmek ile sorumludur.</a:t>
            </a: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Bütün işyerleri kapsama dahildir.</a:t>
            </a:r>
          </a:p>
          <a:p>
            <a:pPr fontAlgn="base">
              <a:lnSpc>
                <a:spcPts val="1350"/>
              </a:lnSpc>
              <a:spcAft>
                <a:spcPts val="1350"/>
              </a:spcAft>
            </a:pPr>
            <a:endParaRPr lang="tr-TR" sz="2400" b="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93C73B5B-2197-E184-F65E-B1169AE6635E}"/>
              </a:ext>
            </a:extLst>
          </p:cNvPr>
          <p:cNvSpPr>
            <a:spLocks noGrp="1"/>
          </p:cNvSpPr>
          <p:nvPr>
            <p:ph type="title"/>
          </p:nvPr>
        </p:nvSpPr>
        <p:spPr>
          <a:xfrm>
            <a:off x="191729" y="365125"/>
            <a:ext cx="11663387" cy="1325563"/>
          </a:xfrm>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İNGİLTERE ve ALMANYA ÖRNEKLERİ</a:t>
            </a:r>
          </a:p>
        </p:txBody>
      </p:sp>
    </p:spTree>
    <p:extLst>
      <p:ext uri="{BB962C8B-B14F-4D97-AF65-F5344CB8AC3E}">
        <p14:creationId xmlns:p14="http://schemas.microsoft.com/office/powerpoint/2010/main" val="2655413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576D2-4998-9A93-9D0F-C855CFA1B4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F3697C-EED3-2E3A-D568-8286B5E806EA}"/>
              </a:ext>
            </a:extLst>
          </p:cNvPr>
          <p:cNvSpPr>
            <a:spLocks noGrp="1"/>
          </p:cNvSpPr>
          <p:nvPr>
            <p:ph idx="1"/>
          </p:nvPr>
        </p:nvSpPr>
        <p:spPr>
          <a:xfrm>
            <a:off x="0" y="1799303"/>
            <a:ext cx="12191999" cy="4693572"/>
          </a:xfrm>
        </p:spPr>
        <p:txBody>
          <a:bodyPr/>
          <a:lstStyle/>
          <a:p>
            <a:pPr algn="l" fontAlgn="base">
              <a:lnSpc>
                <a:spcPts val="1350"/>
              </a:lnSpc>
              <a:spcAft>
                <a:spcPts val="1350"/>
              </a:spcAft>
            </a:pPr>
            <a:endParaRPr lang="tr-TR" b="0" i="0" dirty="0">
              <a:effectLst/>
              <a:latin typeface="Tahoma" panose="020B0604030504040204" pitchFamily="34" charset="0"/>
              <a:ea typeface="Tahoma" panose="020B0604030504040204" pitchFamily="34" charset="0"/>
              <a:cs typeface="Tahoma" panose="020B0604030504040204" pitchFamily="34" charset="0"/>
            </a:endParaRP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Belli kısımlarda yerel otoriteler ile işbirliği yapar,</a:t>
            </a:r>
          </a:p>
          <a:p>
            <a:pPr fontAlgn="base">
              <a:lnSpc>
                <a:spcPts val="1350"/>
              </a:lnSpc>
              <a:spcAft>
                <a:spcPts val="1350"/>
              </a:spcAft>
            </a:pPr>
            <a:r>
              <a:rPr lang="tr-TR" sz="2400" b="0" dirty="0">
                <a:effectLst/>
                <a:latin typeface="Tahoma" panose="020B0604030504040204" pitchFamily="34" charset="0"/>
                <a:ea typeface="Tahoma" panose="020B0604030504040204" pitchFamily="34" charset="0"/>
                <a:cs typeface="Tahoma" panose="020B0604030504040204" pitchFamily="34" charset="0"/>
              </a:rPr>
              <a:t>Büyük sektörler (üretim, tarım, inşaat vb.) </a:t>
            </a:r>
            <a:r>
              <a:rPr lang="tr-TR" sz="2400" b="0" dirty="0" err="1">
                <a:effectLst/>
                <a:latin typeface="Tahoma" panose="020B0604030504040204" pitchFamily="34" charset="0"/>
                <a:ea typeface="Tahoma" panose="020B0604030504040204" pitchFamily="34" charset="0"/>
                <a:cs typeface="Tahoma" panose="020B0604030504040204" pitchFamily="34" charset="0"/>
              </a:rPr>
              <a:t>HSE’nin</a:t>
            </a:r>
            <a:r>
              <a:rPr lang="tr-TR" sz="2400" b="0" dirty="0">
                <a:effectLst/>
                <a:latin typeface="Tahoma" panose="020B0604030504040204" pitchFamily="34" charset="0"/>
                <a:ea typeface="Tahoma" panose="020B0604030504040204" pitchFamily="34" charset="0"/>
                <a:cs typeface="Tahoma" panose="020B0604030504040204" pitchFamily="34" charset="0"/>
              </a:rPr>
              <a:t> sorumluluğundayken, dükkanlar, </a:t>
            </a:r>
          </a:p>
          <a:p>
            <a:pPr marL="0" indent="0" fontAlgn="base">
              <a:lnSpc>
                <a:spcPts val="1350"/>
              </a:lnSpc>
              <a:spcAft>
                <a:spcPts val="1350"/>
              </a:spcAft>
              <a:buNone/>
            </a:pPr>
            <a:r>
              <a:rPr lang="tr-TR" sz="2400" dirty="0">
                <a:latin typeface="Tahoma" panose="020B0604030504040204" pitchFamily="34" charset="0"/>
                <a:ea typeface="Tahoma" panose="020B0604030504040204" pitchFamily="34" charset="0"/>
                <a:cs typeface="Tahoma" panose="020B0604030504040204" pitchFamily="34" charset="0"/>
              </a:rPr>
              <a:t>o</a:t>
            </a:r>
            <a:r>
              <a:rPr lang="tr-TR" sz="2400" b="0" dirty="0">
                <a:effectLst/>
                <a:latin typeface="Tahoma" panose="020B0604030504040204" pitchFamily="34" charset="0"/>
                <a:ea typeface="Tahoma" panose="020B0604030504040204" pitchFamily="34" charset="0"/>
                <a:cs typeface="Tahoma" panose="020B0604030504040204" pitchFamily="34" charset="0"/>
              </a:rPr>
              <a:t>fisler(kamu ofisleri hariç), oteller, restoranlar yerel yönetimin sorumluluğundadır</a:t>
            </a:r>
          </a:p>
          <a:p>
            <a:pPr fontAlgn="base">
              <a:lnSpc>
                <a:spcPts val="1350"/>
              </a:lnSpc>
              <a:spcAft>
                <a:spcPts val="1350"/>
              </a:spcAft>
            </a:pPr>
            <a:r>
              <a:rPr lang="tr-TR" sz="2400" b="0" dirty="0">
                <a:effectLst/>
                <a:latin typeface="Tahoma" panose="020B0604030504040204" pitchFamily="34" charset="0"/>
                <a:ea typeface="Tahoma" panose="020B0604030504040204" pitchFamily="34" charset="0"/>
                <a:cs typeface="Tahoma" panose="020B0604030504040204" pitchFamily="34" charset="0"/>
              </a:rPr>
              <a:t>İşveren bir ya da daha fazla </a:t>
            </a:r>
            <a:r>
              <a:rPr lang="tr-TR" sz="2400" b="1"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yetkin </a:t>
            </a:r>
            <a:r>
              <a:rPr lang="tr-TR" sz="2400" b="0" dirty="0">
                <a:effectLst/>
                <a:latin typeface="Tahoma" panose="020B0604030504040204" pitchFamily="34" charset="0"/>
                <a:ea typeface="Tahoma" panose="020B0604030504040204" pitchFamily="34" charset="0"/>
                <a:cs typeface="Tahoma" panose="020B0604030504040204" pitchFamily="34" charset="0"/>
              </a:rPr>
              <a:t>kişiyi bu süreçleri yönetmek için atayabilir.</a:t>
            </a: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Yetkin kişi tanımı  ‘tehlikeleri görüp değerlendirebilecek ve önleyecek bilgi, beceri ve </a:t>
            </a:r>
          </a:p>
          <a:p>
            <a:pPr marL="0" indent="0" fontAlgn="base">
              <a:lnSpc>
                <a:spcPts val="1350"/>
              </a:lnSpc>
              <a:spcAft>
                <a:spcPts val="1350"/>
              </a:spcAft>
              <a:buNone/>
            </a:pPr>
            <a:r>
              <a:rPr lang="tr-TR" sz="2400" dirty="0">
                <a:latin typeface="Tahoma" panose="020B0604030504040204" pitchFamily="34" charset="0"/>
                <a:ea typeface="Tahoma" panose="020B0604030504040204" pitchFamily="34" charset="0"/>
                <a:cs typeface="Tahoma" panose="020B0604030504040204" pitchFamily="34" charset="0"/>
              </a:rPr>
              <a:t>deneyime sahip kişi’ olarak yapılmıştır.</a:t>
            </a:r>
            <a:endParaRPr lang="tr-TR" sz="2400" b="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CA0E0E65-41B5-9389-E615-605076AF8C29}"/>
              </a:ext>
            </a:extLst>
          </p:cNvPr>
          <p:cNvSpPr>
            <a:spLocks noGrp="1"/>
          </p:cNvSpPr>
          <p:nvPr>
            <p:ph type="title"/>
          </p:nvPr>
        </p:nvSpPr>
        <p:spPr>
          <a:xfrm>
            <a:off x="191729" y="365125"/>
            <a:ext cx="11663387" cy="1325563"/>
          </a:xfrm>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İNGİLTERE ve ALMANYA ÖRNEKLERİ</a:t>
            </a:r>
          </a:p>
        </p:txBody>
      </p:sp>
    </p:spTree>
    <p:extLst>
      <p:ext uri="{BB962C8B-B14F-4D97-AF65-F5344CB8AC3E}">
        <p14:creationId xmlns:p14="http://schemas.microsoft.com/office/powerpoint/2010/main" val="161325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453DB-E65F-2955-5140-3CA5A21910A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3FB4B6-1216-5F2A-9CF7-96A95B5221AE}"/>
              </a:ext>
            </a:extLst>
          </p:cNvPr>
          <p:cNvSpPr>
            <a:spLocks noGrp="1"/>
          </p:cNvSpPr>
          <p:nvPr>
            <p:ph idx="1"/>
          </p:nvPr>
        </p:nvSpPr>
        <p:spPr>
          <a:xfrm>
            <a:off x="0" y="1799303"/>
            <a:ext cx="12191999" cy="4693572"/>
          </a:xfrm>
        </p:spPr>
        <p:txBody>
          <a:bodyPr/>
          <a:lstStyle/>
          <a:p>
            <a:pPr algn="l" fontAlgn="base">
              <a:lnSpc>
                <a:spcPts val="1350"/>
              </a:lnSpc>
              <a:spcAft>
                <a:spcPts val="1350"/>
              </a:spcAft>
            </a:pPr>
            <a:endParaRPr lang="tr-TR" b="0" i="0" dirty="0">
              <a:effectLst/>
              <a:latin typeface="Tahoma" panose="020B0604030504040204" pitchFamily="34" charset="0"/>
              <a:ea typeface="Tahoma" panose="020B0604030504040204" pitchFamily="34" charset="0"/>
              <a:cs typeface="Tahoma" panose="020B0604030504040204" pitchFamily="34" charset="0"/>
            </a:endParaRPr>
          </a:p>
          <a:p>
            <a:pPr marL="0" indent="0" fontAlgn="base">
              <a:lnSpc>
                <a:spcPts val="1350"/>
              </a:lnSpc>
              <a:spcAft>
                <a:spcPts val="1350"/>
              </a:spcAft>
              <a:buNone/>
            </a:pPr>
            <a:r>
              <a:rPr lang="tr-TR" sz="2400" dirty="0">
                <a:latin typeface="Tahoma" panose="020B0604030504040204" pitchFamily="34" charset="0"/>
                <a:ea typeface="Tahoma" panose="020B0604030504040204" pitchFamily="34" charset="0"/>
                <a:cs typeface="Tahoma" panose="020B0604030504040204" pitchFamily="34" charset="0"/>
              </a:rPr>
              <a:t>İngiltere’de alanın kilit pozisyonları:</a:t>
            </a:r>
          </a:p>
          <a:p>
            <a:pPr fontAlgn="base">
              <a:lnSpc>
                <a:spcPts val="1350"/>
              </a:lnSpc>
              <a:spcAft>
                <a:spcPts val="1350"/>
              </a:spcAft>
            </a:pPr>
            <a:r>
              <a:rPr lang="tr-TR" sz="2400" b="0" dirty="0">
                <a:effectLst/>
                <a:latin typeface="Tahoma" panose="020B0604030504040204" pitchFamily="34" charset="0"/>
                <a:ea typeface="Tahoma" panose="020B0604030504040204" pitchFamily="34" charset="0"/>
                <a:cs typeface="Tahoma" panose="020B0604030504040204" pitchFamily="34" charset="0"/>
              </a:rPr>
              <a:t>İSG Uzmanı (HSE </a:t>
            </a:r>
            <a:r>
              <a:rPr lang="tr-TR" sz="2400" dirty="0" err="1">
                <a:latin typeface="Tahoma" panose="020B0604030504040204" pitchFamily="34" charset="0"/>
                <a:ea typeface="Tahoma" panose="020B0604030504040204" pitchFamily="34" charset="0"/>
                <a:cs typeface="Tahoma" panose="020B0604030504040204" pitchFamily="34" charset="0"/>
              </a:rPr>
              <a:t>O</a:t>
            </a:r>
            <a:r>
              <a:rPr lang="tr-TR" sz="2400" b="0" dirty="0" err="1">
                <a:effectLst/>
                <a:latin typeface="Tahoma" panose="020B0604030504040204" pitchFamily="34" charset="0"/>
                <a:ea typeface="Tahoma" panose="020B0604030504040204" pitchFamily="34" charset="0"/>
                <a:cs typeface="Tahoma" panose="020B0604030504040204" pitchFamily="34" charset="0"/>
              </a:rPr>
              <a:t>fficer</a:t>
            </a:r>
            <a:r>
              <a:rPr lang="tr-TR" sz="2400" b="0" dirty="0">
                <a:effectLst/>
                <a:latin typeface="Tahoma" panose="020B0604030504040204" pitchFamily="34" charset="0"/>
                <a:ea typeface="Tahoma" panose="020B0604030504040204" pitchFamily="34" charset="0"/>
                <a:cs typeface="Tahoma" panose="020B0604030504040204" pitchFamily="34" charset="0"/>
              </a:rPr>
              <a:t>)</a:t>
            </a:r>
          </a:p>
          <a:p>
            <a:pPr fontAlgn="base">
              <a:lnSpc>
                <a:spcPts val="1350"/>
              </a:lnSpc>
              <a:spcAft>
                <a:spcPts val="1350"/>
              </a:spcAft>
            </a:pPr>
            <a:r>
              <a:rPr lang="tr-TR" sz="2400" b="0" dirty="0">
                <a:effectLst/>
                <a:latin typeface="Tahoma" panose="020B0604030504040204" pitchFamily="34" charset="0"/>
                <a:ea typeface="Tahoma" panose="020B0604030504040204" pitchFamily="34" charset="0"/>
                <a:cs typeface="Tahoma" panose="020B0604030504040204" pitchFamily="34" charset="0"/>
              </a:rPr>
              <a:t>İSG Müdürü (HSE Manager)</a:t>
            </a: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Mesleki Sağlık Danışmanı/İş Yeri Hekimi (</a:t>
            </a:r>
            <a:r>
              <a:rPr lang="tr-TR" sz="2400" dirty="0" err="1">
                <a:latin typeface="Tahoma" panose="020B0604030504040204" pitchFamily="34" charset="0"/>
                <a:ea typeface="Tahoma" panose="020B0604030504040204" pitchFamily="34" charset="0"/>
                <a:cs typeface="Tahoma" panose="020B0604030504040204" pitchFamily="34" charset="0"/>
              </a:rPr>
              <a:t>Occupational</a:t>
            </a: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dirty="0" err="1">
                <a:latin typeface="Tahoma" panose="020B0604030504040204" pitchFamily="34" charset="0"/>
                <a:ea typeface="Tahoma" panose="020B0604030504040204" pitchFamily="34" charset="0"/>
                <a:cs typeface="Tahoma" panose="020B0604030504040204" pitchFamily="34" charset="0"/>
              </a:rPr>
              <a:t>Health</a:t>
            </a:r>
            <a:r>
              <a:rPr lang="tr-TR" sz="2400" dirty="0">
                <a:latin typeface="Tahoma" panose="020B0604030504040204" pitchFamily="34" charset="0"/>
                <a:ea typeface="Tahoma" panose="020B0604030504040204" pitchFamily="34" charset="0"/>
                <a:cs typeface="Tahoma" panose="020B0604030504040204" pitchFamily="34" charset="0"/>
              </a:rPr>
              <a:t> Advisor)</a:t>
            </a:r>
          </a:p>
          <a:p>
            <a:pPr fontAlgn="base">
              <a:lnSpc>
                <a:spcPts val="1350"/>
              </a:lnSpc>
              <a:spcAft>
                <a:spcPts val="1350"/>
              </a:spcAft>
            </a:pPr>
            <a:r>
              <a:rPr lang="tr-TR" sz="2400" b="0" dirty="0">
                <a:effectLst/>
                <a:latin typeface="Tahoma" panose="020B0604030504040204" pitchFamily="34" charset="0"/>
                <a:ea typeface="Tahoma" panose="020B0604030504040204" pitchFamily="34" charset="0"/>
                <a:cs typeface="Tahoma" panose="020B0604030504040204" pitchFamily="34" charset="0"/>
              </a:rPr>
              <a:t>İSG </a:t>
            </a:r>
            <a:r>
              <a:rPr lang="tr-TR" sz="2400" b="0" dirty="0" err="1">
                <a:effectLst/>
                <a:latin typeface="Tahoma" panose="020B0604030504040204" pitchFamily="34" charset="0"/>
                <a:ea typeface="Tahoma" panose="020B0604030504040204" pitchFamily="34" charset="0"/>
                <a:cs typeface="Tahoma" panose="020B0604030504040204" pitchFamily="34" charset="0"/>
              </a:rPr>
              <a:t>Danışmaı</a:t>
            </a:r>
            <a:r>
              <a:rPr lang="tr-TR" sz="2400" b="0" dirty="0">
                <a:effectLst/>
                <a:latin typeface="Tahoma" panose="020B0604030504040204" pitchFamily="34" charset="0"/>
                <a:ea typeface="Tahoma" panose="020B0604030504040204" pitchFamily="34" charset="0"/>
                <a:cs typeface="Tahoma" panose="020B0604030504040204" pitchFamily="34" charset="0"/>
              </a:rPr>
              <a:t> (</a:t>
            </a:r>
            <a:r>
              <a:rPr lang="tr-TR" sz="2400" b="0" dirty="0" err="1">
                <a:effectLst/>
                <a:latin typeface="Tahoma" panose="020B0604030504040204" pitchFamily="34" charset="0"/>
                <a:ea typeface="Tahoma" panose="020B0604030504040204" pitchFamily="34" charset="0"/>
                <a:cs typeface="Tahoma" panose="020B0604030504040204" pitchFamily="34" charset="0"/>
              </a:rPr>
              <a:t>Safety</a:t>
            </a:r>
            <a:r>
              <a:rPr lang="tr-TR" sz="2400" b="0" dirty="0">
                <a:effectLst/>
                <a:latin typeface="Tahoma" panose="020B0604030504040204" pitchFamily="34" charset="0"/>
                <a:ea typeface="Tahoma" panose="020B0604030504040204" pitchFamily="34" charset="0"/>
                <a:cs typeface="Tahoma" panose="020B0604030504040204" pitchFamily="34" charset="0"/>
              </a:rPr>
              <a:t> Consultant)</a:t>
            </a: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Çevre Sağlığı Uzmanı (</a:t>
            </a:r>
            <a:r>
              <a:rPr lang="tr-TR" sz="2400" dirty="0" err="1">
                <a:latin typeface="Tahoma" panose="020B0604030504040204" pitchFamily="34" charset="0"/>
                <a:ea typeface="Tahoma" panose="020B0604030504040204" pitchFamily="34" charset="0"/>
                <a:cs typeface="Tahoma" panose="020B0604030504040204" pitchFamily="34" charset="0"/>
              </a:rPr>
              <a:t>Environmental</a:t>
            </a: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dirty="0" err="1">
                <a:latin typeface="Tahoma" panose="020B0604030504040204" pitchFamily="34" charset="0"/>
                <a:ea typeface="Tahoma" panose="020B0604030504040204" pitchFamily="34" charset="0"/>
                <a:cs typeface="Tahoma" panose="020B0604030504040204" pitchFamily="34" charset="0"/>
              </a:rPr>
              <a:t>Health</a:t>
            </a: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dirty="0" err="1">
                <a:latin typeface="Tahoma" panose="020B0604030504040204" pitchFamily="34" charset="0"/>
                <a:ea typeface="Tahoma" panose="020B0604030504040204" pitchFamily="34" charset="0"/>
                <a:cs typeface="Tahoma" panose="020B0604030504040204" pitchFamily="34" charset="0"/>
              </a:rPr>
              <a:t>Officer</a:t>
            </a:r>
            <a:r>
              <a:rPr lang="tr-TR" sz="2400" dirty="0">
                <a:latin typeface="Tahoma" panose="020B0604030504040204" pitchFamily="34" charset="0"/>
                <a:ea typeface="Tahoma" panose="020B0604030504040204" pitchFamily="34" charset="0"/>
                <a:cs typeface="Tahoma" panose="020B0604030504040204" pitchFamily="34" charset="0"/>
              </a:rPr>
              <a:t>)</a:t>
            </a:r>
            <a:endParaRPr lang="tr-TR" sz="2400" b="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6FBAAF0D-5604-AC7F-E9D9-266420FB32E7}"/>
              </a:ext>
            </a:extLst>
          </p:cNvPr>
          <p:cNvSpPr>
            <a:spLocks noGrp="1"/>
          </p:cNvSpPr>
          <p:nvPr>
            <p:ph type="title"/>
          </p:nvPr>
        </p:nvSpPr>
        <p:spPr>
          <a:xfrm>
            <a:off x="191729" y="365125"/>
            <a:ext cx="11663387" cy="1325563"/>
          </a:xfrm>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İNGİLTERE ve ALMANYA ÖRNEKLERİ</a:t>
            </a:r>
          </a:p>
        </p:txBody>
      </p:sp>
    </p:spTree>
    <p:extLst>
      <p:ext uri="{BB962C8B-B14F-4D97-AF65-F5344CB8AC3E}">
        <p14:creationId xmlns:p14="http://schemas.microsoft.com/office/powerpoint/2010/main" val="3431787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F9CF2-81BB-8313-A048-7B8187EB3B9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F29D4E-6A1F-5C93-DC37-9455CEAFE654}"/>
              </a:ext>
            </a:extLst>
          </p:cNvPr>
          <p:cNvSpPr>
            <a:spLocks noGrp="1"/>
          </p:cNvSpPr>
          <p:nvPr>
            <p:ph idx="1"/>
          </p:nvPr>
        </p:nvSpPr>
        <p:spPr>
          <a:xfrm>
            <a:off x="0" y="1799303"/>
            <a:ext cx="12191999" cy="4693572"/>
          </a:xfrm>
        </p:spPr>
        <p:txBody>
          <a:bodyPr/>
          <a:lstStyle/>
          <a:p>
            <a:pPr algn="l" fontAlgn="base">
              <a:lnSpc>
                <a:spcPts val="1350"/>
              </a:lnSpc>
              <a:spcAft>
                <a:spcPts val="1350"/>
              </a:spcAft>
            </a:pPr>
            <a:endParaRPr lang="tr-TR" b="0" i="0" dirty="0">
              <a:effectLst/>
              <a:latin typeface="Tahoma" panose="020B0604030504040204" pitchFamily="34" charset="0"/>
              <a:ea typeface="Tahoma" panose="020B0604030504040204" pitchFamily="34" charset="0"/>
              <a:cs typeface="Tahoma" panose="020B0604030504040204" pitchFamily="34" charset="0"/>
            </a:endParaRPr>
          </a:p>
          <a:p>
            <a:pPr marL="0" indent="0" fontAlgn="base">
              <a:lnSpc>
                <a:spcPts val="1350"/>
              </a:lnSpc>
              <a:spcAft>
                <a:spcPts val="1350"/>
              </a:spcAft>
              <a:buNone/>
            </a:pPr>
            <a:r>
              <a:rPr lang="tr-TR" sz="2400" dirty="0">
                <a:latin typeface="Tahoma" panose="020B0604030504040204" pitchFamily="34" charset="0"/>
                <a:ea typeface="Tahoma" panose="020B0604030504040204" pitchFamily="34" charset="0"/>
                <a:cs typeface="Tahoma" panose="020B0604030504040204" pitchFamily="34" charset="0"/>
              </a:rPr>
              <a:t>İngiltere’de İSG uzmanlığı için eğitim ön koşulları :</a:t>
            </a:r>
          </a:p>
          <a:p>
            <a:pPr fontAlgn="base">
              <a:lnSpc>
                <a:spcPts val="1350"/>
              </a:lnSpc>
              <a:spcAft>
                <a:spcPts val="1350"/>
              </a:spcAft>
            </a:pPr>
            <a:r>
              <a:rPr lang="tr-TR" sz="2400" b="0" dirty="0">
                <a:effectLst/>
                <a:latin typeface="Tahoma" panose="020B0604030504040204" pitchFamily="34" charset="0"/>
                <a:ea typeface="Tahoma" panose="020B0604030504040204" pitchFamily="34" charset="0"/>
                <a:cs typeface="Tahoma" panose="020B0604030504040204" pitchFamily="34" charset="0"/>
              </a:rPr>
              <a:t>İSG bölümleri, çevre bilimleri, mühendislik</a:t>
            </a:r>
          </a:p>
          <a:p>
            <a:pPr marL="0" indent="0" fontAlgn="base">
              <a:lnSpc>
                <a:spcPts val="1350"/>
              </a:lnSpc>
              <a:spcAft>
                <a:spcPts val="1350"/>
              </a:spcAft>
              <a:buNone/>
            </a:pPr>
            <a:r>
              <a:rPr lang="tr-TR" sz="2400" b="0" dirty="0">
                <a:effectLst/>
                <a:latin typeface="Tahoma" panose="020B0604030504040204" pitchFamily="34" charset="0"/>
                <a:ea typeface="Tahoma" panose="020B0604030504040204" pitchFamily="34" charset="0"/>
                <a:cs typeface="Tahoma" panose="020B0604030504040204" pitchFamily="34" charset="0"/>
              </a:rPr>
              <a:t>İngiltere’de sertifikasyon</a:t>
            </a: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Sertifika</a:t>
            </a:r>
          </a:p>
          <a:p>
            <a:pPr fontAlgn="base">
              <a:lnSpc>
                <a:spcPts val="1350"/>
              </a:lnSpc>
              <a:spcAft>
                <a:spcPts val="1350"/>
              </a:spcAft>
            </a:pPr>
            <a:r>
              <a:rPr lang="tr-TR" sz="2400" b="0" dirty="0">
                <a:effectLst/>
                <a:latin typeface="Tahoma" panose="020B0604030504040204" pitchFamily="34" charset="0"/>
                <a:ea typeface="Tahoma" panose="020B0604030504040204" pitchFamily="34" charset="0"/>
                <a:cs typeface="Tahoma" panose="020B0604030504040204" pitchFamily="34" charset="0"/>
              </a:rPr>
              <a:t>Diploma</a:t>
            </a: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Teknikerlik (</a:t>
            </a:r>
            <a:r>
              <a:rPr lang="tr-TR" sz="2400" dirty="0" err="1">
                <a:latin typeface="Tahoma" panose="020B0604030504040204" pitchFamily="34" charset="0"/>
                <a:ea typeface="Tahoma" panose="020B0604030504040204" pitchFamily="34" charset="0"/>
                <a:cs typeface="Tahoma" panose="020B0604030504040204" pitchFamily="34" charset="0"/>
              </a:rPr>
              <a:t>Apprenticeship</a:t>
            </a:r>
            <a:r>
              <a:rPr lang="tr-TR" sz="2400" dirty="0">
                <a:latin typeface="Tahoma" panose="020B0604030504040204" pitchFamily="34" charset="0"/>
                <a:ea typeface="Tahoma" panose="020B0604030504040204" pitchFamily="34" charset="0"/>
                <a:cs typeface="Tahoma" panose="020B0604030504040204" pitchFamily="34" charset="0"/>
              </a:rPr>
              <a:t>)</a:t>
            </a:r>
            <a:endParaRPr lang="tr-TR" sz="2400" b="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5F25B5A6-3E74-82E5-A777-06219FE5834A}"/>
              </a:ext>
            </a:extLst>
          </p:cNvPr>
          <p:cNvSpPr>
            <a:spLocks noGrp="1"/>
          </p:cNvSpPr>
          <p:nvPr>
            <p:ph type="title"/>
          </p:nvPr>
        </p:nvSpPr>
        <p:spPr>
          <a:xfrm>
            <a:off x="191729" y="365125"/>
            <a:ext cx="11663387" cy="1325563"/>
          </a:xfrm>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İNGİLTERE ve ALMANYA ÖRNEKLERİ</a:t>
            </a:r>
          </a:p>
        </p:txBody>
      </p:sp>
    </p:spTree>
    <p:extLst>
      <p:ext uri="{BB962C8B-B14F-4D97-AF65-F5344CB8AC3E}">
        <p14:creationId xmlns:p14="http://schemas.microsoft.com/office/powerpoint/2010/main" val="694962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1773E-76B3-B586-6A8E-84652C949D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245A0E-5862-C27F-BB74-4F4C26E6A46F}"/>
              </a:ext>
            </a:extLst>
          </p:cNvPr>
          <p:cNvSpPr>
            <a:spLocks noGrp="1"/>
          </p:cNvSpPr>
          <p:nvPr>
            <p:ph idx="1"/>
          </p:nvPr>
        </p:nvSpPr>
        <p:spPr>
          <a:xfrm>
            <a:off x="0" y="1799303"/>
            <a:ext cx="12191999" cy="4693572"/>
          </a:xfrm>
        </p:spPr>
        <p:txBody>
          <a:bodyPr/>
          <a:lstStyle/>
          <a:p>
            <a:pPr algn="l" fontAlgn="base">
              <a:lnSpc>
                <a:spcPts val="1350"/>
              </a:lnSpc>
              <a:spcAft>
                <a:spcPts val="1350"/>
              </a:spcAft>
            </a:pPr>
            <a:endParaRPr lang="tr-TR" b="0" i="0" dirty="0">
              <a:effectLst/>
              <a:latin typeface="Tahoma" panose="020B0604030504040204" pitchFamily="34" charset="0"/>
              <a:ea typeface="Tahoma" panose="020B0604030504040204" pitchFamily="34" charset="0"/>
              <a:cs typeface="Tahoma" panose="020B0604030504040204" pitchFamily="34" charset="0"/>
            </a:endParaRP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Almanya’da  İSG uzmanlığı (</a:t>
            </a:r>
            <a:r>
              <a:rPr lang="tr-TR" sz="2400" dirty="0" err="1">
                <a:latin typeface="Tahoma" panose="020B0604030504040204" pitchFamily="34" charset="0"/>
                <a:ea typeface="Tahoma" panose="020B0604030504040204" pitchFamily="34" charset="0"/>
                <a:cs typeface="Tahoma" panose="020B0604030504040204" pitchFamily="34" charset="0"/>
              </a:rPr>
              <a:t>Sifa</a:t>
            </a:r>
            <a:r>
              <a:rPr lang="tr-TR" sz="2400" dirty="0">
                <a:latin typeface="Tahoma" panose="020B0604030504040204" pitchFamily="34" charset="0"/>
                <a:ea typeface="Tahoma" panose="020B0604030504040204" pitchFamily="34" charset="0"/>
                <a:cs typeface="Tahoma" panose="020B0604030504040204" pitchFamily="34" charset="0"/>
              </a:rPr>
              <a:t>) için meslek birlikleri (UVT) ve kaza sigortası fonları </a:t>
            </a:r>
          </a:p>
          <a:p>
            <a:pPr marL="0" indent="0" fontAlgn="base">
              <a:lnSpc>
                <a:spcPts val="1350"/>
              </a:lnSpc>
              <a:spcAft>
                <a:spcPts val="1350"/>
              </a:spcAft>
              <a:buNone/>
            </a:pPr>
            <a:r>
              <a:rPr lang="tr-TR" sz="2400" dirty="0">
                <a:latin typeface="Tahoma" panose="020B0604030504040204" pitchFamily="34" charset="0"/>
                <a:ea typeface="Tahoma" panose="020B0604030504040204" pitchFamily="34" charset="0"/>
                <a:cs typeface="Tahoma" panose="020B0604030504040204" pitchFamily="34" charset="0"/>
              </a:rPr>
              <a:t>tarafından yürütülen kursları almak ve sınavda başarılı olmak gerekiyor.</a:t>
            </a:r>
          </a:p>
          <a:p>
            <a:pPr fontAlgn="base">
              <a:lnSpc>
                <a:spcPts val="1350"/>
              </a:lnSpc>
              <a:spcAft>
                <a:spcPts val="1350"/>
              </a:spcAft>
            </a:pPr>
            <a:r>
              <a:rPr lang="tr-TR" sz="2400" b="0" dirty="0">
                <a:effectLst/>
                <a:latin typeface="Tahoma" panose="020B0604030504040204" pitchFamily="34" charset="0"/>
                <a:ea typeface="Tahoma" panose="020B0604030504040204" pitchFamily="34" charset="0"/>
                <a:cs typeface="Tahoma" panose="020B0604030504040204" pitchFamily="34" charset="0"/>
              </a:rPr>
              <a:t>Meslek grubuna göre farklı bir eğitim yok,</a:t>
            </a: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Eğitim toplamda iki yıl sürüyor,</a:t>
            </a:r>
          </a:p>
          <a:p>
            <a:pPr fontAlgn="base">
              <a:lnSpc>
                <a:spcPts val="1350"/>
              </a:lnSpc>
              <a:spcAft>
                <a:spcPts val="1350"/>
              </a:spcAft>
            </a:pPr>
            <a:r>
              <a:rPr lang="tr-TR" sz="2400" b="0" dirty="0">
                <a:effectLst/>
                <a:latin typeface="Tahoma" panose="020B0604030504040204" pitchFamily="34" charset="0"/>
                <a:ea typeface="Tahoma" panose="020B0604030504040204" pitchFamily="34" charset="0"/>
                <a:cs typeface="Tahoma" panose="020B0604030504040204" pitchFamily="34" charset="0"/>
              </a:rPr>
              <a:t>İş güvenliği uzmanı işverene bağlı da çalışabiliyor, dışarıdan hizmet vererek de </a:t>
            </a:r>
          </a:p>
          <a:p>
            <a:pPr marL="0" indent="0" fontAlgn="base">
              <a:lnSpc>
                <a:spcPts val="1350"/>
              </a:lnSpc>
              <a:spcAft>
                <a:spcPts val="1350"/>
              </a:spcAft>
              <a:buNone/>
            </a:pPr>
            <a:r>
              <a:rPr lang="tr-TR" sz="2400" b="0" dirty="0">
                <a:effectLst/>
                <a:latin typeface="Tahoma" panose="020B0604030504040204" pitchFamily="34" charset="0"/>
                <a:ea typeface="Tahoma" panose="020B0604030504040204" pitchFamily="34" charset="0"/>
                <a:cs typeface="Tahoma" panose="020B0604030504040204" pitchFamily="34" charset="0"/>
              </a:rPr>
              <a:t>çalışabiliyor,</a:t>
            </a:r>
          </a:p>
          <a:p>
            <a:pPr fontAlgn="base">
              <a:lnSpc>
                <a:spcPts val="1350"/>
              </a:lnSpc>
              <a:spcAft>
                <a:spcPts val="1350"/>
              </a:spcAft>
            </a:pPr>
            <a:endParaRPr lang="tr-TR" sz="2400" b="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054BF4D0-DA02-3308-237E-200448B777CC}"/>
              </a:ext>
            </a:extLst>
          </p:cNvPr>
          <p:cNvSpPr>
            <a:spLocks noGrp="1"/>
          </p:cNvSpPr>
          <p:nvPr>
            <p:ph type="title"/>
          </p:nvPr>
        </p:nvSpPr>
        <p:spPr>
          <a:xfrm>
            <a:off x="191729" y="365125"/>
            <a:ext cx="11663387" cy="1325563"/>
          </a:xfrm>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İNGİLTERE ve ALMANYA ÖRNEKLERİ</a:t>
            </a:r>
          </a:p>
        </p:txBody>
      </p:sp>
    </p:spTree>
    <p:extLst>
      <p:ext uri="{BB962C8B-B14F-4D97-AF65-F5344CB8AC3E}">
        <p14:creationId xmlns:p14="http://schemas.microsoft.com/office/powerpoint/2010/main" val="1050312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987CD-3F70-67A6-0959-4F199F88CB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EECC29-17A4-1D43-1AE4-8C100FD6DEA2}"/>
              </a:ext>
            </a:extLst>
          </p:cNvPr>
          <p:cNvSpPr>
            <a:spLocks noGrp="1"/>
          </p:cNvSpPr>
          <p:nvPr>
            <p:ph idx="1"/>
          </p:nvPr>
        </p:nvSpPr>
        <p:spPr>
          <a:xfrm>
            <a:off x="0" y="1799303"/>
            <a:ext cx="12191999" cy="4693572"/>
          </a:xfrm>
        </p:spPr>
        <p:txBody>
          <a:bodyPr/>
          <a:lstStyle/>
          <a:p>
            <a:pPr algn="l" fontAlgn="base">
              <a:lnSpc>
                <a:spcPts val="1350"/>
              </a:lnSpc>
              <a:spcAft>
                <a:spcPts val="1350"/>
              </a:spcAft>
            </a:pPr>
            <a:endParaRPr lang="tr-TR" b="0" i="0" dirty="0">
              <a:effectLst/>
              <a:latin typeface="Tahoma" panose="020B0604030504040204" pitchFamily="34" charset="0"/>
              <a:ea typeface="Tahoma" panose="020B0604030504040204" pitchFamily="34" charset="0"/>
              <a:cs typeface="Tahoma" panose="020B0604030504040204" pitchFamily="34" charset="0"/>
            </a:endParaRP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Süreçte sigorta kurumlarının rolü çok fazla,</a:t>
            </a: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Belli periyotlarda tazeleme eğitimi alınıyor,</a:t>
            </a: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İş güvenliği uzmanlarını İç İşleri Bakanlığı, İş Güvenliği Merkez Ofisi denetliyor,</a:t>
            </a: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Her sektörde iş güvenliği uzmanı </a:t>
            </a:r>
            <a:r>
              <a:rPr lang="tr-TR" sz="2400">
                <a:latin typeface="Tahoma" panose="020B0604030504040204" pitchFamily="34" charset="0"/>
                <a:ea typeface="Tahoma" panose="020B0604030504040204" pitchFamily="34" charset="0"/>
                <a:cs typeface="Tahoma" panose="020B0604030504040204" pitchFamily="34" charset="0"/>
              </a:rPr>
              <a:t>bulundurmak zorunlu.</a:t>
            </a:r>
            <a:endParaRPr lang="tr-TR" sz="2400" b="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2E1A71C0-4DB4-4B38-F014-16F7E12C4013}"/>
              </a:ext>
            </a:extLst>
          </p:cNvPr>
          <p:cNvSpPr>
            <a:spLocks noGrp="1"/>
          </p:cNvSpPr>
          <p:nvPr>
            <p:ph type="title"/>
          </p:nvPr>
        </p:nvSpPr>
        <p:spPr>
          <a:xfrm>
            <a:off x="191729" y="365125"/>
            <a:ext cx="11663387" cy="1325563"/>
          </a:xfrm>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İNGİLTERE ve ALMANYA ÖRNEKLERİ</a:t>
            </a:r>
          </a:p>
        </p:txBody>
      </p:sp>
    </p:spTree>
    <p:extLst>
      <p:ext uri="{BB962C8B-B14F-4D97-AF65-F5344CB8AC3E}">
        <p14:creationId xmlns:p14="http://schemas.microsoft.com/office/powerpoint/2010/main" val="172698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A4D1F-C6C0-10E8-5A2D-DC1EC73F0F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831C2-68DD-62B2-BB3E-414AB759A079}"/>
              </a:ext>
            </a:extLst>
          </p:cNvPr>
          <p:cNvSpPr>
            <a:spLocks noGrp="1"/>
          </p:cNvSpPr>
          <p:nvPr>
            <p:ph idx="1"/>
          </p:nvPr>
        </p:nvSpPr>
        <p:spPr>
          <a:xfrm>
            <a:off x="0" y="1799303"/>
            <a:ext cx="12191999" cy="4693572"/>
          </a:xfrm>
        </p:spPr>
        <p:txBody>
          <a:bodyPr/>
          <a:lstStyle/>
          <a:p>
            <a:pPr algn="l" fontAlgn="base">
              <a:lnSpc>
                <a:spcPts val="1350"/>
              </a:lnSpc>
              <a:spcAft>
                <a:spcPts val="1350"/>
              </a:spcAft>
            </a:pPr>
            <a:endParaRPr lang="tr-TR" b="0" i="0" dirty="0">
              <a:effectLst/>
              <a:latin typeface="Tahoma" panose="020B0604030504040204" pitchFamily="34" charset="0"/>
              <a:ea typeface="Tahoma" panose="020B0604030504040204" pitchFamily="34" charset="0"/>
              <a:cs typeface="Tahoma" panose="020B0604030504040204" pitchFamily="34" charset="0"/>
            </a:endParaRPr>
          </a:p>
          <a:p>
            <a:pPr fontAlgn="base">
              <a:lnSpc>
                <a:spcPts val="1350"/>
              </a:lnSpc>
              <a:spcAft>
                <a:spcPts val="1350"/>
              </a:spcAft>
            </a:pPr>
            <a:r>
              <a:rPr lang="tr-TR" sz="2400" b="0" dirty="0">
                <a:effectLst/>
                <a:latin typeface="Tahoma" panose="020B0604030504040204" pitchFamily="34" charset="0"/>
                <a:ea typeface="Tahoma" panose="020B0604030504040204" pitchFamily="34" charset="0"/>
                <a:cs typeface="Tahoma" panose="020B0604030504040204" pitchFamily="34" charset="0"/>
              </a:rPr>
              <a:t>Belirsizlik yönetilemez, kanunun uygulamasının sürekli ertelenmesi, çok sık mevzuat </a:t>
            </a:r>
          </a:p>
          <a:p>
            <a:pPr marL="0" indent="0" fontAlgn="base">
              <a:lnSpc>
                <a:spcPts val="1350"/>
              </a:lnSpc>
              <a:spcAft>
                <a:spcPts val="1350"/>
              </a:spcAft>
              <a:buNone/>
            </a:pPr>
            <a:r>
              <a:rPr lang="tr-TR" sz="2400" b="0" dirty="0">
                <a:effectLst/>
                <a:latin typeface="Tahoma" panose="020B0604030504040204" pitchFamily="34" charset="0"/>
                <a:ea typeface="Tahoma" panose="020B0604030504040204" pitchFamily="34" charset="0"/>
                <a:cs typeface="Tahoma" panose="020B0604030504040204" pitchFamily="34" charset="0"/>
              </a:rPr>
              <a:t>değişikliği yapılması sisteme olan güvenin azalmasına neden olmaktadır,</a:t>
            </a: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Alanın profesyonellerinde ciddi bir liyakat ve iş ahlakı problemi vardır,</a:t>
            </a:r>
          </a:p>
          <a:p>
            <a:pPr fontAlgn="base">
              <a:lnSpc>
                <a:spcPts val="1350"/>
              </a:lnSpc>
              <a:spcAft>
                <a:spcPts val="1350"/>
              </a:spcAft>
            </a:pPr>
            <a:r>
              <a:rPr lang="tr-TR" sz="2400" b="0" dirty="0">
                <a:effectLst/>
                <a:latin typeface="Tahoma" panose="020B0604030504040204" pitchFamily="34" charset="0"/>
                <a:ea typeface="Tahoma" panose="020B0604030504040204" pitchFamily="34" charset="0"/>
                <a:cs typeface="Tahoma" panose="020B0604030504040204" pitchFamily="34" charset="0"/>
              </a:rPr>
              <a:t>Gittikçe ağırlaşan yaşam şartları alanın profesyonellerinin hizmet sağlayıcılar tarafından </a:t>
            </a:r>
          </a:p>
          <a:p>
            <a:pPr marL="0" indent="0" fontAlgn="base">
              <a:lnSpc>
                <a:spcPts val="1350"/>
              </a:lnSpc>
              <a:spcAft>
                <a:spcPts val="1350"/>
              </a:spcAft>
              <a:buNone/>
            </a:pPr>
            <a:r>
              <a:rPr lang="tr-TR" sz="2400" b="0" dirty="0">
                <a:effectLst/>
                <a:latin typeface="Tahoma" panose="020B0604030504040204" pitchFamily="34" charset="0"/>
                <a:ea typeface="Tahoma" panose="020B0604030504040204" pitchFamily="34" charset="0"/>
                <a:cs typeface="Tahoma" panose="020B0604030504040204" pitchFamily="34" charset="0"/>
              </a:rPr>
              <a:t>daha kolay sömürülmesine neden olmaktadır,</a:t>
            </a: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Örgütlenmedeki sıkıntılar sömürülmeyi kolaylaştırıyor,</a:t>
            </a:r>
            <a:endParaRPr lang="tr-TR" sz="2400" b="0" dirty="0">
              <a:effectLst/>
              <a:latin typeface="Tahoma" panose="020B0604030504040204" pitchFamily="34" charset="0"/>
              <a:ea typeface="Tahoma" panose="020B0604030504040204" pitchFamily="34" charset="0"/>
              <a:cs typeface="Tahoma" panose="020B0604030504040204" pitchFamily="34" charset="0"/>
            </a:endParaRPr>
          </a:p>
          <a:p>
            <a:pPr fontAlgn="base">
              <a:lnSpc>
                <a:spcPts val="1350"/>
              </a:lnSpc>
              <a:spcAft>
                <a:spcPts val="1350"/>
              </a:spcAft>
            </a:pPr>
            <a:endParaRPr lang="tr-TR" sz="2400" b="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F67F183F-F032-C5AC-1882-F37BCFE53014}"/>
              </a:ext>
            </a:extLst>
          </p:cNvPr>
          <p:cNvSpPr>
            <a:spLocks noGrp="1"/>
          </p:cNvSpPr>
          <p:nvPr>
            <p:ph type="title"/>
          </p:nvPr>
        </p:nvSpPr>
        <p:spPr>
          <a:xfrm>
            <a:off x="191729" y="365125"/>
            <a:ext cx="11663387" cy="1325563"/>
          </a:xfrm>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TARTIŞMA ve SONUÇ</a:t>
            </a:r>
          </a:p>
        </p:txBody>
      </p:sp>
    </p:spTree>
    <p:extLst>
      <p:ext uri="{BB962C8B-B14F-4D97-AF65-F5344CB8AC3E}">
        <p14:creationId xmlns:p14="http://schemas.microsoft.com/office/powerpoint/2010/main" val="214074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C5B3C-306A-B3A2-DBA4-8BACED40D30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38B2C4-F962-5786-80C3-9F1F89969F18}"/>
              </a:ext>
            </a:extLst>
          </p:cNvPr>
          <p:cNvSpPr>
            <a:spLocks noGrp="1"/>
          </p:cNvSpPr>
          <p:nvPr>
            <p:ph idx="1"/>
          </p:nvPr>
        </p:nvSpPr>
        <p:spPr>
          <a:xfrm>
            <a:off x="0" y="1799303"/>
            <a:ext cx="12191999" cy="4693572"/>
          </a:xfrm>
        </p:spPr>
        <p:txBody>
          <a:bodyPr/>
          <a:lstStyle/>
          <a:p>
            <a:pPr algn="l" fontAlgn="base">
              <a:lnSpc>
                <a:spcPts val="1350"/>
              </a:lnSpc>
              <a:spcAft>
                <a:spcPts val="1350"/>
              </a:spcAft>
            </a:pPr>
            <a:endParaRPr lang="tr-TR" b="0" i="0" dirty="0">
              <a:effectLst/>
              <a:latin typeface="Tahoma" panose="020B0604030504040204" pitchFamily="34" charset="0"/>
              <a:ea typeface="Tahoma" panose="020B0604030504040204" pitchFamily="34" charset="0"/>
              <a:cs typeface="Tahoma" panose="020B0604030504040204" pitchFamily="34" charset="0"/>
            </a:endParaRP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İşçi sağlığı ve iş güvenliği/İş sağlığı ve güvenliği/Çalışan sağlığı ve güvenliği sınıfsal bir </a:t>
            </a:r>
          </a:p>
          <a:p>
            <a:pPr marL="0" indent="0" fontAlgn="base">
              <a:lnSpc>
                <a:spcPts val="1350"/>
              </a:lnSpc>
              <a:spcAft>
                <a:spcPts val="1350"/>
              </a:spcAft>
              <a:buNone/>
            </a:pPr>
            <a:r>
              <a:rPr lang="tr-TR" sz="2400" dirty="0">
                <a:latin typeface="Tahoma" panose="020B0604030504040204" pitchFamily="34" charset="0"/>
                <a:ea typeface="Tahoma" panose="020B0604030504040204" pitchFamily="34" charset="0"/>
                <a:cs typeface="Tahoma" panose="020B0604030504040204" pitchFamily="34" charset="0"/>
              </a:rPr>
              <a:t>hareketin elde ettiği kazanımlardır, </a:t>
            </a:r>
          </a:p>
          <a:p>
            <a:pPr fontAlgn="base">
              <a:lnSpc>
                <a:spcPts val="1350"/>
              </a:lnSpc>
              <a:spcAft>
                <a:spcPts val="1350"/>
              </a:spcAft>
            </a:pPr>
            <a:r>
              <a:rPr lang="tr-TR" sz="2400" b="0" dirty="0">
                <a:effectLst/>
                <a:latin typeface="Tahoma" panose="020B0604030504040204" pitchFamily="34" charset="0"/>
                <a:ea typeface="Tahoma" panose="020B0604030504040204" pitchFamily="34" charset="0"/>
                <a:cs typeface="Tahoma" panose="020B0604030504040204" pitchFamily="34" charset="0"/>
              </a:rPr>
              <a:t>Ülkemizde endüstri devriminin yaşanmamasından dolayı alanımızda sıkıntılar </a:t>
            </a:r>
          </a:p>
          <a:p>
            <a:pPr marL="0" indent="0" fontAlgn="base">
              <a:lnSpc>
                <a:spcPts val="1350"/>
              </a:lnSpc>
              <a:spcAft>
                <a:spcPts val="1350"/>
              </a:spcAft>
              <a:buNone/>
            </a:pPr>
            <a:r>
              <a:rPr lang="tr-TR" sz="2400" b="0" dirty="0">
                <a:effectLst/>
                <a:latin typeface="Tahoma" panose="020B0604030504040204" pitchFamily="34" charset="0"/>
                <a:ea typeface="Tahoma" panose="020B0604030504040204" pitchFamily="34" charset="0"/>
                <a:cs typeface="Tahoma" panose="020B0604030504040204" pitchFamily="34" charset="0"/>
              </a:rPr>
              <a:t>yaşanmaktadır,</a:t>
            </a: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Gelişmiş ülkelerde devlete doğrudan bağı olmayan bağımsız yapılar alanı </a:t>
            </a:r>
          </a:p>
          <a:p>
            <a:pPr marL="0" indent="0" fontAlgn="base">
              <a:lnSpc>
                <a:spcPts val="1350"/>
              </a:lnSpc>
              <a:spcAft>
                <a:spcPts val="1350"/>
              </a:spcAft>
              <a:buNone/>
            </a:pPr>
            <a:r>
              <a:rPr lang="tr-TR" sz="2400" dirty="0">
                <a:latin typeface="Tahoma" panose="020B0604030504040204" pitchFamily="34" charset="0"/>
                <a:ea typeface="Tahoma" panose="020B0604030504040204" pitchFamily="34" charset="0"/>
                <a:cs typeface="Tahoma" panose="020B0604030504040204" pitchFamily="34" charset="0"/>
              </a:rPr>
              <a:t>yönetmektedir, eğitim süreleri ve içerikleri ihtiyaca cevap verici şekilde tasarlanmıştır</a:t>
            </a:r>
            <a:endParaRPr lang="tr-TR" sz="2400" b="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829BDBF0-0F61-5818-3860-9D204CDDA863}"/>
              </a:ext>
            </a:extLst>
          </p:cNvPr>
          <p:cNvSpPr>
            <a:spLocks noGrp="1"/>
          </p:cNvSpPr>
          <p:nvPr>
            <p:ph type="title"/>
          </p:nvPr>
        </p:nvSpPr>
        <p:spPr>
          <a:xfrm>
            <a:off x="191729" y="365125"/>
            <a:ext cx="11663387" cy="1325563"/>
          </a:xfrm>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TARTIŞMA ve SONUÇ</a:t>
            </a:r>
          </a:p>
        </p:txBody>
      </p:sp>
    </p:spTree>
    <p:extLst>
      <p:ext uri="{BB962C8B-B14F-4D97-AF65-F5344CB8AC3E}">
        <p14:creationId xmlns:p14="http://schemas.microsoft.com/office/powerpoint/2010/main" val="20337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8FE66-FF88-1525-F0E5-FEABE1856F2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1ADE0-AA79-1B84-A0C1-F379CB3804BD}"/>
              </a:ext>
            </a:extLst>
          </p:cNvPr>
          <p:cNvSpPr>
            <a:spLocks noGrp="1"/>
          </p:cNvSpPr>
          <p:nvPr>
            <p:ph idx="1"/>
          </p:nvPr>
        </p:nvSpPr>
        <p:spPr>
          <a:xfrm>
            <a:off x="0" y="1799303"/>
            <a:ext cx="12191999" cy="4693572"/>
          </a:xfrm>
        </p:spPr>
        <p:txBody>
          <a:bodyPr/>
          <a:lstStyle/>
          <a:p>
            <a:pPr algn="l" fontAlgn="base">
              <a:lnSpc>
                <a:spcPts val="1350"/>
              </a:lnSpc>
              <a:spcAft>
                <a:spcPts val="1350"/>
              </a:spcAft>
            </a:pPr>
            <a:endParaRPr lang="tr-TR" b="0" i="0" dirty="0">
              <a:effectLst/>
              <a:latin typeface="Tahoma" panose="020B0604030504040204" pitchFamily="34" charset="0"/>
              <a:ea typeface="Tahoma" panose="020B0604030504040204" pitchFamily="34" charset="0"/>
              <a:cs typeface="Tahoma" panose="020B0604030504040204" pitchFamily="34" charset="0"/>
            </a:endParaRP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Örgüt kültürü seviyemiz gelişmiş ülkelere kıyasla daha alt düzeyde,</a:t>
            </a:r>
          </a:p>
          <a:p>
            <a:pPr fontAlgn="base">
              <a:lnSpc>
                <a:spcPts val="1350"/>
              </a:lnSpc>
              <a:spcAft>
                <a:spcPts val="1350"/>
              </a:spcAft>
            </a:pPr>
            <a:r>
              <a:rPr lang="tr-TR" sz="2400" b="0" dirty="0">
                <a:effectLst/>
                <a:latin typeface="Tahoma" panose="020B0604030504040204" pitchFamily="34" charset="0"/>
                <a:ea typeface="Tahoma" panose="020B0604030504040204" pitchFamily="34" charset="0"/>
                <a:cs typeface="Tahoma" panose="020B0604030504040204" pitchFamily="34" charset="0"/>
              </a:rPr>
              <a:t>Güvenlik kültürünü içselleştirmede sıkıntılarımız var,</a:t>
            </a: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Eğitim, ölçme değerlendirme konusunda ciddi sıkıntılar var,</a:t>
            </a:r>
          </a:p>
          <a:p>
            <a:pPr fontAlgn="base">
              <a:lnSpc>
                <a:spcPts val="1350"/>
              </a:lnSpc>
              <a:spcAft>
                <a:spcPts val="1350"/>
              </a:spcAft>
            </a:pPr>
            <a:r>
              <a:rPr lang="tr-TR" sz="2400" b="0" dirty="0">
                <a:effectLst/>
                <a:latin typeface="Tahoma" panose="020B0604030504040204" pitchFamily="34" charset="0"/>
                <a:ea typeface="Tahoma" panose="020B0604030504040204" pitchFamily="34" charset="0"/>
                <a:cs typeface="Tahoma" panose="020B0604030504040204" pitchFamily="34" charset="0"/>
              </a:rPr>
              <a:t>Yüksek öğretimdeki İSG yapılarının  alanın ihtiyaçlarını ne derece karşılayabildiği </a:t>
            </a:r>
          </a:p>
          <a:p>
            <a:pPr marL="0" indent="0" fontAlgn="base">
              <a:lnSpc>
                <a:spcPts val="1350"/>
              </a:lnSpc>
              <a:spcAft>
                <a:spcPts val="1350"/>
              </a:spcAft>
              <a:buNone/>
            </a:pPr>
            <a:r>
              <a:rPr lang="tr-TR" sz="2400" b="0" dirty="0">
                <a:effectLst/>
                <a:latin typeface="Tahoma" panose="020B0604030504040204" pitchFamily="34" charset="0"/>
                <a:ea typeface="Tahoma" panose="020B0604030504040204" pitchFamily="34" charset="0"/>
                <a:cs typeface="Tahoma" panose="020B0604030504040204" pitchFamily="34" charset="0"/>
              </a:rPr>
              <a:t>konusunda sıkıntılar mevcut,</a:t>
            </a:r>
          </a:p>
          <a:p>
            <a:pPr fontAlgn="base">
              <a:lnSpc>
                <a:spcPts val="1350"/>
              </a:lnSpc>
              <a:spcAft>
                <a:spcPts val="1350"/>
              </a:spcAft>
            </a:pPr>
            <a:endParaRPr lang="tr-TR" sz="2400" b="0" dirty="0">
              <a:effectLst/>
              <a:latin typeface="Tahoma" panose="020B0604030504040204" pitchFamily="34" charset="0"/>
              <a:ea typeface="Tahoma" panose="020B0604030504040204" pitchFamily="34" charset="0"/>
              <a:cs typeface="Tahoma" panose="020B0604030504040204" pitchFamily="34" charset="0"/>
            </a:endParaRPr>
          </a:p>
          <a:p>
            <a:pPr fontAlgn="base">
              <a:lnSpc>
                <a:spcPts val="1350"/>
              </a:lnSpc>
              <a:spcAft>
                <a:spcPts val="1350"/>
              </a:spcAft>
            </a:pPr>
            <a:endParaRPr lang="tr-TR" sz="2400" b="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B5399101-7E2E-F258-97F5-66F7C9C03597}"/>
              </a:ext>
            </a:extLst>
          </p:cNvPr>
          <p:cNvSpPr>
            <a:spLocks noGrp="1"/>
          </p:cNvSpPr>
          <p:nvPr>
            <p:ph type="title"/>
          </p:nvPr>
        </p:nvSpPr>
        <p:spPr>
          <a:xfrm>
            <a:off x="191729" y="365125"/>
            <a:ext cx="11663387" cy="1325563"/>
          </a:xfrm>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TARTIŞMA ve SONUÇ</a:t>
            </a:r>
          </a:p>
        </p:txBody>
      </p:sp>
    </p:spTree>
    <p:extLst>
      <p:ext uri="{BB962C8B-B14F-4D97-AF65-F5344CB8AC3E}">
        <p14:creationId xmlns:p14="http://schemas.microsoft.com/office/powerpoint/2010/main" val="146138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4B3C2-D0E3-C893-4EAB-6E8390D9829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BFFA75-B5E7-7C4E-317D-9DB865C98468}"/>
              </a:ext>
            </a:extLst>
          </p:cNvPr>
          <p:cNvSpPr>
            <a:spLocks noGrp="1"/>
          </p:cNvSpPr>
          <p:nvPr>
            <p:ph idx="1"/>
          </p:nvPr>
        </p:nvSpPr>
        <p:spPr>
          <a:xfrm>
            <a:off x="0" y="1799303"/>
            <a:ext cx="12191999" cy="4693572"/>
          </a:xfrm>
        </p:spPr>
        <p:txBody>
          <a:bodyPr/>
          <a:lstStyle/>
          <a:p>
            <a:pPr marL="0" indent="0" algn="l" fontAlgn="base">
              <a:lnSpc>
                <a:spcPts val="1350"/>
              </a:lnSpc>
              <a:spcAft>
                <a:spcPts val="1350"/>
              </a:spcAft>
              <a:buNone/>
            </a:pPr>
            <a:endParaRPr lang="tr-TR" dirty="0">
              <a:latin typeface="Tahoma" panose="020B0604030504040204" pitchFamily="34" charset="0"/>
              <a:ea typeface="Tahoma" panose="020B0604030504040204" pitchFamily="34" charset="0"/>
              <a:cs typeface="Tahoma" panose="020B0604030504040204" pitchFamily="34" charset="0"/>
            </a:endParaRPr>
          </a:p>
          <a:p>
            <a:pPr marL="0" indent="0" algn="l" fontAlgn="base">
              <a:lnSpc>
                <a:spcPts val="1350"/>
              </a:lnSpc>
              <a:spcAft>
                <a:spcPts val="1350"/>
              </a:spcAft>
              <a:buNone/>
            </a:pPr>
            <a:r>
              <a:rPr lang="tr-TR" b="0" i="0" dirty="0">
                <a:effectLst/>
                <a:latin typeface="Tahoma" panose="020B0604030504040204" pitchFamily="34" charset="0"/>
                <a:ea typeface="Tahoma" panose="020B0604030504040204" pitchFamily="34" charset="0"/>
                <a:cs typeface="Tahoma" panose="020B0604030504040204" pitchFamily="34" charset="0"/>
              </a:rPr>
              <a:t>Etkin bir hizmet modeli oluşturulabilmesi için:</a:t>
            </a: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Devletle doğrudan bağı olmayan bağımsız kurumlar alanı yönetmeli,</a:t>
            </a:r>
          </a:p>
          <a:p>
            <a:pPr fontAlgn="base">
              <a:lnSpc>
                <a:spcPts val="1350"/>
              </a:lnSpc>
              <a:spcAft>
                <a:spcPts val="1350"/>
              </a:spcAft>
            </a:pPr>
            <a:r>
              <a:rPr lang="tr-TR" sz="2400" b="0" dirty="0">
                <a:effectLst/>
                <a:latin typeface="Tahoma" panose="020B0604030504040204" pitchFamily="34" charset="0"/>
                <a:ea typeface="Tahoma" panose="020B0604030504040204" pitchFamily="34" charset="0"/>
                <a:cs typeface="Tahoma" panose="020B0604030504040204" pitchFamily="34" charset="0"/>
              </a:rPr>
              <a:t>Yetkin, donanımlı alan profesyonellerinin yetiştirilmesi sağlanmalı,</a:t>
            </a:r>
          </a:p>
          <a:p>
            <a:pPr fontAlgn="base">
              <a:lnSpc>
                <a:spcPts val="1350"/>
              </a:lnSpc>
              <a:spcAft>
                <a:spcPts val="1350"/>
              </a:spcAft>
            </a:pPr>
            <a:r>
              <a:rPr lang="tr-TR" sz="2400" dirty="0">
                <a:latin typeface="Tahoma" panose="020B0604030504040204" pitchFamily="34" charset="0"/>
                <a:ea typeface="Tahoma" panose="020B0604030504040204" pitchFamily="34" charset="0"/>
                <a:cs typeface="Tahoma" panose="020B0604030504040204" pitchFamily="34" charset="0"/>
              </a:rPr>
              <a:t>Sık mevzuat değişiklikleri engellenmeli,</a:t>
            </a:r>
          </a:p>
          <a:p>
            <a:pPr fontAlgn="base">
              <a:lnSpc>
                <a:spcPts val="1350"/>
              </a:lnSpc>
              <a:spcAft>
                <a:spcPts val="1350"/>
              </a:spcAft>
            </a:pPr>
            <a:r>
              <a:rPr lang="tr-TR" sz="2400" b="0" dirty="0">
                <a:effectLst/>
                <a:latin typeface="Tahoma" panose="020B0604030504040204" pitchFamily="34" charset="0"/>
                <a:ea typeface="Tahoma" panose="020B0604030504040204" pitchFamily="34" charset="0"/>
                <a:cs typeface="Tahoma" panose="020B0604030504040204" pitchFamily="34" charset="0"/>
              </a:rPr>
              <a:t>Cezai/hukuki düzenlemeler gözden geçirilmeli.</a:t>
            </a:r>
          </a:p>
          <a:p>
            <a:pPr fontAlgn="base">
              <a:lnSpc>
                <a:spcPts val="1350"/>
              </a:lnSpc>
              <a:spcAft>
                <a:spcPts val="1350"/>
              </a:spcAft>
            </a:pPr>
            <a:endParaRPr lang="tr-TR" sz="2400" b="0" dirty="0">
              <a:effectLst/>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0DB46768-6A75-E672-25D0-088428EFA3C6}"/>
              </a:ext>
            </a:extLst>
          </p:cNvPr>
          <p:cNvSpPr>
            <a:spLocks noGrp="1"/>
          </p:cNvSpPr>
          <p:nvPr>
            <p:ph type="title"/>
          </p:nvPr>
        </p:nvSpPr>
        <p:spPr>
          <a:xfrm>
            <a:off x="191729" y="365125"/>
            <a:ext cx="11663387" cy="1325563"/>
          </a:xfrm>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ÖNERİLER</a:t>
            </a:r>
          </a:p>
        </p:txBody>
      </p:sp>
    </p:spTree>
    <p:extLst>
      <p:ext uri="{BB962C8B-B14F-4D97-AF65-F5344CB8AC3E}">
        <p14:creationId xmlns:p14="http://schemas.microsoft.com/office/powerpoint/2010/main" val="179863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927C9-7508-62CC-2E64-9BBE0F62A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4724A-D244-DFC7-129C-FF23B7F66CA2}"/>
              </a:ext>
            </a:extLst>
          </p:cNvPr>
          <p:cNvSpPr>
            <a:spLocks noGrp="1"/>
          </p:cNvSpPr>
          <p:nvPr>
            <p:ph type="title"/>
          </p:nvPr>
        </p:nvSpPr>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GİRİŞ</a:t>
            </a:r>
          </a:p>
        </p:txBody>
      </p:sp>
      <p:sp>
        <p:nvSpPr>
          <p:cNvPr id="4" name="Rectangle 1">
            <a:extLst>
              <a:ext uri="{FF2B5EF4-FFF2-40B4-BE49-F238E27FC236}">
                <a16:creationId xmlns:a16="http://schemas.microsoft.com/office/drawing/2014/main" id="{1DAF8AC8-7DAD-1AA3-7E01-45CC4D0CE947}"/>
              </a:ext>
            </a:extLst>
          </p:cNvPr>
          <p:cNvSpPr>
            <a:spLocks noChangeArrowheads="1"/>
          </p:cNvSpPr>
          <p:nvPr/>
        </p:nvSpPr>
        <p:spPr bwMode="auto">
          <a:xfrm rot="10800000" flipV="1">
            <a:off x="0" y="1952480"/>
            <a:ext cx="12192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38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0" algn="just"/>
            <a:r>
              <a:rPr lang="tr-TR" altLang="tr-TR" sz="2400" b="1" dirty="0">
                <a:solidFill>
                  <a:srgbClr val="FF0000"/>
                </a:solidFill>
                <a:latin typeface="Tahoma" panose="020B0604030504040204" pitchFamily="34" charset="0"/>
                <a:cs typeface="Tahoma" panose="020B0604030504040204" pitchFamily="34" charset="0"/>
              </a:rPr>
              <a:t>HEKİM/ETİMOLOJİK KÖKEN</a:t>
            </a:r>
          </a:p>
          <a:p>
            <a:pPr marR="0" lvl="0" indent="0" algn="just" defTabSz="914400" rtl="0" eaLnBrk="0" fontAlgn="base" latinLnBrk="0" hangingPunct="0">
              <a:lnSpc>
                <a:spcPct val="100000"/>
              </a:lnSpc>
              <a:spcBef>
                <a:spcPct val="0"/>
              </a:spcBef>
              <a:spcAft>
                <a:spcPct val="0"/>
              </a:spcAft>
              <a:buClrTx/>
              <a:buSzTx/>
              <a:tabLst/>
            </a:pPr>
            <a:endParaRPr lang="tr-TR" altLang="tr-TR" sz="2400" b="1" i="1" dirty="0">
              <a:latin typeface="Tahoma" panose="020B0604030504040204" pitchFamily="34" charset="0"/>
              <a:ea typeface="Tahoma" panose="020B0604030504040204" pitchFamily="34" charset="0"/>
              <a:cs typeface="Tahoma" panose="020B0604030504040204" pitchFamily="34" charset="0"/>
            </a:endParaRPr>
          </a:p>
          <a:p>
            <a:pPr marR="0" lvl="0" indent="0" algn="just" defTabSz="914400" rtl="0" eaLnBrk="0" fontAlgn="base" latinLnBrk="0" hangingPunct="0">
              <a:lnSpc>
                <a:spcPct val="100000"/>
              </a:lnSpc>
              <a:spcBef>
                <a:spcPct val="0"/>
              </a:spcBef>
              <a:spcAft>
                <a:spcPct val="0"/>
              </a:spcAft>
              <a:buClrTx/>
              <a:buSzTx/>
              <a:tabLst/>
            </a:pPr>
            <a:r>
              <a:rPr lang="tr-TR" altLang="tr-TR" sz="2400" b="1" i="1" dirty="0">
                <a:latin typeface="Tahoma" panose="020B0604030504040204" pitchFamily="34" charset="0"/>
                <a:ea typeface="Tahoma" panose="020B0604030504040204" pitchFamily="34" charset="0"/>
                <a:cs typeface="Tahoma" panose="020B0604030504040204" pitchFamily="34" charset="0"/>
              </a:rPr>
              <a:t> Hekim: </a:t>
            </a:r>
            <a:r>
              <a:rPr lang="tr-TR" altLang="tr-TR" sz="2400" dirty="0">
                <a:latin typeface="Tahoma" panose="020B0604030504040204" pitchFamily="34" charset="0"/>
                <a:ea typeface="Tahoma" panose="020B0604030504040204" pitchFamily="34" charset="0"/>
                <a:cs typeface="Tahoma" panose="020B0604030504040204" pitchFamily="34" charset="0"/>
              </a:rPr>
              <a:t>Arapça ‘</a:t>
            </a:r>
            <a:r>
              <a:rPr lang="tr-TR" altLang="tr-TR" sz="2400" dirty="0" err="1">
                <a:latin typeface="Tahoma" panose="020B0604030504040204" pitchFamily="34" charset="0"/>
                <a:ea typeface="Tahoma" panose="020B0604030504040204" pitchFamily="34" charset="0"/>
                <a:cs typeface="Tahoma" panose="020B0604030504040204" pitchFamily="34" charset="0"/>
              </a:rPr>
              <a:t>hkm</a:t>
            </a:r>
            <a:r>
              <a:rPr lang="tr-TR" altLang="tr-TR" sz="2400" dirty="0">
                <a:latin typeface="Tahoma" panose="020B0604030504040204" pitchFamily="34" charset="0"/>
                <a:ea typeface="Tahoma" panose="020B0604030504040204" pitchFamily="34" charset="0"/>
                <a:cs typeface="Tahoma" panose="020B0604030504040204" pitchFamily="34" charset="0"/>
              </a:rPr>
              <a:t>’ kökünden gelmekte ‘hikmet sahibi, bilge, filozof’ anlamlarını da içermektedir.</a:t>
            </a:r>
          </a:p>
          <a:p>
            <a:pPr marR="0" lvl="0" indent="0" algn="just" defTabSz="914400" rtl="0" eaLnBrk="0" fontAlgn="base" latinLnBrk="0" hangingPunct="0">
              <a:lnSpc>
                <a:spcPct val="100000"/>
              </a:lnSpc>
              <a:spcBef>
                <a:spcPct val="0"/>
              </a:spcBef>
              <a:spcAft>
                <a:spcPct val="0"/>
              </a:spcAft>
              <a:buClrTx/>
              <a:buSzTx/>
              <a:tabLst/>
            </a:pPr>
            <a:endParaRPr kumimoji="0" lang="tr-TR" altLang="tr-TR" sz="2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indent="0" algn="just"/>
            <a:r>
              <a:rPr lang="tr-TR" altLang="tr-TR" sz="2400" b="1" dirty="0">
                <a:solidFill>
                  <a:srgbClr val="FF0000"/>
                </a:solidFill>
                <a:latin typeface="Tahoma" panose="020B0604030504040204" pitchFamily="34" charset="0"/>
                <a:cs typeface="Tahoma" panose="020B0604030504040204" pitchFamily="34" charset="0"/>
              </a:rPr>
              <a:t>DOKTOR/ETİMOLOJİK KÖKEN</a:t>
            </a:r>
          </a:p>
          <a:p>
            <a:pPr marR="0" lvl="0" indent="0" algn="just" defTabSz="914400" rtl="0" eaLnBrk="0" fontAlgn="base" latinLnBrk="0" hangingPunct="0">
              <a:lnSpc>
                <a:spcPct val="100000"/>
              </a:lnSpc>
              <a:spcBef>
                <a:spcPct val="0"/>
              </a:spcBef>
              <a:spcAft>
                <a:spcPct val="0"/>
              </a:spcAft>
              <a:buClrTx/>
              <a:buSzTx/>
              <a:tabLst/>
            </a:pPr>
            <a:endParaRPr lang="tr-TR" altLang="tr-TR" sz="2400" b="1" i="1" dirty="0">
              <a:latin typeface="Tahoma" panose="020B0604030504040204" pitchFamily="34" charset="0"/>
              <a:ea typeface="Tahoma" panose="020B0604030504040204" pitchFamily="34" charset="0"/>
              <a:cs typeface="Tahoma" panose="020B0604030504040204" pitchFamily="34" charset="0"/>
            </a:endParaRPr>
          </a:p>
          <a:p>
            <a:pPr marR="0" lvl="0" indent="0" algn="just" defTabSz="914400" rtl="0" eaLnBrk="0" fontAlgn="base" latinLnBrk="0" hangingPunct="0">
              <a:lnSpc>
                <a:spcPct val="100000"/>
              </a:lnSpc>
              <a:spcBef>
                <a:spcPct val="0"/>
              </a:spcBef>
              <a:spcAft>
                <a:spcPct val="0"/>
              </a:spcAft>
              <a:buClrTx/>
              <a:buSzTx/>
              <a:tabLst/>
            </a:pPr>
            <a:endParaRPr kumimoji="0" lang="tr-TR" altLang="tr-TR" sz="2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R="0" lvl="0" indent="0" algn="just" defTabSz="914400" rtl="0" eaLnBrk="0" fontAlgn="base" latinLnBrk="0" hangingPunct="0">
              <a:lnSpc>
                <a:spcPct val="100000"/>
              </a:lnSpc>
              <a:spcBef>
                <a:spcPct val="0"/>
              </a:spcBef>
              <a:spcAft>
                <a:spcPct val="0"/>
              </a:spcAft>
              <a:buClrTx/>
              <a:buSzTx/>
              <a:tabLst/>
            </a:pPr>
            <a:r>
              <a:rPr lang="tr-TR" altLang="tr-TR" sz="2400" b="1" i="1" dirty="0">
                <a:latin typeface="Tahoma" panose="020B0604030504040204" pitchFamily="34" charset="0"/>
                <a:ea typeface="Tahoma" panose="020B0604030504040204" pitchFamily="34" charset="0"/>
                <a:cs typeface="Tahoma" panose="020B0604030504040204" pitchFamily="34" charset="0"/>
              </a:rPr>
              <a:t>Doktor: </a:t>
            </a:r>
            <a:r>
              <a:rPr lang="tr-TR" sz="2400" dirty="0">
                <a:latin typeface="Tahoma" panose="020B0604030504040204" pitchFamily="34" charset="0"/>
                <a:ea typeface="Tahoma" panose="020B0604030504040204" pitchFamily="34" charset="0"/>
                <a:cs typeface="Tahoma" panose="020B0604030504040204" pitchFamily="34" charset="0"/>
              </a:rPr>
              <a:t>Latincede ‘öğretmen’ anlamında kullanılmış ve Fransızcadaki “</a:t>
            </a:r>
            <a:r>
              <a:rPr lang="tr-TR" sz="2400" dirty="0" err="1">
                <a:latin typeface="Tahoma" panose="020B0604030504040204" pitchFamily="34" charset="0"/>
                <a:ea typeface="Tahoma" panose="020B0604030504040204" pitchFamily="34" charset="0"/>
                <a:cs typeface="Tahoma" panose="020B0604030504040204" pitchFamily="34" charset="0"/>
              </a:rPr>
              <a:t>docteur</a:t>
            </a:r>
            <a:r>
              <a:rPr lang="tr-TR" sz="2400" dirty="0">
                <a:latin typeface="Tahoma" panose="020B0604030504040204" pitchFamily="34" charset="0"/>
                <a:ea typeface="Tahoma" panose="020B0604030504040204" pitchFamily="34" charset="0"/>
                <a:cs typeface="Tahoma" panose="020B0604030504040204" pitchFamily="34" charset="0"/>
              </a:rPr>
              <a:t>” kelimesinden Türkçeye geçmiştir</a:t>
            </a:r>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marR="0" lvl="0" indent="0" algn="just" defTabSz="914400" rtl="0" eaLnBrk="0" fontAlgn="base" latinLnBrk="0" hangingPunct="0">
              <a:lnSpc>
                <a:spcPct val="100000"/>
              </a:lnSpc>
              <a:spcBef>
                <a:spcPct val="0"/>
              </a:spcBef>
              <a:spcAft>
                <a:spcPct val="0"/>
              </a:spcAft>
              <a:buClrTx/>
              <a:buSzTx/>
              <a:tabLst/>
            </a:pPr>
            <a:endParaRPr kumimoji="0" lang="tr-TR" altLang="tr-TR" sz="2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072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644EB-6F5A-D8FF-67DE-5EDCA9F839D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5676E2C-6044-DDFF-7994-08763B674BE2}"/>
              </a:ext>
            </a:extLst>
          </p:cNvPr>
          <p:cNvSpPr>
            <a:spLocks noGrp="1"/>
          </p:cNvSpPr>
          <p:nvPr>
            <p:ph type="title"/>
          </p:nvPr>
        </p:nvSpPr>
        <p:spPr>
          <a:xfrm>
            <a:off x="368710" y="2960841"/>
            <a:ext cx="11663387" cy="1325563"/>
          </a:xfrm>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KATILIMINIZ İÇİN TEŞEKKÜR EDERİM…</a:t>
            </a:r>
          </a:p>
        </p:txBody>
      </p:sp>
    </p:spTree>
    <p:extLst>
      <p:ext uri="{BB962C8B-B14F-4D97-AF65-F5344CB8AC3E}">
        <p14:creationId xmlns:p14="http://schemas.microsoft.com/office/powerpoint/2010/main" val="1049493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62730-DC88-FF07-D7A1-D50CD038B4FE}"/>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C8D0C6B-5F66-A1E4-C18C-1F7A79784744}"/>
              </a:ext>
            </a:extLst>
          </p:cNvPr>
          <p:cNvSpPr>
            <a:spLocks noGrp="1"/>
          </p:cNvSpPr>
          <p:nvPr>
            <p:ph type="title"/>
          </p:nvPr>
        </p:nvSpPr>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GİRİŞ </a:t>
            </a:r>
            <a:endParaRPr lang="tr-TR" dirty="0"/>
          </a:p>
        </p:txBody>
      </p:sp>
      <p:sp>
        <p:nvSpPr>
          <p:cNvPr id="3" name="2 İçerik Yer Tutucusu">
            <a:extLst>
              <a:ext uri="{FF2B5EF4-FFF2-40B4-BE49-F238E27FC236}">
                <a16:creationId xmlns:a16="http://schemas.microsoft.com/office/drawing/2014/main" id="{853B7FF1-5258-84EC-9BAB-D5C70D533B1B}"/>
              </a:ext>
            </a:extLst>
          </p:cNvPr>
          <p:cNvSpPr>
            <a:spLocks noGrp="1"/>
          </p:cNvSpPr>
          <p:nvPr>
            <p:ph idx="1"/>
          </p:nvPr>
        </p:nvSpPr>
        <p:spPr>
          <a:xfrm>
            <a:off x="0" y="1825625"/>
            <a:ext cx="12192000" cy="4351338"/>
          </a:xfrm>
        </p:spPr>
        <p:txBody>
          <a:bodyPr/>
          <a:lstStyle/>
          <a:p>
            <a:pPr marL="0" indent="0">
              <a:buNone/>
            </a:pPr>
            <a:r>
              <a:rPr lang="tr-TR" altLang="tr-TR" b="1" dirty="0">
                <a:solidFill>
                  <a:srgbClr val="FF0000"/>
                </a:solidFill>
                <a:latin typeface="Tahoma" panose="020B0604030504040204" pitchFamily="34" charset="0"/>
                <a:cs typeface="Tahoma" panose="020B0604030504040204" pitchFamily="34" charset="0"/>
              </a:rPr>
              <a:t>MÜHENDİS/ETİMOLOJİK KÖKEN</a:t>
            </a:r>
          </a:p>
          <a:p>
            <a:r>
              <a:rPr lang="tr-TR" altLang="tr-TR" b="1" dirty="0">
                <a:latin typeface="Tahoma" panose="020B0604030504040204" pitchFamily="34" charset="0"/>
                <a:cs typeface="Tahoma" panose="020B0604030504040204" pitchFamily="34" charset="0"/>
              </a:rPr>
              <a:t>Arapça</a:t>
            </a:r>
            <a:r>
              <a:rPr lang="tr-TR" altLang="tr-TR" dirty="0">
                <a:latin typeface="Tahoma" panose="020B0604030504040204" pitchFamily="34" charset="0"/>
                <a:cs typeface="Tahoma" panose="020B0604030504040204" pitchFamily="34" charset="0"/>
              </a:rPr>
              <a:t> </a:t>
            </a:r>
            <a:r>
              <a:rPr lang="tr-TR" altLang="tr-TR" i="1" dirty="0" err="1">
                <a:latin typeface="Tahoma" panose="020B0604030504040204" pitchFamily="34" charset="0"/>
                <a:cs typeface="Tahoma" panose="020B0604030504040204" pitchFamily="34" charset="0"/>
              </a:rPr>
              <a:t>hnds</a:t>
            </a:r>
            <a:r>
              <a:rPr lang="tr-TR" altLang="tr-TR" dirty="0">
                <a:latin typeface="Tahoma" panose="020B0604030504040204" pitchFamily="34" charset="0"/>
                <a:cs typeface="Tahoma" panose="020B0604030504040204" pitchFamily="34" charset="0"/>
              </a:rPr>
              <a:t> kökünden gelen </a:t>
            </a:r>
            <a:r>
              <a:rPr lang="tr-TR" altLang="tr-TR" i="1" dirty="0" err="1">
                <a:latin typeface="Tahoma" panose="020B0604030504040204" pitchFamily="34" charset="0"/>
                <a:cs typeface="Tahoma" panose="020B0604030504040204" pitchFamily="34" charset="0"/>
              </a:rPr>
              <a:t>muhandis</a:t>
            </a:r>
            <a:r>
              <a:rPr lang="tr-TR" altLang="tr-TR" i="1" dirty="0">
                <a:latin typeface="Tahoma" panose="020B0604030504040204" pitchFamily="34" charset="0"/>
                <a:cs typeface="Tahoma" panose="020B0604030504040204" pitchFamily="34" charset="0"/>
              </a:rPr>
              <a:t>  </a:t>
            </a:r>
            <a:r>
              <a:rPr lang="tr-TR" altLang="tr-TR" b="1" i="1" dirty="0">
                <a:solidFill>
                  <a:srgbClr val="FF0000"/>
                </a:solidFill>
                <a:latin typeface="Tahoma" panose="020B0604030504040204" pitchFamily="34" charset="0"/>
                <a:cs typeface="Tahoma" panose="020B0604030504040204" pitchFamily="34" charset="0"/>
              </a:rPr>
              <a:t>"arazi ölçen" </a:t>
            </a:r>
            <a:r>
              <a:rPr lang="tr-TR" altLang="tr-TR" dirty="0">
                <a:latin typeface="Tahoma" panose="020B0604030504040204" pitchFamily="34" charset="0"/>
                <a:cs typeface="Tahoma" panose="020B0604030504040204" pitchFamily="34" charset="0"/>
              </a:rPr>
              <a:t>sözcüğünden alıntıdır. </a:t>
            </a:r>
          </a:p>
          <a:p>
            <a:pPr>
              <a:buFont typeface="Arial" panose="020B0604020202020204" pitchFamily="34" charset="0"/>
              <a:buNone/>
            </a:pPr>
            <a:endParaRPr lang="tr-TR" altLang="tr-TR" b="1" dirty="0"/>
          </a:p>
        </p:txBody>
      </p:sp>
      <p:pic>
        <p:nvPicPr>
          <p:cNvPr id="4" name="Resim 3">
            <a:extLst>
              <a:ext uri="{FF2B5EF4-FFF2-40B4-BE49-F238E27FC236}">
                <a16:creationId xmlns:a16="http://schemas.microsoft.com/office/drawing/2014/main" id="{E1857039-73D5-3637-B971-F361F8F279F9}"/>
              </a:ext>
            </a:extLst>
          </p:cNvPr>
          <p:cNvPicPr>
            <a:picLocks noChangeAspect="1"/>
          </p:cNvPicPr>
          <p:nvPr/>
        </p:nvPicPr>
        <p:blipFill>
          <a:blip r:embed="rId2"/>
          <a:stretch>
            <a:fillRect/>
          </a:stretch>
        </p:blipFill>
        <p:spPr>
          <a:xfrm>
            <a:off x="3797609" y="3243724"/>
            <a:ext cx="4596782" cy="3450635"/>
          </a:xfrm>
          <a:prstGeom prst="rect">
            <a:avLst/>
          </a:prstGeom>
        </p:spPr>
      </p:pic>
    </p:spTree>
    <p:extLst>
      <p:ext uri="{BB962C8B-B14F-4D97-AF65-F5344CB8AC3E}">
        <p14:creationId xmlns:p14="http://schemas.microsoft.com/office/powerpoint/2010/main" val="147296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F71C7-5CED-5988-69DE-9CBB29C1A66C}"/>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8A1AD84A-1159-1EF2-523A-BB38B66A55EB}"/>
              </a:ext>
            </a:extLst>
          </p:cNvPr>
          <p:cNvSpPr>
            <a:spLocks noGrp="1"/>
          </p:cNvSpPr>
          <p:nvPr>
            <p:ph type="title"/>
          </p:nvPr>
        </p:nvSpPr>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GİRİŞ</a:t>
            </a:r>
            <a:endParaRPr lang="tr-TR" dirty="0"/>
          </a:p>
        </p:txBody>
      </p:sp>
      <p:sp>
        <p:nvSpPr>
          <p:cNvPr id="3" name="2 İçerik Yer Tutucusu">
            <a:extLst>
              <a:ext uri="{FF2B5EF4-FFF2-40B4-BE49-F238E27FC236}">
                <a16:creationId xmlns:a16="http://schemas.microsoft.com/office/drawing/2014/main" id="{537FAC5B-19F6-CAE5-EEDB-092E67CA881E}"/>
              </a:ext>
            </a:extLst>
          </p:cNvPr>
          <p:cNvSpPr>
            <a:spLocks noGrp="1"/>
          </p:cNvSpPr>
          <p:nvPr>
            <p:ph idx="1"/>
          </p:nvPr>
        </p:nvSpPr>
        <p:spPr>
          <a:xfrm>
            <a:off x="0" y="1825625"/>
            <a:ext cx="12192000" cy="4351338"/>
          </a:xfrm>
        </p:spPr>
        <p:txBody>
          <a:bodyPr/>
          <a:lstStyle/>
          <a:p>
            <a:pPr marL="0" indent="0">
              <a:buNone/>
            </a:pPr>
            <a:r>
              <a:rPr lang="tr-TR" altLang="tr-TR" b="1" dirty="0">
                <a:solidFill>
                  <a:srgbClr val="FF0000"/>
                </a:solidFill>
                <a:latin typeface="Tahoma" panose="020B0604030504040204" pitchFamily="34" charset="0"/>
                <a:cs typeface="Tahoma" panose="020B0604030504040204" pitchFamily="34" charset="0"/>
              </a:rPr>
              <a:t>MÜHENDİS/ETİMOLOJİK KÖKEN</a:t>
            </a:r>
          </a:p>
          <a:p>
            <a:r>
              <a:rPr lang="tr-TR" b="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Mühendis kelimesinin kökeni yeni buluş icat etme, yaratıcı olma anlamına gelen </a:t>
            </a:r>
            <a:r>
              <a:rPr lang="tr-TR" b="0" i="0" dirty="0" err="1">
                <a:solidFill>
                  <a:srgbClr val="202124"/>
                </a:solidFill>
                <a:effectLst/>
                <a:latin typeface="Tahoma" panose="020B0604030504040204" pitchFamily="34" charset="0"/>
                <a:ea typeface="Tahoma" panose="020B0604030504040204" pitchFamily="34" charset="0"/>
                <a:cs typeface="Tahoma" panose="020B0604030504040204" pitchFamily="34" charset="0"/>
              </a:rPr>
              <a:t>latince</a:t>
            </a:r>
            <a:r>
              <a:rPr lang="tr-TR" b="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 kökenli </a:t>
            </a:r>
            <a:r>
              <a:rPr lang="tr-TR" b="1" i="1" dirty="0">
                <a:solidFill>
                  <a:srgbClr val="FF0000"/>
                </a:solidFill>
                <a:effectLst/>
                <a:latin typeface="Tahoma" panose="020B0604030504040204" pitchFamily="34" charset="0"/>
                <a:ea typeface="Tahoma" panose="020B0604030504040204" pitchFamily="34" charset="0"/>
                <a:cs typeface="Tahoma" panose="020B0604030504040204" pitchFamily="34" charset="0"/>
              </a:rPr>
              <a:t>INGENIATION </a:t>
            </a:r>
            <a:r>
              <a:rPr lang="tr-TR" b="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sözcüğünden türemiştir.</a:t>
            </a:r>
            <a:endParaRPr lang="tr-TR" altLang="tr-TR" b="1" dirty="0">
              <a:latin typeface="Tahoma" panose="020B0604030504040204" pitchFamily="34" charset="0"/>
              <a:ea typeface="Tahoma" panose="020B0604030504040204" pitchFamily="34" charset="0"/>
              <a:cs typeface="Tahoma" panose="020B0604030504040204" pitchFamily="34" charset="0"/>
            </a:endParaRPr>
          </a:p>
        </p:txBody>
      </p:sp>
      <p:pic>
        <p:nvPicPr>
          <p:cNvPr id="5" name="Resim 4">
            <a:extLst>
              <a:ext uri="{FF2B5EF4-FFF2-40B4-BE49-F238E27FC236}">
                <a16:creationId xmlns:a16="http://schemas.microsoft.com/office/drawing/2014/main" id="{635B764B-6CD5-4DCE-D537-ECFD0BC81EC0}"/>
              </a:ext>
            </a:extLst>
          </p:cNvPr>
          <p:cNvPicPr>
            <a:picLocks noChangeAspect="1"/>
          </p:cNvPicPr>
          <p:nvPr/>
        </p:nvPicPr>
        <p:blipFill>
          <a:blip r:embed="rId2"/>
          <a:stretch>
            <a:fillRect/>
          </a:stretch>
        </p:blipFill>
        <p:spPr>
          <a:xfrm>
            <a:off x="4390300" y="3150703"/>
            <a:ext cx="3411400" cy="3519453"/>
          </a:xfrm>
          <a:prstGeom prst="rect">
            <a:avLst/>
          </a:prstGeom>
        </p:spPr>
      </p:pic>
    </p:spTree>
    <p:extLst>
      <p:ext uri="{BB962C8B-B14F-4D97-AF65-F5344CB8AC3E}">
        <p14:creationId xmlns:p14="http://schemas.microsoft.com/office/powerpoint/2010/main" val="240719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tr-TR" b="1" dirty="0">
                <a:solidFill>
                  <a:srgbClr val="FF0000"/>
                </a:solidFill>
                <a:latin typeface="Tahoma" panose="020B0604030504040204" pitchFamily="34" charset="0"/>
                <a:ea typeface="Tahoma" panose="020B0604030504040204" pitchFamily="34" charset="0"/>
                <a:cs typeface="Tahoma" panose="020B0604030504040204" pitchFamily="34" charset="0"/>
              </a:rPr>
              <a:t>GİRİŞ</a:t>
            </a:r>
          </a:p>
        </p:txBody>
      </p:sp>
      <p:sp>
        <p:nvSpPr>
          <p:cNvPr id="3" name="Content Placeholder 2"/>
          <p:cNvSpPr>
            <a:spLocks noGrp="1"/>
          </p:cNvSpPr>
          <p:nvPr>
            <p:ph idx="1"/>
          </p:nvPr>
        </p:nvSpPr>
        <p:spPr>
          <a:xfrm>
            <a:off x="131229" y="1346740"/>
            <a:ext cx="11929542" cy="3357736"/>
          </a:xfrm>
        </p:spPr>
        <p:txBody>
          <a:bodyPr>
            <a:normAutofit/>
          </a:bodyPr>
          <a:lstStyle/>
          <a:p>
            <a:pPr marL="0" indent="0" algn="just">
              <a:buNone/>
            </a:pPr>
            <a:r>
              <a:rPr lang="en-US" altLang="en-US" b="1" dirty="0">
                <a:solidFill>
                  <a:srgbClr val="9900CC"/>
                </a:solidFill>
                <a:latin typeface="Tahoma" panose="020B0604030504040204" pitchFamily="34" charset="0"/>
                <a:ea typeface="Tahoma" panose="020B0604030504040204" pitchFamily="34" charset="0"/>
                <a:cs typeface="Tahoma" panose="020B0604030504040204" pitchFamily="34" charset="0"/>
              </a:rPr>
              <a:t>Bernardo </a:t>
            </a:r>
            <a:r>
              <a:rPr lang="en-US" altLang="en-US" b="1" dirty="0" err="1">
                <a:solidFill>
                  <a:srgbClr val="9900CC"/>
                </a:solidFill>
                <a:latin typeface="Tahoma" panose="020B0604030504040204" pitchFamily="34" charset="0"/>
                <a:ea typeface="Tahoma" panose="020B0604030504040204" pitchFamily="34" charset="0"/>
                <a:cs typeface="Tahoma" panose="020B0604030504040204" pitchFamily="34" charset="0"/>
              </a:rPr>
              <a:t>Ramazzini</a:t>
            </a:r>
            <a:r>
              <a:rPr lang="tr-TR" altLang="en-US" b="1" dirty="0">
                <a:solidFill>
                  <a:srgbClr val="9900CC"/>
                </a:solidFill>
                <a:latin typeface="Tahoma" panose="020B0604030504040204" pitchFamily="34" charset="0"/>
                <a:ea typeface="Tahoma" panose="020B0604030504040204" pitchFamily="34" charset="0"/>
                <a:cs typeface="Tahoma" panose="020B0604030504040204" pitchFamily="34" charset="0"/>
              </a:rPr>
              <a:t>  </a:t>
            </a:r>
            <a:r>
              <a:rPr lang="tr-TR" altLang="en-US" b="1" dirty="0">
                <a:solidFill>
                  <a:srgbClr val="FF0000"/>
                </a:solidFill>
                <a:latin typeface="Tahoma" panose="020B0604030504040204" pitchFamily="34" charset="0"/>
                <a:ea typeface="Tahoma" panose="020B0604030504040204" pitchFamily="34" charset="0"/>
                <a:cs typeface="Tahoma" panose="020B0604030504040204" pitchFamily="34" charset="0"/>
              </a:rPr>
              <a:t>(1633-1714)</a:t>
            </a:r>
            <a:r>
              <a:rPr lang="tr-TR" altLang="en-US" b="1" dirty="0">
                <a:solidFill>
                  <a:srgbClr val="9900CC"/>
                </a:solidFill>
                <a:latin typeface="Tahoma" panose="020B0604030504040204" pitchFamily="34" charset="0"/>
                <a:ea typeface="Tahoma" panose="020B0604030504040204" pitchFamily="34" charset="0"/>
                <a:cs typeface="Tahoma" panose="020B0604030504040204" pitchFamily="34" charset="0"/>
              </a:rPr>
              <a:t>, </a:t>
            </a:r>
          </a:p>
          <a:p>
            <a:pPr algn="just"/>
            <a:r>
              <a:rPr lang="tr-TR" dirty="0">
                <a:latin typeface="Tahoma" panose="020B0604030504040204" pitchFamily="34" charset="0"/>
                <a:ea typeface="Tahoma" panose="020B0604030504040204" pitchFamily="34" charset="0"/>
                <a:cs typeface="Tahoma" panose="020B0604030504040204" pitchFamily="34" charset="0"/>
              </a:rPr>
              <a:t>De </a:t>
            </a:r>
            <a:r>
              <a:rPr lang="tr-TR" dirty="0" err="1">
                <a:latin typeface="Tahoma" panose="020B0604030504040204" pitchFamily="34" charset="0"/>
                <a:ea typeface="Tahoma" panose="020B0604030504040204" pitchFamily="34" charset="0"/>
                <a:cs typeface="Tahoma" panose="020B0604030504040204" pitchFamily="34" charset="0"/>
              </a:rPr>
              <a:t>Morbis</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Artificum</a:t>
            </a:r>
            <a:r>
              <a:rPr lang="tr-TR" dirty="0">
                <a:latin typeface="Tahoma" panose="020B0604030504040204" pitchFamily="34" charset="0"/>
                <a:ea typeface="Tahoma" panose="020B0604030504040204" pitchFamily="34" charset="0"/>
                <a:cs typeface="Tahoma" panose="020B0604030504040204" pitchFamily="34" charset="0"/>
              </a:rPr>
              <a:t> </a:t>
            </a:r>
            <a:r>
              <a:rPr lang="tr-TR" dirty="0" err="1">
                <a:latin typeface="Tahoma" panose="020B0604030504040204" pitchFamily="34" charset="0"/>
                <a:ea typeface="Tahoma" panose="020B0604030504040204" pitchFamily="34" charset="0"/>
                <a:cs typeface="Tahoma" panose="020B0604030504040204" pitchFamily="34" charset="0"/>
              </a:rPr>
              <a:t>Diatriba</a:t>
            </a:r>
            <a:r>
              <a:rPr lang="tr-TR" dirty="0">
                <a:latin typeface="Tahoma" panose="020B0604030504040204" pitchFamily="34" charset="0"/>
                <a:ea typeface="Tahoma" panose="020B0604030504040204" pitchFamily="34" charset="0"/>
                <a:cs typeface="Tahoma" panose="020B0604030504040204" pitchFamily="34" charset="0"/>
              </a:rPr>
              <a:t> kitabının yazarı,</a:t>
            </a:r>
            <a:endParaRPr lang="tr-TR" altLang="en-US" dirty="0">
              <a:latin typeface="Tahoma" panose="020B0604030504040204" pitchFamily="34" charset="0"/>
              <a:ea typeface="Tahoma" panose="020B0604030504040204" pitchFamily="34" charset="0"/>
              <a:cs typeface="Tahoma" panose="020B0604030504040204" pitchFamily="34" charset="0"/>
            </a:endParaRPr>
          </a:p>
          <a:p>
            <a:pPr algn="just"/>
            <a:r>
              <a:rPr lang="tr-TR" altLang="en-US" dirty="0" err="1">
                <a:latin typeface="Tahoma" panose="020B0604030504040204" pitchFamily="34" charset="0"/>
                <a:ea typeface="Tahoma" panose="020B0604030504040204" pitchFamily="34" charset="0"/>
                <a:cs typeface="Tahoma" panose="020B0604030504040204" pitchFamily="34" charset="0"/>
              </a:rPr>
              <a:t>Modena</a:t>
            </a:r>
            <a:r>
              <a:rPr lang="tr-TR" altLang="en-US" dirty="0">
                <a:latin typeface="Tahoma" panose="020B0604030504040204" pitchFamily="34" charset="0"/>
                <a:ea typeface="Tahoma" panose="020B0604030504040204" pitchFamily="34" charset="0"/>
                <a:cs typeface="Tahoma" panose="020B0604030504040204" pitchFamily="34" charset="0"/>
              </a:rPr>
              <a:t> Üniversitesinde çalışırken çalışanların sağlık problemleri ile ilgili sistematik bir yaklaşım geliştirmeye gayret etti,</a:t>
            </a:r>
          </a:p>
          <a:p>
            <a:pPr algn="just"/>
            <a:r>
              <a:rPr lang="tr-TR" altLang="en-US" dirty="0">
                <a:latin typeface="Tahoma" panose="020B0604030504040204" pitchFamily="34" charset="0"/>
                <a:ea typeface="Tahoma" panose="020B0604030504040204" pitchFamily="34" charset="0"/>
                <a:cs typeface="Tahoma" panose="020B0604030504040204" pitchFamily="34" charset="0"/>
              </a:rPr>
              <a:t>Çalışanların mesleği ile hastalığı arasında bir ilişki kurmaya çalıştı, </a:t>
            </a:r>
            <a:r>
              <a:rPr lang="tr-TR" altLang="en-US" b="1" i="1" dirty="0">
                <a:solidFill>
                  <a:srgbClr val="FF0000"/>
                </a:solidFill>
                <a:latin typeface="Tahoma" panose="020B0604030504040204" pitchFamily="34" charset="0"/>
                <a:ea typeface="Tahoma" panose="020B0604030504040204" pitchFamily="34" charset="0"/>
                <a:cs typeface="Tahoma" panose="020B0604030504040204" pitchFamily="34" charset="0"/>
              </a:rPr>
              <a:t>FARK YARATTTI!!!</a:t>
            </a:r>
          </a:p>
        </p:txBody>
      </p:sp>
      <p:pic>
        <p:nvPicPr>
          <p:cNvPr id="5" name="Resim 4" descr="fotoğraf, nesne, şey, mobilya içeren bir resim&#10;&#10;Yüksek güvenilirlikle oluşturulmuş açıklama">
            <a:extLst>
              <a:ext uri="{FF2B5EF4-FFF2-40B4-BE49-F238E27FC236}">
                <a16:creationId xmlns:a16="http://schemas.microsoft.com/office/drawing/2014/main" id="{EDF88C04-E8D3-4FD7-BA20-7E12CFB378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5557" y="4308501"/>
            <a:ext cx="1969033" cy="2405517"/>
          </a:xfrm>
          <a:prstGeom prst="rect">
            <a:avLst/>
          </a:prstGeom>
        </p:spPr>
      </p:pic>
    </p:spTree>
    <p:extLst>
      <p:ext uri="{BB962C8B-B14F-4D97-AF65-F5344CB8AC3E}">
        <p14:creationId xmlns:p14="http://schemas.microsoft.com/office/powerpoint/2010/main" val="25918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C226A-37D3-E814-F001-B5397B6A6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96D26F-6B82-8F54-0665-B597842864A8}"/>
              </a:ext>
            </a:extLst>
          </p:cNvPr>
          <p:cNvSpPr>
            <a:spLocks noGrp="1"/>
          </p:cNvSpPr>
          <p:nvPr>
            <p:ph type="title"/>
          </p:nvPr>
        </p:nvSpPr>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GİRİŞ</a:t>
            </a:r>
          </a:p>
        </p:txBody>
      </p:sp>
      <p:sp>
        <p:nvSpPr>
          <p:cNvPr id="4" name="Rectangle 1">
            <a:extLst>
              <a:ext uri="{FF2B5EF4-FFF2-40B4-BE49-F238E27FC236}">
                <a16:creationId xmlns:a16="http://schemas.microsoft.com/office/drawing/2014/main" id="{D3CA6078-3485-5B4E-4A46-36B160256CD0}"/>
              </a:ext>
            </a:extLst>
          </p:cNvPr>
          <p:cNvSpPr>
            <a:spLocks noChangeArrowheads="1"/>
          </p:cNvSpPr>
          <p:nvPr/>
        </p:nvSpPr>
        <p:spPr bwMode="auto">
          <a:xfrm rot="10800000" flipV="1">
            <a:off x="0" y="1690688"/>
            <a:ext cx="121920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38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800" b="1" i="1"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RAMAZZİNİ’</a:t>
            </a:r>
            <a:r>
              <a:rPr kumimoji="0" lang="tr-TR" altLang="tr-TR" sz="2800" u="none" strike="noStrike" cap="none" normalizeH="0" baseline="0" dirty="0" err="1">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nin</a:t>
            </a:r>
            <a:r>
              <a:rPr kumimoji="0" lang="tr-TR" altLang="tr-TR" sz="280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yaklaşımı bir </a:t>
            </a:r>
            <a:r>
              <a:rPr kumimoji="0" lang="tr-TR" altLang="tr-TR" sz="2800" b="1" i="1"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‘neden-sonuç’</a:t>
            </a:r>
            <a:r>
              <a:rPr kumimoji="0" lang="tr-TR" altLang="tr-TR" sz="280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ilişkisi bulmak üzere kurgulanmıştır,</a:t>
            </a:r>
          </a:p>
          <a:p>
            <a:pPr marR="0" lvl="0" indent="0" algn="just" defTabSz="914400" rtl="0" eaLnBrk="0" fontAlgn="base" latinLnBrk="0" hangingPunct="0">
              <a:lnSpc>
                <a:spcPct val="100000"/>
              </a:lnSpc>
              <a:spcBef>
                <a:spcPct val="0"/>
              </a:spcBef>
              <a:spcAft>
                <a:spcPct val="0"/>
              </a:spcAft>
              <a:buClrTx/>
              <a:buSzTx/>
              <a:tabLst/>
            </a:pPr>
            <a:endParaRPr kumimoji="0" lang="tr-TR" altLang="tr-TR" sz="280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tr-TR" altLang="tr-TR" sz="2800" dirty="0">
                <a:latin typeface="Tahoma" panose="020B0604030504040204" pitchFamily="34" charset="0"/>
                <a:ea typeface="Tahoma" panose="020B0604030504040204" pitchFamily="34" charset="0"/>
                <a:cs typeface="Tahoma" panose="020B0604030504040204" pitchFamily="34" charset="0"/>
              </a:rPr>
              <a:t>Neden-sonuç ilişkisi kurmak bir mühendisin en temel özelliğidir </a:t>
            </a:r>
            <a:r>
              <a:rPr lang="tr-TR" altLang="tr-TR" sz="28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t>
            </a:r>
            <a:r>
              <a:rPr lang="tr-TR" altLang="tr-TR" sz="2800" dirty="0">
                <a:latin typeface="Tahoma" panose="020B0604030504040204" pitchFamily="34" charset="0"/>
                <a:ea typeface="Tahoma" panose="020B0604030504040204" pitchFamily="34" charset="0"/>
                <a:cs typeface="Tahoma" panose="020B0604030504040204" pitchFamily="34" charset="0"/>
              </a:rPr>
              <a:t>,</a:t>
            </a: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tr-TR" altLang="tr-TR" sz="280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tr-TR" altLang="tr-TR" sz="2800" dirty="0" err="1">
                <a:latin typeface="Tahoma" panose="020B0604030504040204" pitchFamily="34" charset="0"/>
                <a:ea typeface="Tahoma" panose="020B0604030504040204" pitchFamily="34" charset="0"/>
                <a:cs typeface="Tahoma" panose="020B0604030504040204" pitchFamily="34" charset="0"/>
              </a:rPr>
              <a:t>Ramazzini’nin</a:t>
            </a:r>
            <a:r>
              <a:rPr lang="tr-TR" altLang="tr-TR" sz="2800" dirty="0">
                <a:latin typeface="Tahoma" panose="020B0604030504040204" pitchFamily="34" charset="0"/>
                <a:ea typeface="Tahoma" panose="020B0604030504040204" pitchFamily="34" charset="0"/>
                <a:cs typeface="Tahoma" panose="020B0604030504040204" pitchFamily="34" charset="0"/>
              </a:rPr>
              <a:t> yaklaşımı </a:t>
            </a:r>
            <a:r>
              <a:rPr lang="tr-TR" altLang="tr-TR" sz="2800" b="1" i="1" dirty="0">
                <a:solidFill>
                  <a:srgbClr val="FF0000"/>
                </a:solidFill>
                <a:latin typeface="Tahoma" panose="020B0604030504040204" pitchFamily="34" charset="0"/>
                <a:ea typeface="Tahoma" panose="020B0604030504040204" pitchFamily="34" charset="0"/>
                <a:cs typeface="Tahoma" panose="020B0604030504040204" pitchFamily="34" charset="0"/>
              </a:rPr>
              <a:t>‘çalışan sağlığı/</a:t>
            </a:r>
            <a:r>
              <a:rPr lang="tr-TR" altLang="tr-TR" sz="2800" b="1" i="1" dirty="0" err="1">
                <a:solidFill>
                  <a:srgbClr val="FF0000"/>
                </a:solidFill>
                <a:latin typeface="Tahoma" panose="020B0604030504040204" pitchFamily="34" charset="0"/>
                <a:ea typeface="Tahoma" panose="020B0604030504040204" pitchFamily="34" charset="0"/>
                <a:cs typeface="Tahoma" panose="020B0604030504040204" pitchFamily="34" charset="0"/>
              </a:rPr>
              <a:t>işçisağlığı</a:t>
            </a:r>
            <a:r>
              <a:rPr lang="tr-TR" altLang="tr-TR" sz="2800" b="1" i="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tr-TR" altLang="tr-TR" sz="2800" dirty="0">
                <a:latin typeface="Tahoma" panose="020B0604030504040204" pitchFamily="34" charset="0"/>
                <a:ea typeface="Tahoma" panose="020B0604030504040204" pitchFamily="34" charset="0"/>
                <a:cs typeface="Tahoma" panose="020B0604030504040204" pitchFamily="34" charset="0"/>
              </a:rPr>
              <a:t> </a:t>
            </a:r>
            <a:r>
              <a:rPr lang="tr-TR" altLang="tr-TR" sz="2800" dirty="0" err="1">
                <a:latin typeface="Tahoma" panose="020B0604030504040204" pitchFamily="34" charset="0"/>
                <a:ea typeface="Tahoma" panose="020B0604030504040204" pitchFamily="34" charset="0"/>
                <a:cs typeface="Tahoma" panose="020B0604030504040204" pitchFamily="34" charset="0"/>
              </a:rPr>
              <a:t>nın</a:t>
            </a:r>
            <a:r>
              <a:rPr lang="tr-TR" altLang="tr-TR" sz="2800" dirty="0">
                <a:latin typeface="Tahoma" panose="020B0604030504040204" pitchFamily="34" charset="0"/>
                <a:ea typeface="Tahoma" panose="020B0604030504040204" pitchFamily="34" charset="0"/>
                <a:cs typeface="Tahoma" panose="020B0604030504040204" pitchFamily="34" charset="0"/>
              </a:rPr>
              <a:t> tek bir disiplin ile sağlanamayacağının göstergesidir.</a:t>
            </a:r>
            <a:endParaRPr kumimoji="0" lang="tr-TR" altLang="tr-TR" sz="280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R="0" lvl="0" indent="0" algn="just" defTabSz="914400" rtl="0" eaLnBrk="0" fontAlgn="base" latinLnBrk="0" hangingPunct="0">
              <a:lnSpc>
                <a:spcPct val="100000"/>
              </a:lnSpc>
              <a:spcBef>
                <a:spcPct val="0"/>
              </a:spcBef>
              <a:spcAft>
                <a:spcPct val="0"/>
              </a:spcAft>
              <a:buClrTx/>
              <a:buSzTx/>
              <a:tabLst/>
            </a:pPr>
            <a:endParaRPr kumimoji="0" lang="tr-TR" altLang="tr-TR" sz="2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354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F0747-ACDB-7AD9-7C16-22F899EB0EC8}"/>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504EDCD0-004E-337E-5EFD-550331538222}"/>
              </a:ext>
            </a:extLst>
          </p:cNvPr>
          <p:cNvSpPr>
            <a:spLocks noGrp="1"/>
          </p:cNvSpPr>
          <p:nvPr>
            <p:ph type="title"/>
          </p:nvPr>
        </p:nvSpPr>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GİRİŞ</a:t>
            </a:r>
            <a:endParaRPr lang="tr-TR" dirty="0"/>
          </a:p>
        </p:txBody>
      </p:sp>
      <p:sp>
        <p:nvSpPr>
          <p:cNvPr id="5" name="İçerik Yer Tutucusu 4">
            <a:extLst>
              <a:ext uri="{FF2B5EF4-FFF2-40B4-BE49-F238E27FC236}">
                <a16:creationId xmlns:a16="http://schemas.microsoft.com/office/drawing/2014/main" id="{E658C972-A44A-212E-CD85-02401640B048}"/>
              </a:ext>
            </a:extLst>
          </p:cNvPr>
          <p:cNvSpPr>
            <a:spLocks noGrp="1"/>
          </p:cNvSpPr>
          <p:nvPr>
            <p:ph idx="1"/>
          </p:nvPr>
        </p:nvSpPr>
        <p:spPr>
          <a:xfrm>
            <a:off x="0" y="1825625"/>
            <a:ext cx="12192000" cy="4351338"/>
          </a:xfrm>
        </p:spPr>
        <p:txBody>
          <a:bodyPr/>
          <a:lstStyle/>
          <a:p>
            <a:pPr marL="0" indent="0">
              <a:buNone/>
            </a:pPr>
            <a:r>
              <a:rPr lang="tr-TR" b="1" i="1" dirty="0">
                <a:latin typeface="Tahoma" panose="020B0604030504040204" pitchFamily="34" charset="0"/>
                <a:ea typeface="Tahoma" panose="020B0604030504040204" pitchFamily="34" charset="0"/>
                <a:cs typeface="Tahoma" panose="020B0604030504040204" pitchFamily="34" charset="0"/>
              </a:rPr>
              <a:t>KAYNAK-OLAY-ETKİ ZİNCİRİ</a:t>
            </a:r>
          </a:p>
        </p:txBody>
      </p:sp>
      <p:sp>
        <p:nvSpPr>
          <p:cNvPr id="3" name="Dikdörtgen: Köşeleri Yuvarlatılmış 2">
            <a:extLst>
              <a:ext uri="{FF2B5EF4-FFF2-40B4-BE49-F238E27FC236}">
                <a16:creationId xmlns:a16="http://schemas.microsoft.com/office/drawing/2014/main" id="{FEF0B6F4-ED80-A83D-D6AC-27B04C066575}"/>
              </a:ext>
            </a:extLst>
          </p:cNvPr>
          <p:cNvSpPr/>
          <p:nvPr/>
        </p:nvSpPr>
        <p:spPr>
          <a:xfrm>
            <a:off x="172279" y="2862470"/>
            <a:ext cx="2855842" cy="11926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solidFill>
                  <a:schemeClr val="bg1"/>
                </a:solidFill>
                <a:latin typeface="Tahoma" panose="020B0604030504040204" pitchFamily="34" charset="0"/>
                <a:ea typeface="Tahoma" panose="020B0604030504040204" pitchFamily="34" charset="0"/>
                <a:cs typeface="Tahoma" panose="020B0604030504040204" pitchFamily="34" charset="0"/>
              </a:rPr>
              <a:t>Kaynak</a:t>
            </a:r>
          </a:p>
          <a:p>
            <a:pPr algn="ctr"/>
            <a:r>
              <a:rPr lang="tr-TR" dirty="0">
                <a:solidFill>
                  <a:schemeClr val="bg1"/>
                </a:solidFill>
                <a:latin typeface="Tahoma" panose="020B0604030504040204" pitchFamily="34" charset="0"/>
                <a:ea typeface="Tahoma" panose="020B0604030504040204" pitchFamily="34" charset="0"/>
                <a:cs typeface="Tahoma" panose="020B0604030504040204" pitchFamily="34" charset="0"/>
              </a:rPr>
              <a:t>(Tehlike Kaynağı/Tehlike)</a:t>
            </a:r>
          </a:p>
        </p:txBody>
      </p:sp>
      <p:sp>
        <p:nvSpPr>
          <p:cNvPr id="4" name="Ok: Sağ 3">
            <a:extLst>
              <a:ext uri="{FF2B5EF4-FFF2-40B4-BE49-F238E27FC236}">
                <a16:creationId xmlns:a16="http://schemas.microsoft.com/office/drawing/2014/main" id="{6BFBB720-A42D-FC5F-4526-2FCEA2AB791A}"/>
              </a:ext>
            </a:extLst>
          </p:cNvPr>
          <p:cNvSpPr/>
          <p:nvPr/>
        </p:nvSpPr>
        <p:spPr>
          <a:xfrm>
            <a:off x="3392557" y="3260035"/>
            <a:ext cx="1285460" cy="4108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Köşeleri Yuvarlatılmış 5">
            <a:extLst>
              <a:ext uri="{FF2B5EF4-FFF2-40B4-BE49-F238E27FC236}">
                <a16:creationId xmlns:a16="http://schemas.microsoft.com/office/drawing/2014/main" id="{1DD843A7-8744-A498-C5AF-E168755CB634}"/>
              </a:ext>
            </a:extLst>
          </p:cNvPr>
          <p:cNvSpPr/>
          <p:nvPr/>
        </p:nvSpPr>
        <p:spPr>
          <a:xfrm>
            <a:off x="4903304" y="2832652"/>
            <a:ext cx="2385391" cy="11926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latin typeface="Tahoma" panose="020B0604030504040204" pitchFamily="34" charset="0"/>
                <a:ea typeface="Tahoma" panose="020B0604030504040204" pitchFamily="34" charset="0"/>
                <a:cs typeface="Tahoma" panose="020B0604030504040204" pitchFamily="34" charset="0"/>
              </a:rPr>
              <a:t>Olay</a:t>
            </a:r>
          </a:p>
          <a:p>
            <a:pPr algn="ctr"/>
            <a:r>
              <a:rPr lang="tr-TR" dirty="0">
                <a:latin typeface="Tahoma" panose="020B0604030504040204" pitchFamily="34" charset="0"/>
                <a:ea typeface="Tahoma" panose="020B0604030504040204" pitchFamily="34" charset="0"/>
                <a:cs typeface="Tahoma" panose="020B0604030504040204" pitchFamily="34" charset="0"/>
              </a:rPr>
              <a:t>(Risk)</a:t>
            </a:r>
          </a:p>
        </p:txBody>
      </p:sp>
      <p:sp>
        <p:nvSpPr>
          <p:cNvPr id="7" name="Ok: Sağ 6">
            <a:extLst>
              <a:ext uri="{FF2B5EF4-FFF2-40B4-BE49-F238E27FC236}">
                <a16:creationId xmlns:a16="http://schemas.microsoft.com/office/drawing/2014/main" id="{335B8358-07E4-5D99-11AB-0AA513B2E427}"/>
              </a:ext>
            </a:extLst>
          </p:cNvPr>
          <p:cNvSpPr/>
          <p:nvPr/>
        </p:nvSpPr>
        <p:spPr>
          <a:xfrm>
            <a:off x="7507356" y="3223590"/>
            <a:ext cx="1285460" cy="41081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Köşeleri Yuvarlatılmış 7">
            <a:extLst>
              <a:ext uri="{FF2B5EF4-FFF2-40B4-BE49-F238E27FC236}">
                <a16:creationId xmlns:a16="http://schemas.microsoft.com/office/drawing/2014/main" id="{8C24B194-5356-C572-6DE3-86E0C1D84A3E}"/>
              </a:ext>
            </a:extLst>
          </p:cNvPr>
          <p:cNvSpPr/>
          <p:nvPr/>
        </p:nvSpPr>
        <p:spPr>
          <a:xfrm>
            <a:off x="9163878" y="2795347"/>
            <a:ext cx="2385391" cy="11926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latin typeface="Tahoma" panose="020B0604030504040204" pitchFamily="34" charset="0"/>
                <a:ea typeface="Tahoma" panose="020B0604030504040204" pitchFamily="34" charset="0"/>
                <a:cs typeface="Tahoma" panose="020B0604030504040204" pitchFamily="34" charset="0"/>
              </a:rPr>
              <a:t>Etki </a:t>
            </a:r>
          </a:p>
          <a:p>
            <a:pPr algn="ctr"/>
            <a:r>
              <a:rPr lang="tr-TR" dirty="0">
                <a:latin typeface="Tahoma" panose="020B0604030504040204" pitchFamily="34" charset="0"/>
                <a:ea typeface="Tahoma" panose="020B0604030504040204" pitchFamily="34" charset="0"/>
                <a:cs typeface="Tahoma" panose="020B0604030504040204" pitchFamily="34" charset="0"/>
              </a:rPr>
              <a:t>(Sonuç)</a:t>
            </a:r>
          </a:p>
        </p:txBody>
      </p:sp>
      <p:sp>
        <p:nvSpPr>
          <p:cNvPr id="11" name="Başlık 1">
            <a:extLst>
              <a:ext uri="{FF2B5EF4-FFF2-40B4-BE49-F238E27FC236}">
                <a16:creationId xmlns:a16="http://schemas.microsoft.com/office/drawing/2014/main" id="{E2E9CD1C-511F-249A-D203-3B9FFABB3B12}"/>
              </a:ext>
            </a:extLst>
          </p:cNvPr>
          <p:cNvSpPr txBox="1">
            <a:spLocks/>
          </p:cNvSpPr>
          <p:nvPr/>
        </p:nvSpPr>
        <p:spPr>
          <a:xfrm>
            <a:off x="311426" y="4429228"/>
            <a:ext cx="271669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800" dirty="0">
                <a:latin typeface="Tahoma" panose="020B0604030504040204" pitchFamily="34" charset="0"/>
                <a:ea typeface="Tahoma" panose="020B0604030504040204" pitchFamily="34" charset="0"/>
                <a:cs typeface="Tahoma" panose="020B0604030504040204" pitchFamily="34" charset="0"/>
              </a:rPr>
              <a:t>Yüksekte çalışma</a:t>
            </a:r>
            <a:endParaRPr lang="tr-TR" sz="1800" dirty="0"/>
          </a:p>
        </p:txBody>
      </p:sp>
      <p:sp>
        <p:nvSpPr>
          <p:cNvPr id="12" name="Başlık 1">
            <a:extLst>
              <a:ext uri="{FF2B5EF4-FFF2-40B4-BE49-F238E27FC236}">
                <a16:creationId xmlns:a16="http://schemas.microsoft.com/office/drawing/2014/main" id="{C12EA44B-3EB7-C452-AF1A-34A25CA43279}"/>
              </a:ext>
            </a:extLst>
          </p:cNvPr>
          <p:cNvSpPr txBox="1">
            <a:spLocks/>
          </p:cNvSpPr>
          <p:nvPr/>
        </p:nvSpPr>
        <p:spPr>
          <a:xfrm>
            <a:off x="4790661" y="4581627"/>
            <a:ext cx="271669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800" dirty="0">
                <a:latin typeface="Tahoma" panose="020B0604030504040204" pitchFamily="34" charset="0"/>
                <a:ea typeface="Tahoma" panose="020B0604030504040204" pitchFamily="34" charset="0"/>
                <a:cs typeface="Tahoma" panose="020B0604030504040204" pitchFamily="34" charset="0"/>
              </a:rPr>
              <a:t>Yüksekten düşme</a:t>
            </a:r>
            <a:endParaRPr lang="tr-TR" sz="1800" dirty="0"/>
          </a:p>
        </p:txBody>
      </p:sp>
      <p:sp>
        <p:nvSpPr>
          <p:cNvPr id="13" name="Başlık 1">
            <a:extLst>
              <a:ext uri="{FF2B5EF4-FFF2-40B4-BE49-F238E27FC236}">
                <a16:creationId xmlns:a16="http://schemas.microsoft.com/office/drawing/2014/main" id="{077198A8-44F3-DDB9-FF6D-F0DABBCF5129}"/>
              </a:ext>
            </a:extLst>
          </p:cNvPr>
          <p:cNvSpPr txBox="1">
            <a:spLocks/>
          </p:cNvSpPr>
          <p:nvPr/>
        </p:nvSpPr>
        <p:spPr>
          <a:xfrm>
            <a:off x="9157251" y="4581628"/>
            <a:ext cx="271669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800" dirty="0">
                <a:latin typeface="Tahoma" panose="020B0604030504040204" pitchFamily="34" charset="0"/>
                <a:ea typeface="Tahoma" panose="020B0604030504040204" pitchFamily="34" charset="0"/>
                <a:cs typeface="Tahoma" panose="020B0604030504040204" pitchFamily="34" charset="0"/>
              </a:rPr>
              <a:t>Ölüm/Maluliyet</a:t>
            </a:r>
            <a:endParaRPr lang="tr-TR" sz="1800" dirty="0"/>
          </a:p>
        </p:txBody>
      </p:sp>
    </p:spTree>
    <p:extLst>
      <p:ext uri="{BB962C8B-B14F-4D97-AF65-F5344CB8AC3E}">
        <p14:creationId xmlns:p14="http://schemas.microsoft.com/office/powerpoint/2010/main" val="78498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A7EF0-AC2C-477E-A6FD-14C0B75E4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1D2E4E-E004-99E6-8BEE-A9E2FC1CFCF1}"/>
              </a:ext>
            </a:extLst>
          </p:cNvPr>
          <p:cNvSpPr>
            <a:spLocks noGrp="1"/>
          </p:cNvSpPr>
          <p:nvPr>
            <p:ph type="title"/>
          </p:nvPr>
        </p:nvSpPr>
        <p:spPr/>
        <p:txBody>
          <a:bodyPr/>
          <a:lstStyle/>
          <a:p>
            <a:pPr algn="ctr"/>
            <a:r>
              <a:rPr lang="tr-TR" b="1" i="1" dirty="0">
                <a:solidFill>
                  <a:srgbClr val="FF0000"/>
                </a:solidFill>
                <a:latin typeface="Tahoma" panose="020B0604030504040204" pitchFamily="34" charset="0"/>
                <a:ea typeface="Tahoma" panose="020B0604030504040204" pitchFamily="34" charset="0"/>
                <a:cs typeface="Tahoma" panose="020B0604030504040204" pitchFamily="34" charset="0"/>
              </a:rPr>
              <a:t>YASAL MEVZUAT</a:t>
            </a:r>
          </a:p>
        </p:txBody>
      </p:sp>
      <p:sp>
        <p:nvSpPr>
          <p:cNvPr id="4" name="Rectangle 1">
            <a:extLst>
              <a:ext uri="{FF2B5EF4-FFF2-40B4-BE49-F238E27FC236}">
                <a16:creationId xmlns:a16="http://schemas.microsoft.com/office/drawing/2014/main" id="{3D8239E2-6A1A-F2E9-A205-50F1977C5A4E}"/>
              </a:ext>
            </a:extLst>
          </p:cNvPr>
          <p:cNvSpPr>
            <a:spLocks noChangeArrowheads="1"/>
          </p:cNvSpPr>
          <p:nvPr/>
        </p:nvSpPr>
        <p:spPr bwMode="auto">
          <a:xfrm rot="10800000" flipV="1">
            <a:off x="0" y="1469004"/>
            <a:ext cx="1180531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383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tr-TR" altLang="tr-TR" sz="20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10 Haziran 2003 tarih 25134 sayılı Resmi Gazete, 4857 sayılı İş Kanunu </a:t>
            </a:r>
          </a:p>
          <a:p>
            <a:pPr marR="0" lvl="0" indent="0" algn="ctr" defTabSz="914400" rtl="0" eaLnBrk="0" fontAlgn="base" latinLnBrk="0" hangingPunct="0">
              <a:lnSpc>
                <a:spcPct val="100000"/>
              </a:lnSpc>
              <a:spcBef>
                <a:spcPct val="0"/>
              </a:spcBef>
              <a:spcAft>
                <a:spcPct val="0"/>
              </a:spcAft>
              <a:buClrTx/>
              <a:buSzTx/>
              <a:tabLst/>
            </a:pPr>
            <a:r>
              <a:rPr lang="tr-TR" altLang="tr-TR" sz="2000" b="1" i="1" dirty="0">
                <a:solidFill>
                  <a:srgbClr val="000000"/>
                </a:solidFill>
                <a:latin typeface="Tahoma" panose="020B0604030504040204" pitchFamily="34" charset="0"/>
                <a:ea typeface="Tahoma" panose="020B0604030504040204" pitchFamily="34" charset="0"/>
                <a:cs typeface="Tahoma" panose="020B0604030504040204" pitchFamily="34" charset="0"/>
              </a:rPr>
              <a:t>(77-89 arasındaki maddeler </a:t>
            </a:r>
            <a:r>
              <a:rPr lang="tr-TR" altLang="tr-TR" sz="2000" b="1" i="1" dirty="0">
                <a:solidFill>
                  <a:srgbClr val="FF0000"/>
                </a:solidFill>
                <a:latin typeface="Tahoma" panose="020B0604030504040204" pitchFamily="34" charset="0"/>
                <a:ea typeface="Tahoma" panose="020B0604030504040204" pitchFamily="34" charset="0"/>
                <a:cs typeface="Tahoma" panose="020B0604030504040204" pitchFamily="34" charset="0"/>
              </a:rPr>
              <a:t>İPTAL</a:t>
            </a:r>
            <a:r>
              <a:rPr lang="tr-TR" altLang="tr-TR" sz="2000" b="1" i="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kumimoji="0" lang="tr-TR" altLang="tr-TR" sz="20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223838" algn="just" defTabSz="914400" rtl="0" eaLnBrk="0" fontAlgn="base" latinLnBrk="0" hangingPunct="0">
              <a:lnSpc>
                <a:spcPct val="100000"/>
              </a:lnSpc>
              <a:spcBef>
                <a:spcPct val="0"/>
              </a:spcBef>
              <a:spcAft>
                <a:spcPct val="0"/>
              </a:spcAft>
              <a:buClrTx/>
              <a:buSzTx/>
              <a:buFontTx/>
              <a:buNone/>
              <a:tabLst/>
            </a:pPr>
            <a:endParaRPr lang="tr-TR" altLang="tr-TR" sz="20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lvl="0" indent="223838" algn="just" defTabSz="914400" rtl="0" eaLnBrk="0" fontAlgn="base" latinLnBrk="0" hangingPunct="0">
              <a:lnSpc>
                <a:spcPct val="100000"/>
              </a:lnSpc>
              <a:spcBef>
                <a:spcPct val="0"/>
              </a:spcBef>
              <a:spcAft>
                <a:spcPct val="0"/>
              </a:spcAft>
              <a:buClrTx/>
              <a:buSzTx/>
              <a:buFontTx/>
              <a:buNone/>
              <a:tabLst/>
            </a:pPr>
            <a:endParaRPr kumimoji="0" lang="tr-TR" altLang="tr-TR" sz="2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223838" algn="just"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İş güvenliği ile görevli mühendis veya teknik elemanlar</a:t>
            </a:r>
            <a:endParaRPr kumimoji="0" lang="tr-TR" altLang="tr-TR"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223838" algn="just" defTabSz="914400" rtl="0" eaLnBrk="0" fontAlgn="base" latinLnBrk="0" hangingPunct="0">
              <a:lnSpc>
                <a:spcPct val="100000"/>
              </a:lnSpc>
              <a:spcBef>
                <a:spcPct val="0"/>
              </a:spcBef>
              <a:spcAft>
                <a:spcPct val="0"/>
              </a:spcAft>
              <a:buClrTx/>
              <a:buSzTx/>
              <a:buFontTx/>
              <a:buNone/>
              <a:tabLst/>
            </a:pPr>
            <a:r>
              <a:rPr kumimoji="0" lang="tr-TR" altLang="tr-TR" sz="2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MADDE 82. -</a:t>
            </a:r>
            <a:r>
              <a:rPr kumimoji="0" lang="tr-TR" altLang="tr-TR" sz="20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Bu Kanuna göre sanayiden sayılan, devamlı olarak </a:t>
            </a:r>
            <a:r>
              <a:rPr kumimoji="0" lang="tr-TR" altLang="tr-TR" sz="2000" b="1" i="0" u="sng"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en az elli işçi çalıştıran ve altı aydan fazla </a:t>
            </a:r>
            <a:r>
              <a:rPr kumimoji="0" lang="tr-TR" altLang="tr-TR" sz="20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sürekli işlerin yapıldığı işyerlerinde işverenler, işyerinin iş güvenliği önlemlerinin sağlanması, iş kazalarının ve meslek hastalıklarının önlenmesi için alınacak önlemlerin belirlenmesi ve uygulanmasının izlenmesi hizmetlerini yürütmek üzere işyerindeki işçi sayısına, işyerinin niteliğine ve tehlikelilik derecesine göre </a:t>
            </a:r>
            <a:r>
              <a:rPr kumimoji="0" lang="tr-TR" altLang="tr-TR" sz="20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bir veya daha fazla mühendis veya teknik elemanı </a:t>
            </a:r>
            <a:r>
              <a:rPr kumimoji="0" lang="tr-TR" altLang="tr-TR" sz="20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görevlendirmekle yükümlüdürler.</a:t>
            </a:r>
            <a:endParaRPr kumimoji="0" lang="tr-TR" altLang="tr-TR" sz="2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223838"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İş güvenliği ile görevli mühendis veya teknik elemanların nitelikleri, sayısı, görev, yetki ve sorumlulukları, eğitimleri, çalışma şartları, görevlerini nasıl yürütecekleri, Türk Mühendis ve Mimar Odaları Birliğinin görüşü alınarak Çalışma ve Sosyal Güvenlik Bakanlığınca çıkarılacak bir yönetmelikle düzenlenir.</a:t>
            </a:r>
            <a:endParaRPr kumimoji="0" lang="tr-TR" altLang="tr-TR"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5943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531</TotalTime>
  <Words>1567</Words>
  <Application>Microsoft Office PowerPoint</Application>
  <PresentationFormat>Geniş ekran</PresentationFormat>
  <Paragraphs>264</Paragraphs>
  <Slides>30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30</vt:i4>
      </vt:variant>
    </vt:vector>
  </HeadingPairs>
  <TitlesOfParts>
    <vt:vector size="36" baseType="lpstr">
      <vt:lpstr>Aptos</vt:lpstr>
      <vt:lpstr>Aptos Display</vt:lpstr>
      <vt:lpstr>Arial</vt:lpstr>
      <vt:lpstr>Tahoma</vt:lpstr>
      <vt:lpstr>Times New Roman</vt:lpstr>
      <vt:lpstr>Office Theme</vt:lpstr>
      <vt:lpstr>KAMUSAL İŞÇİ SAĞLIĞI ve  İŞ GÜVENLİĞİ MODELİ</vt:lpstr>
      <vt:lpstr>GİRİŞ</vt:lpstr>
      <vt:lpstr>GİRİŞ</vt:lpstr>
      <vt:lpstr>GİRİŞ </vt:lpstr>
      <vt:lpstr>GİRİŞ</vt:lpstr>
      <vt:lpstr>GİRİŞ</vt:lpstr>
      <vt:lpstr>GİRİŞ</vt:lpstr>
      <vt:lpstr>GİRİŞ</vt:lpstr>
      <vt:lpstr>YASAL MEVZUAT</vt:lpstr>
      <vt:lpstr>YASAL MEVZUAT</vt:lpstr>
      <vt:lpstr>YASAL MEVZUAT</vt:lpstr>
      <vt:lpstr>YASAL MEVZUAT</vt:lpstr>
      <vt:lpstr>YASAL MEVZUAT</vt:lpstr>
      <vt:lpstr>YASAL MEVZUAT</vt:lpstr>
      <vt:lpstr>YASAL MEVZUAT</vt:lpstr>
      <vt:lpstr>YASAL MEVZUAT</vt:lpstr>
      <vt:lpstr>BİLGİ TAZELEME</vt:lpstr>
      <vt:lpstr>BİLGİ TAZELEME</vt:lpstr>
      <vt:lpstr>BİLGİ TAZELEME</vt:lpstr>
      <vt:lpstr>İNGİLTERE ve ALMANYA ÖRNEKLERİ</vt:lpstr>
      <vt:lpstr>İNGİLTERE ve ALMANYA ÖRNEKLERİ</vt:lpstr>
      <vt:lpstr>İNGİLTERE ve ALMANYA ÖRNEKLERİ</vt:lpstr>
      <vt:lpstr>İNGİLTERE ve ALMANYA ÖRNEKLERİ</vt:lpstr>
      <vt:lpstr>İNGİLTERE ve ALMANYA ÖRNEKLERİ</vt:lpstr>
      <vt:lpstr>İNGİLTERE ve ALMANYA ÖRNEKLERİ</vt:lpstr>
      <vt:lpstr>TARTIŞMA ve SONUÇ</vt:lpstr>
      <vt:lpstr>TARTIŞMA ve SONUÇ</vt:lpstr>
      <vt:lpstr>TARTIŞMA ve SONUÇ</vt:lpstr>
      <vt:lpstr>ÖNERİLER</vt:lpstr>
      <vt:lpstr>KATILIMINIZ İÇİN TEŞEKKÜR EDERİM…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Müjde Derya Ocaktan</dc:creator>
  <cp:lastModifiedBy>VEDAT BULUT</cp:lastModifiedBy>
  <cp:revision>41</cp:revision>
  <dcterms:created xsi:type="dcterms:W3CDTF">2025-01-06T09:04:45Z</dcterms:created>
  <dcterms:modified xsi:type="dcterms:W3CDTF">2025-01-18T09:07:25Z</dcterms:modified>
</cp:coreProperties>
</file>