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1"/>
  </p:notesMasterIdLst>
  <p:sldIdLst>
    <p:sldId id="256" r:id="rId2"/>
    <p:sldId id="675" r:id="rId3"/>
    <p:sldId id="657" r:id="rId4"/>
    <p:sldId id="270" r:id="rId5"/>
    <p:sldId id="659" r:id="rId6"/>
    <p:sldId id="320" r:id="rId7"/>
    <p:sldId id="376" r:id="rId8"/>
    <p:sldId id="652" r:id="rId9"/>
    <p:sldId id="653" r:id="rId10"/>
    <p:sldId id="655" r:id="rId11"/>
    <p:sldId id="260" r:id="rId12"/>
    <p:sldId id="259" r:id="rId13"/>
    <p:sldId id="673" r:id="rId14"/>
    <p:sldId id="299" r:id="rId15"/>
    <p:sldId id="335" r:id="rId16"/>
    <p:sldId id="660" r:id="rId17"/>
    <p:sldId id="407" r:id="rId18"/>
    <p:sldId id="258" r:id="rId19"/>
    <p:sldId id="263" r:id="rId20"/>
    <p:sldId id="654" r:id="rId21"/>
    <p:sldId id="264" r:id="rId22"/>
    <p:sldId id="268" r:id="rId23"/>
    <p:sldId id="257" r:id="rId24"/>
    <p:sldId id="661" r:id="rId25"/>
    <p:sldId id="411" r:id="rId26"/>
    <p:sldId id="397" r:id="rId27"/>
    <p:sldId id="668" r:id="rId28"/>
    <p:sldId id="665" r:id="rId29"/>
    <p:sldId id="666" r:id="rId30"/>
    <p:sldId id="667" r:id="rId31"/>
    <p:sldId id="630" r:id="rId32"/>
    <p:sldId id="420" r:id="rId33"/>
    <p:sldId id="421" r:id="rId34"/>
    <p:sldId id="593" r:id="rId35"/>
    <p:sldId id="612" r:id="rId36"/>
    <p:sldId id="651" r:id="rId37"/>
    <p:sldId id="677" r:id="rId38"/>
    <p:sldId id="676" r:id="rId39"/>
    <p:sldId id="67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9000"/>
    <a:srgbClr val="941100"/>
    <a:srgbClr val="5E5E5E"/>
    <a:srgbClr val="945200"/>
    <a:srgbClr val="212121"/>
    <a:srgbClr val="941651"/>
    <a:srgbClr val="EBEBEB"/>
    <a:srgbClr val="BF9000"/>
    <a:srgbClr val="942093"/>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84813"/>
  </p:normalViewPr>
  <p:slideViewPr>
    <p:cSldViewPr snapToGrid="0">
      <p:cViewPr varScale="1">
        <p:scale>
          <a:sx n="84" d="100"/>
          <a:sy n="84" d="100"/>
        </p:scale>
        <p:origin x="200" y="376"/>
      </p:cViewPr>
      <p:guideLst/>
    </p:cSldViewPr>
  </p:slideViewPr>
  <p:notesTextViewPr>
    <p:cViewPr>
      <p:scale>
        <a:sx n="1" d="1"/>
        <a:sy n="1" d="1"/>
      </p:scale>
      <p:origin x="0" y="0"/>
    </p:cViewPr>
  </p:notesTextViewPr>
  <p:sorterViewPr>
    <p:cViewPr>
      <p:scale>
        <a:sx n="153" d="100"/>
        <a:sy n="15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75E43-16E9-C645-B3A6-C843769DFB1C}" type="doc">
      <dgm:prSet loTypeId="urn:microsoft.com/office/officeart/2005/8/layout/hierarchy4" loCatId="cycle" qsTypeId="urn:microsoft.com/office/officeart/2005/8/quickstyle/simple4" qsCatId="simple" csTypeId="urn:microsoft.com/office/officeart/2005/8/colors/accent1_2" csCatId="accent1" phldr="1"/>
      <dgm:spPr/>
      <dgm:t>
        <a:bodyPr/>
        <a:lstStyle/>
        <a:p>
          <a:endParaRPr lang="en-US"/>
        </a:p>
      </dgm:t>
    </dgm:pt>
    <dgm:pt modelId="{D8E8EA77-30D8-A245-88A7-7168B1D49E07}">
      <dgm:prSet phldrT="[Text]" custT="1"/>
      <dgm:spPr>
        <a:solidFill>
          <a:schemeClr val="accent4">
            <a:lumMod val="20000"/>
            <a:lumOff val="80000"/>
          </a:schemeClr>
        </a:solidFill>
        <a:ln>
          <a:solidFill>
            <a:schemeClr val="tx1"/>
          </a:solidFill>
        </a:ln>
      </dgm:spPr>
      <dgm:t>
        <a:bodyPr/>
        <a:lstStyle/>
        <a:p>
          <a:r>
            <a:rPr lang="en-US" sz="2800" dirty="0" err="1">
              <a:solidFill>
                <a:schemeClr val="tx1"/>
              </a:solidFill>
            </a:rPr>
            <a:t>Şirketleşmiş</a:t>
          </a:r>
          <a:r>
            <a:rPr lang="en-US" sz="2800" dirty="0">
              <a:solidFill>
                <a:schemeClr val="tx1"/>
              </a:solidFill>
            </a:rPr>
            <a:t> </a:t>
          </a:r>
          <a:r>
            <a:rPr lang="en-US" sz="2800" dirty="0" err="1">
              <a:solidFill>
                <a:schemeClr val="tx1"/>
              </a:solidFill>
            </a:rPr>
            <a:t>devlet</a:t>
          </a:r>
          <a:endParaRPr lang="en-US" sz="2800" dirty="0">
            <a:solidFill>
              <a:schemeClr val="tx1"/>
            </a:solidFill>
          </a:endParaRPr>
        </a:p>
      </dgm:t>
    </dgm:pt>
    <dgm:pt modelId="{BFE8B0DC-BCE0-3349-9ADC-AFED43005870}" type="parTrans" cxnId="{8C4E3ABA-9F4F-0242-A9C8-56032D8C25F8}">
      <dgm:prSet/>
      <dgm:spPr/>
      <dgm:t>
        <a:bodyPr/>
        <a:lstStyle/>
        <a:p>
          <a:endParaRPr lang="en-US" sz="2800">
            <a:solidFill>
              <a:srgbClr val="400080"/>
            </a:solidFill>
          </a:endParaRPr>
        </a:p>
      </dgm:t>
    </dgm:pt>
    <dgm:pt modelId="{019126F5-8714-6A43-84D1-74B9994749E7}" type="sibTrans" cxnId="{8C4E3ABA-9F4F-0242-A9C8-56032D8C25F8}">
      <dgm:prSet/>
      <dgm:spPr/>
      <dgm:t>
        <a:bodyPr/>
        <a:lstStyle/>
        <a:p>
          <a:endParaRPr lang="en-US" sz="2800">
            <a:solidFill>
              <a:srgbClr val="400080"/>
            </a:solidFill>
          </a:endParaRPr>
        </a:p>
      </dgm:t>
    </dgm:pt>
    <dgm:pt modelId="{064491A4-96A0-D24A-A167-1A9EABA5A469}">
      <dgm:prSet phldrT="[Text]" custT="1"/>
      <dgm:spPr>
        <a:solidFill>
          <a:srgbClr val="929000">
            <a:alpha val="35686"/>
          </a:srgbClr>
        </a:solidFill>
        <a:ln>
          <a:solidFill>
            <a:schemeClr val="tx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800" dirty="0" err="1">
              <a:solidFill>
                <a:schemeClr val="tx1"/>
              </a:solidFill>
            </a:rPr>
            <a:t>Sağlığın</a:t>
          </a:r>
          <a:r>
            <a:rPr lang="en-US" sz="2800" dirty="0">
              <a:solidFill>
                <a:schemeClr val="tx1"/>
              </a:solidFill>
            </a:rPr>
            <a:t> </a:t>
          </a:r>
          <a:r>
            <a:rPr lang="en-US" sz="2800" dirty="0" err="1">
              <a:solidFill>
                <a:schemeClr val="tx1"/>
              </a:solidFill>
            </a:rPr>
            <a:t>hak</a:t>
          </a:r>
          <a:r>
            <a:rPr lang="en-US" sz="2800" dirty="0">
              <a:solidFill>
                <a:schemeClr val="tx1"/>
              </a:solidFill>
            </a:rPr>
            <a:t> </a:t>
          </a:r>
          <a:r>
            <a:rPr lang="en-US" sz="2800" dirty="0" err="1">
              <a:solidFill>
                <a:schemeClr val="tx1"/>
              </a:solidFill>
            </a:rPr>
            <a:t>olarak</a:t>
          </a:r>
          <a:r>
            <a:rPr lang="en-US" sz="2800" dirty="0">
              <a:solidFill>
                <a:schemeClr val="tx1"/>
              </a:solidFill>
            </a:rPr>
            <a:t> </a:t>
          </a:r>
          <a:r>
            <a:rPr lang="en-US" sz="2800" dirty="0" err="1">
              <a:solidFill>
                <a:schemeClr val="tx1"/>
              </a:solidFill>
            </a:rPr>
            <a:t>tanımlanmaması</a:t>
          </a:r>
          <a:endParaRPr lang="en-US" sz="2800" dirty="0">
            <a:solidFill>
              <a:schemeClr val="tx1"/>
            </a:solidFill>
          </a:endParaRPr>
        </a:p>
        <a:p>
          <a:pPr defTabSz="1511300">
            <a:lnSpc>
              <a:spcPct val="90000"/>
            </a:lnSpc>
            <a:spcBef>
              <a:spcPct val="0"/>
            </a:spcBef>
            <a:spcAft>
              <a:spcPct val="35000"/>
            </a:spcAft>
          </a:pPr>
          <a:endParaRPr lang="en-US" sz="2800" dirty="0">
            <a:solidFill>
              <a:schemeClr val="tx1"/>
            </a:solidFill>
          </a:endParaRPr>
        </a:p>
      </dgm:t>
    </dgm:pt>
    <dgm:pt modelId="{A30F1113-7653-2544-8C16-9F433BE1F677}" type="parTrans" cxnId="{6DC9F49A-98C9-E446-A900-F1BDA54D755D}">
      <dgm:prSet/>
      <dgm:spPr/>
      <dgm:t>
        <a:bodyPr/>
        <a:lstStyle/>
        <a:p>
          <a:endParaRPr lang="en-US" sz="2800">
            <a:solidFill>
              <a:srgbClr val="400080"/>
            </a:solidFill>
          </a:endParaRPr>
        </a:p>
      </dgm:t>
    </dgm:pt>
    <dgm:pt modelId="{0FF63366-D35F-5149-ADF1-882BE8C22006}" type="sibTrans" cxnId="{6DC9F49A-98C9-E446-A900-F1BDA54D755D}">
      <dgm:prSet/>
      <dgm:spPr/>
      <dgm:t>
        <a:bodyPr/>
        <a:lstStyle/>
        <a:p>
          <a:endParaRPr lang="en-US" sz="2800">
            <a:solidFill>
              <a:srgbClr val="400080"/>
            </a:solidFill>
          </a:endParaRPr>
        </a:p>
      </dgm:t>
    </dgm:pt>
    <dgm:pt modelId="{9CCF8D70-123B-D74F-965D-78A942CFB3C6}">
      <dgm:prSet phldrT="[Text]" custT="1"/>
      <dgm:spPr>
        <a:solidFill>
          <a:srgbClr val="941100">
            <a:alpha val="60000"/>
          </a:srgbClr>
        </a:solidFill>
        <a:ln>
          <a:solidFill>
            <a:schemeClr val="tx1"/>
          </a:solidFill>
        </a:ln>
      </dgm:spPr>
      <dgm:t>
        <a:bodyPr/>
        <a:lstStyle/>
        <a:p>
          <a:r>
            <a:rPr lang="en-US" sz="2800" dirty="0" err="1">
              <a:solidFill>
                <a:schemeClr val="tx1"/>
              </a:solidFill>
            </a:rPr>
            <a:t>Kamunun</a:t>
          </a:r>
          <a:r>
            <a:rPr lang="en-US" sz="2800" dirty="0">
              <a:solidFill>
                <a:schemeClr val="tx1"/>
              </a:solidFill>
            </a:rPr>
            <a:t> </a:t>
          </a:r>
          <a:r>
            <a:rPr lang="en-US" sz="2800" dirty="0" err="1">
              <a:solidFill>
                <a:schemeClr val="tx1"/>
              </a:solidFill>
            </a:rPr>
            <a:t>sorumluluklarından</a:t>
          </a:r>
          <a:r>
            <a:rPr lang="en-US" sz="2800" dirty="0">
              <a:solidFill>
                <a:schemeClr val="tx1"/>
              </a:solidFill>
            </a:rPr>
            <a:t> </a:t>
          </a:r>
          <a:r>
            <a:rPr lang="en-US" sz="2800" dirty="0" err="1">
              <a:solidFill>
                <a:schemeClr val="tx1"/>
              </a:solidFill>
            </a:rPr>
            <a:t>çekilmesi</a:t>
          </a:r>
          <a:endParaRPr lang="en-US" sz="2800" dirty="0">
            <a:solidFill>
              <a:schemeClr val="tx1"/>
            </a:solidFill>
          </a:endParaRPr>
        </a:p>
      </dgm:t>
    </dgm:pt>
    <dgm:pt modelId="{44F1EBE2-5775-3840-9A0D-37ED134C0EF0}" type="parTrans" cxnId="{C00205B4-8D94-6444-A306-9430F685A5B7}">
      <dgm:prSet/>
      <dgm:spPr/>
      <dgm:t>
        <a:bodyPr/>
        <a:lstStyle/>
        <a:p>
          <a:endParaRPr lang="en-US" sz="2800">
            <a:solidFill>
              <a:srgbClr val="400080"/>
            </a:solidFill>
          </a:endParaRPr>
        </a:p>
      </dgm:t>
    </dgm:pt>
    <dgm:pt modelId="{51A6FFA1-987C-CF49-B9CF-A2396CB4301F}" type="sibTrans" cxnId="{C00205B4-8D94-6444-A306-9430F685A5B7}">
      <dgm:prSet/>
      <dgm:spPr/>
      <dgm:t>
        <a:bodyPr/>
        <a:lstStyle/>
        <a:p>
          <a:endParaRPr lang="en-US" sz="2800">
            <a:solidFill>
              <a:srgbClr val="400080"/>
            </a:solidFill>
          </a:endParaRPr>
        </a:p>
      </dgm:t>
    </dgm:pt>
    <dgm:pt modelId="{065F3D46-71D4-8E4F-B60B-BFFF2EB1E013}">
      <dgm:prSet phldrT="[Text]" custT="1"/>
      <dgm:spPr>
        <a:solidFill>
          <a:schemeClr val="accent2">
            <a:lumMod val="75000"/>
            <a:alpha val="60784"/>
          </a:schemeClr>
        </a:solidFill>
        <a:ln>
          <a:solidFill>
            <a:schemeClr val="tx1"/>
          </a:solidFill>
        </a:ln>
      </dgm:spPr>
      <dgm:t>
        <a:bodyPr/>
        <a:lstStyle/>
        <a:p>
          <a:r>
            <a:rPr lang="en-US" sz="2800" dirty="0" err="1">
              <a:solidFill>
                <a:schemeClr val="tx1"/>
              </a:solidFill>
            </a:rPr>
            <a:t>Hastaların</a:t>
          </a:r>
          <a:r>
            <a:rPr lang="en-US" sz="2800" dirty="0">
              <a:solidFill>
                <a:schemeClr val="tx1"/>
              </a:solidFill>
            </a:rPr>
            <a:t> </a:t>
          </a:r>
          <a:r>
            <a:rPr lang="en-US" sz="2800" dirty="0" err="1">
              <a:solidFill>
                <a:schemeClr val="tx1"/>
              </a:solidFill>
            </a:rPr>
            <a:t>müşterileşmesi</a:t>
          </a:r>
          <a:endParaRPr lang="en-US" sz="2800" dirty="0">
            <a:solidFill>
              <a:schemeClr val="tx1"/>
            </a:solidFill>
          </a:endParaRPr>
        </a:p>
      </dgm:t>
    </dgm:pt>
    <dgm:pt modelId="{6095A2F8-C9B6-8546-B993-5CEE22EF4E08}" type="parTrans" cxnId="{572DEB06-38A0-4040-AC09-6681D6B33E58}">
      <dgm:prSet/>
      <dgm:spPr/>
      <dgm:t>
        <a:bodyPr/>
        <a:lstStyle/>
        <a:p>
          <a:endParaRPr lang="en-US" sz="2800">
            <a:solidFill>
              <a:srgbClr val="400080"/>
            </a:solidFill>
          </a:endParaRPr>
        </a:p>
      </dgm:t>
    </dgm:pt>
    <dgm:pt modelId="{DED38149-B099-9042-9515-09628E52A892}" type="sibTrans" cxnId="{572DEB06-38A0-4040-AC09-6681D6B33E58}">
      <dgm:prSet/>
      <dgm:spPr/>
      <dgm:t>
        <a:bodyPr/>
        <a:lstStyle/>
        <a:p>
          <a:endParaRPr lang="en-US" sz="2800">
            <a:solidFill>
              <a:srgbClr val="400080"/>
            </a:solidFill>
          </a:endParaRPr>
        </a:p>
      </dgm:t>
    </dgm:pt>
    <dgm:pt modelId="{15D5D5CC-5C88-984B-BA5B-03A06C3A4D47}">
      <dgm:prSet phldrT="[Text]" custT="1"/>
      <dgm:spPr>
        <a:solidFill>
          <a:srgbClr val="BF9000">
            <a:alpha val="37647"/>
          </a:srgbClr>
        </a:solidFill>
        <a:ln>
          <a:solidFill>
            <a:schemeClr val="tx1"/>
          </a:solidFill>
        </a:ln>
      </dgm:spPr>
      <dgm:t>
        <a:bodyPr/>
        <a:lstStyle/>
        <a:p>
          <a:r>
            <a:rPr lang="en-US" sz="2800" dirty="0" err="1">
              <a:solidFill>
                <a:schemeClr val="tx1"/>
              </a:solidFill>
            </a:rPr>
            <a:t>Kayırmacılık</a:t>
          </a:r>
          <a:r>
            <a:rPr lang="en-US" sz="2800" dirty="0">
              <a:solidFill>
                <a:schemeClr val="tx1"/>
              </a:solidFill>
            </a:rPr>
            <a:t> </a:t>
          </a:r>
        </a:p>
      </dgm:t>
    </dgm:pt>
    <dgm:pt modelId="{EC544B45-B1F3-0145-BF61-A825089E37E5}" type="parTrans" cxnId="{00650240-0044-7045-B7F2-C9C3D44748D6}">
      <dgm:prSet/>
      <dgm:spPr/>
      <dgm:t>
        <a:bodyPr/>
        <a:lstStyle/>
        <a:p>
          <a:endParaRPr lang="en-US" sz="2800">
            <a:solidFill>
              <a:srgbClr val="400080"/>
            </a:solidFill>
          </a:endParaRPr>
        </a:p>
      </dgm:t>
    </dgm:pt>
    <dgm:pt modelId="{736F61F9-DB26-3D40-9427-B2C3C39B88FE}" type="sibTrans" cxnId="{00650240-0044-7045-B7F2-C9C3D44748D6}">
      <dgm:prSet/>
      <dgm:spPr/>
      <dgm:t>
        <a:bodyPr/>
        <a:lstStyle/>
        <a:p>
          <a:endParaRPr lang="en-US" sz="2800">
            <a:solidFill>
              <a:srgbClr val="400080"/>
            </a:solidFill>
          </a:endParaRPr>
        </a:p>
      </dgm:t>
    </dgm:pt>
    <dgm:pt modelId="{E42D8D85-A7B3-6D4D-AC75-5728D8A01CAD}" type="pres">
      <dgm:prSet presAssocID="{96975E43-16E9-C645-B3A6-C843769DFB1C}" presName="Name0" presStyleCnt="0">
        <dgm:presLayoutVars>
          <dgm:chPref val="1"/>
          <dgm:dir/>
          <dgm:animOne val="branch"/>
          <dgm:animLvl val="lvl"/>
          <dgm:resizeHandles/>
        </dgm:presLayoutVars>
      </dgm:prSet>
      <dgm:spPr/>
    </dgm:pt>
    <dgm:pt modelId="{87602DB9-356E-6A47-B487-0CBBEEA98B6F}" type="pres">
      <dgm:prSet presAssocID="{D8E8EA77-30D8-A245-88A7-7168B1D49E07}" presName="vertOne" presStyleCnt="0"/>
      <dgm:spPr/>
    </dgm:pt>
    <dgm:pt modelId="{47AD1D48-98BA-B74B-BD0B-36E5F92C21A6}" type="pres">
      <dgm:prSet presAssocID="{D8E8EA77-30D8-A245-88A7-7168B1D49E07}" presName="txOne" presStyleLbl="node0" presStyleIdx="0" presStyleCnt="1" custLinFactNeighborX="207">
        <dgm:presLayoutVars>
          <dgm:chPref val="3"/>
        </dgm:presLayoutVars>
      </dgm:prSet>
      <dgm:spPr/>
    </dgm:pt>
    <dgm:pt modelId="{F8D1C047-3B27-1544-A305-7CFFE2DDF18F}" type="pres">
      <dgm:prSet presAssocID="{D8E8EA77-30D8-A245-88A7-7168B1D49E07}" presName="parTransOne" presStyleCnt="0"/>
      <dgm:spPr/>
    </dgm:pt>
    <dgm:pt modelId="{DDFF2CFA-5621-E74F-8C67-23B6610D88A3}" type="pres">
      <dgm:prSet presAssocID="{D8E8EA77-30D8-A245-88A7-7168B1D49E07}" presName="horzOne" presStyleCnt="0"/>
      <dgm:spPr/>
    </dgm:pt>
    <dgm:pt modelId="{9594843F-520C-5743-AB39-0FB8685C80B9}" type="pres">
      <dgm:prSet presAssocID="{064491A4-96A0-D24A-A167-1A9EABA5A469}" presName="vertTwo" presStyleCnt="0"/>
      <dgm:spPr/>
    </dgm:pt>
    <dgm:pt modelId="{2E774AF9-D58D-2148-8AFB-CE86AAF99609}" type="pres">
      <dgm:prSet presAssocID="{064491A4-96A0-D24A-A167-1A9EABA5A469}" presName="txTwo" presStyleLbl="node2" presStyleIdx="0" presStyleCnt="2">
        <dgm:presLayoutVars>
          <dgm:chPref val="3"/>
        </dgm:presLayoutVars>
      </dgm:prSet>
      <dgm:spPr/>
    </dgm:pt>
    <dgm:pt modelId="{0EA5EC53-159E-B945-9A03-46FE3022E913}" type="pres">
      <dgm:prSet presAssocID="{064491A4-96A0-D24A-A167-1A9EABA5A469}" presName="parTransTwo" presStyleCnt="0"/>
      <dgm:spPr/>
    </dgm:pt>
    <dgm:pt modelId="{F19A5965-9B82-CD4B-B3AC-262812B91382}" type="pres">
      <dgm:prSet presAssocID="{064491A4-96A0-D24A-A167-1A9EABA5A469}" presName="horzTwo" presStyleCnt="0"/>
      <dgm:spPr/>
    </dgm:pt>
    <dgm:pt modelId="{643B334F-A5CA-0642-9953-09CC04D6C0FD}" type="pres">
      <dgm:prSet presAssocID="{9CCF8D70-123B-D74F-965D-78A942CFB3C6}" presName="vertThree" presStyleCnt="0"/>
      <dgm:spPr/>
    </dgm:pt>
    <dgm:pt modelId="{E33E91C8-E065-E249-8A56-EF2DFCCA5DC2}" type="pres">
      <dgm:prSet presAssocID="{9CCF8D70-123B-D74F-965D-78A942CFB3C6}" presName="txThree" presStyleLbl="node3" presStyleIdx="0" presStyleCnt="2">
        <dgm:presLayoutVars>
          <dgm:chPref val="3"/>
        </dgm:presLayoutVars>
      </dgm:prSet>
      <dgm:spPr/>
    </dgm:pt>
    <dgm:pt modelId="{6D8469D7-41AA-BF4F-822F-B5F29D4D69A5}" type="pres">
      <dgm:prSet presAssocID="{9CCF8D70-123B-D74F-965D-78A942CFB3C6}" presName="horzThree" presStyleCnt="0"/>
      <dgm:spPr/>
    </dgm:pt>
    <dgm:pt modelId="{B289A5EE-C2CA-CA46-B739-8024B59ACF78}" type="pres">
      <dgm:prSet presAssocID="{0FF63366-D35F-5149-ADF1-882BE8C22006}" presName="sibSpaceTwo" presStyleCnt="0"/>
      <dgm:spPr/>
    </dgm:pt>
    <dgm:pt modelId="{CD1AC03A-FC1A-7A4A-BCE7-D1372F78E653}" type="pres">
      <dgm:prSet presAssocID="{065F3D46-71D4-8E4F-B60B-BFFF2EB1E013}" presName="vertTwo" presStyleCnt="0"/>
      <dgm:spPr/>
    </dgm:pt>
    <dgm:pt modelId="{B4C1B141-384A-FF44-95C0-1942E3E3A7F9}" type="pres">
      <dgm:prSet presAssocID="{065F3D46-71D4-8E4F-B60B-BFFF2EB1E013}" presName="txTwo" presStyleLbl="node2" presStyleIdx="1" presStyleCnt="2">
        <dgm:presLayoutVars>
          <dgm:chPref val="3"/>
        </dgm:presLayoutVars>
      </dgm:prSet>
      <dgm:spPr/>
    </dgm:pt>
    <dgm:pt modelId="{94943FD9-CFFD-4343-951D-3859B6674E44}" type="pres">
      <dgm:prSet presAssocID="{065F3D46-71D4-8E4F-B60B-BFFF2EB1E013}" presName="parTransTwo" presStyleCnt="0"/>
      <dgm:spPr/>
    </dgm:pt>
    <dgm:pt modelId="{76DFC93E-793B-5649-8691-5FFE9868F602}" type="pres">
      <dgm:prSet presAssocID="{065F3D46-71D4-8E4F-B60B-BFFF2EB1E013}" presName="horzTwo" presStyleCnt="0"/>
      <dgm:spPr/>
    </dgm:pt>
    <dgm:pt modelId="{837C7668-B659-5842-B221-6912958030FA}" type="pres">
      <dgm:prSet presAssocID="{15D5D5CC-5C88-984B-BA5B-03A06C3A4D47}" presName="vertThree" presStyleCnt="0"/>
      <dgm:spPr/>
    </dgm:pt>
    <dgm:pt modelId="{752B8819-20A6-584A-A4B0-2D4962AD2F41}" type="pres">
      <dgm:prSet presAssocID="{15D5D5CC-5C88-984B-BA5B-03A06C3A4D47}" presName="txThree" presStyleLbl="node3" presStyleIdx="1" presStyleCnt="2">
        <dgm:presLayoutVars>
          <dgm:chPref val="3"/>
        </dgm:presLayoutVars>
      </dgm:prSet>
      <dgm:spPr/>
    </dgm:pt>
    <dgm:pt modelId="{178A477D-C360-2240-BA74-0664B8E7C390}" type="pres">
      <dgm:prSet presAssocID="{15D5D5CC-5C88-984B-BA5B-03A06C3A4D47}" presName="horzThree" presStyleCnt="0"/>
      <dgm:spPr/>
    </dgm:pt>
  </dgm:ptLst>
  <dgm:cxnLst>
    <dgm:cxn modelId="{572DEB06-38A0-4040-AC09-6681D6B33E58}" srcId="{D8E8EA77-30D8-A245-88A7-7168B1D49E07}" destId="{065F3D46-71D4-8E4F-B60B-BFFF2EB1E013}" srcOrd="1" destOrd="0" parTransId="{6095A2F8-C9B6-8546-B993-5CEE22EF4E08}" sibTransId="{DED38149-B099-9042-9515-09628E52A892}"/>
    <dgm:cxn modelId="{8F1E9623-F49B-2A49-854B-0001EF7BA1FE}" type="presOf" srcId="{9CCF8D70-123B-D74F-965D-78A942CFB3C6}" destId="{E33E91C8-E065-E249-8A56-EF2DFCCA5DC2}" srcOrd="0" destOrd="0" presId="urn:microsoft.com/office/officeart/2005/8/layout/hierarchy4"/>
    <dgm:cxn modelId="{00650240-0044-7045-B7F2-C9C3D44748D6}" srcId="{065F3D46-71D4-8E4F-B60B-BFFF2EB1E013}" destId="{15D5D5CC-5C88-984B-BA5B-03A06C3A4D47}" srcOrd="0" destOrd="0" parTransId="{EC544B45-B1F3-0145-BF61-A825089E37E5}" sibTransId="{736F61F9-DB26-3D40-9427-B2C3C39B88FE}"/>
    <dgm:cxn modelId="{B548B871-13BB-B045-AB7E-F537C0DF2823}" type="presOf" srcId="{15D5D5CC-5C88-984B-BA5B-03A06C3A4D47}" destId="{752B8819-20A6-584A-A4B0-2D4962AD2F41}" srcOrd="0" destOrd="0" presId="urn:microsoft.com/office/officeart/2005/8/layout/hierarchy4"/>
    <dgm:cxn modelId="{6DC9F49A-98C9-E446-A900-F1BDA54D755D}" srcId="{D8E8EA77-30D8-A245-88A7-7168B1D49E07}" destId="{064491A4-96A0-D24A-A167-1A9EABA5A469}" srcOrd="0" destOrd="0" parTransId="{A30F1113-7653-2544-8C16-9F433BE1F677}" sibTransId="{0FF63366-D35F-5149-ADF1-882BE8C22006}"/>
    <dgm:cxn modelId="{CE912B9D-0058-A942-A9BD-832CAFDC25F7}" type="presOf" srcId="{96975E43-16E9-C645-B3A6-C843769DFB1C}" destId="{E42D8D85-A7B3-6D4D-AC75-5728D8A01CAD}" srcOrd="0" destOrd="0" presId="urn:microsoft.com/office/officeart/2005/8/layout/hierarchy4"/>
    <dgm:cxn modelId="{C00205B4-8D94-6444-A306-9430F685A5B7}" srcId="{064491A4-96A0-D24A-A167-1A9EABA5A469}" destId="{9CCF8D70-123B-D74F-965D-78A942CFB3C6}" srcOrd="0" destOrd="0" parTransId="{44F1EBE2-5775-3840-9A0D-37ED134C0EF0}" sibTransId="{51A6FFA1-987C-CF49-B9CF-A2396CB4301F}"/>
    <dgm:cxn modelId="{8C4E3ABA-9F4F-0242-A9C8-56032D8C25F8}" srcId="{96975E43-16E9-C645-B3A6-C843769DFB1C}" destId="{D8E8EA77-30D8-A245-88A7-7168B1D49E07}" srcOrd="0" destOrd="0" parTransId="{BFE8B0DC-BCE0-3349-9ADC-AFED43005870}" sibTransId="{019126F5-8714-6A43-84D1-74B9994749E7}"/>
    <dgm:cxn modelId="{111ACFD1-BF90-9B40-AD5B-07034BB75971}" type="presOf" srcId="{064491A4-96A0-D24A-A167-1A9EABA5A469}" destId="{2E774AF9-D58D-2148-8AFB-CE86AAF99609}" srcOrd="0" destOrd="0" presId="urn:microsoft.com/office/officeart/2005/8/layout/hierarchy4"/>
    <dgm:cxn modelId="{A8919BF4-F07C-3F4D-9BB9-87C541006962}" type="presOf" srcId="{065F3D46-71D4-8E4F-B60B-BFFF2EB1E013}" destId="{B4C1B141-384A-FF44-95C0-1942E3E3A7F9}" srcOrd="0" destOrd="0" presId="urn:microsoft.com/office/officeart/2005/8/layout/hierarchy4"/>
    <dgm:cxn modelId="{2F4B1BF9-D364-C14B-92A8-6E6FFE501551}" type="presOf" srcId="{D8E8EA77-30D8-A245-88A7-7168B1D49E07}" destId="{47AD1D48-98BA-B74B-BD0B-36E5F92C21A6}" srcOrd="0" destOrd="0" presId="urn:microsoft.com/office/officeart/2005/8/layout/hierarchy4"/>
    <dgm:cxn modelId="{F471DDC7-5336-AA4F-A4F6-89F840C08C21}" type="presParOf" srcId="{E42D8D85-A7B3-6D4D-AC75-5728D8A01CAD}" destId="{87602DB9-356E-6A47-B487-0CBBEEA98B6F}" srcOrd="0" destOrd="0" presId="urn:microsoft.com/office/officeart/2005/8/layout/hierarchy4"/>
    <dgm:cxn modelId="{F0EF0464-6FDD-D84C-9CC5-9444ED2DA8EB}" type="presParOf" srcId="{87602DB9-356E-6A47-B487-0CBBEEA98B6F}" destId="{47AD1D48-98BA-B74B-BD0B-36E5F92C21A6}" srcOrd="0" destOrd="0" presId="urn:microsoft.com/office/officeart/2005/8/layout/hierarchy4"/>
    <dgm:cxn modelId="{B7A54836-98BF-1A46-B327-4AE820544DB8}" type="presParOf" srcId="{87602DB9-356E-6A47-B487-0CBBEEA98B6F}" destId="{F8D1C047-3B27-1544-A305-7CFFE2DDF18F}" srcOrd="1" destOrd="0" presId="urn:microsoft.com/office/officeart/2005/8/layout/hierarchy4"/>
    <dgm:cxn modelId="{6A00E8DD-56E1-9244-B037-CA088CEFBD6C}" type="presParOf" srcId="{87602DB9-356E-6A47-B487-0CBBEEA98B6F}" destId="{DDFF2CFA-5621-E74F-8C67-23B6610D88A3}" srcOrd="2" destOrd="0" presId="urn:microsoft.com/office/officeart/2005/8/layout/hierarchy4"/>
    <dgm:cxn modelId="{696C4483-6133-D741-8939-F0CEB3392DF7}" type="presParOf" srcId="{DDFF2CFA-5621-E74F-8C67-23B6610D88A3}" destId="{9594843F-520C-5743-AB39-0FB8685C80B9}" srcOrd="0" destOrd="0" presId="urn:microsoft.com/office/officeart/2005/8/layout/hierarchy4"/>
    <dgm:cxn modelId="{BBC8F4DB-51DE-6647-8893-3395577892D4}" type="presParOf" srcId="{9594843F-520C-5743-AB39-0FB8685C80B9}" destId="{2E774AF9-D58D-2148-8AFB-CE86AAF99609}" srcOrd="0" destOrd="0" presId="urn:microsoft.com/office/officeart/2005/8/layout/hierarchy4"/>
    <dgm:cxn modelId="{23DA71B4-D075-3547-8BA3-0D34E7462B85}" type="presParOf" srcId="{9594843F-520C-5743-AB39-0FB8685C80B9}" destId="{0EA5EC53-159E-B945-9A03-46FE3022E913}" srcOrd="1" destOrd="0" presId="urn:microsoft.com/office/officeart/2005/8/layout/hierarchy4"/>
    <dgm:cxn modelId="{F2621678-7349-7F46-AFA1-8CB8DF5E026E}" type="presParOf" srcId="{9594843F-520C-5743-AB39-0FB8685C80B9}" destId="{F19A5965-9B82-CD4B-B3AC-262812B91382}" srcOrd="2" destOrd="0" presId="urn:microsoft.com/office/officeart/2005/8/layout/hierarchy4"/>
    <dgm:cxn modelId="{D96F3405-438B-1147-A0EC-BBB0F2D065CF}" type="presParOf" srcId="{F19A5965-9B82-CD4B-B3AC-262812B91382}" destId="{643B334F-A5CA-0642-9953-09CC04D6C0FD}" srcOrd="0" destOrd="0" presId="urn:microsoft.com/office/officeart/2005/8/layout/hierarchy4"/>
    <dgm:cxn modelId="{23F842D3-D8B8-C644-876C-73BA6B629057}" type="presParOf" srcId="{643B334F-A5CA-0642-9953-09CC04D6C0FD}" destId="{E33E91C8-E065-E249-8A56-EF2DFCCA5DC2}" srcOrd="0" destOrd="0" presId="urn:microsoft.com/office/officeart/2005/8/layout/hierarchy4"/>
    <dgm:cxn modelId="{7C71E23B-DAAF-734B-90F2-AF9E478E7ECC}" type="presParOf" srcId="{643B334F-A5CA-0642-9953-09CC04D6C0FD}" destId="{6D8469D7-41AA-BF4F-822F-B5F29D4D69A5}" srcOrd="1" destOrd="0" presId="urn:microsoft.com/office/officeart/2005/8/layout/hierarchy4"/>
    <dgm:cxn modelId="{7D7652A9-DC66-AF47-9F9F-817269815069}" type="presParOf" srcId="{DDFF2CFA-5621-E74F-8C67-23B6610D88A3}" destId="{B289A5EE-C2CA-CA46-B739-8024B59ACF78}" srcOrd="1" destOrd="0" presId="urn:microsoft.com/office/officeart/2005/8/layout/hierarchy4"/>
    <dgm:cxn modelId="{6567A5D8-DC77-8A48-A494-3DE4CC2F9816}" type="presParOf" srcId="{DDFF2CFA-5621-E74F-8C67-23B6610D88A3}" destId="{CD1AC03A-FC1A-7A4A-BCE7-D1372F78E653}" srcOrd="2" destOrd="0" presId="urn:microsoft.com/office/officeart/2005/8/layout/hierarchy4"/>
    <dgm:cxn modelId="{ED18A278-8249-1D44-BF66-3225BAB2E1DF}" type="presParOf" srcId="{CD1AC03A-FC1A-7A4A-BCE7-D1372F78E653}" destId="{B4C1B141-384A-FF44-95C0-1942E3E3A7F9}" srcOrd="0" destOrd="0" presId="urn:microsoft.com/office/officeart/2005/8/layout/hierarchy4"/>
    <dgm:cxn modelId="{7ADEBA02-ABC8-1245-B1E0-2DF7FC5DF986}" type="presParOf" srcId="{CD1AC03A-FC1A-7A4A-BCE7-D1372F78E653}" destId="{94943FD9-CFFD-4343-951D-3859B6674E44}" srcOrd="1" destOrd="0" presId="urn:microsoft.com/office/officeart/2005/8/layout/hierarchy4"/>
    <dgm:cxn modelId="{083F8880-D06C-AA4B-8672-C057E90AF30E}" type="presParOf" srcId="{CD1AC03A-FC1A-7A4A-BCE7-D1372F78E653}" destId="{76DFC93E-793B-5649-8691-5FFE9868F602}" srcOrd="2" destOrd="0" presId="urn:microsoft.com/office/officeart/2005/8/layout/hierarchy4"/>
    <dgm:cxn modelId="{8E1B028C-C58C-CD45-8BFE-682EFAFA5881}" type="presParOf" srcId="{76DFC93E-793B-5649-8691-5FFE9868F602}" destId="{837C7668-B659-5842-B221-6912958030FA}" srcOrd="0" destOrd="0" presId="urn:microsoft.com/office/officeart/2005/8/layout/hierarchy4"/>
    <dgm:cxn modelId="{39835FF5-2D90-A044-A950-A9D86A2B8163}" type="presParOf" srcId="{837C7668-B659-5842-B221-6912958030FA}" destId="{752B8819-20A6-584A-A4B0-2D4962AD2F41}" srcOrd="0" destOrd="0" presId="urn:microsoft.com/office/officeart/2005/8/layout/hierarchy4"/>
    <dgm:cxn modelId="{81337945-D121-DC4F-AE76-76503205A876}" type="presParOf" srcId="{837C7668-B659-5842-B221-6912958030FA}" destId="{178A477D-C360-2240-BA74-0664B8E7C390}" srcOrd="1" destOrd="0" presId="urn:microsoft.com/office/officeart/2005/8/layout/hierarchy4"/>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3D536A-7B23-454B-99AC-FC6647DDA080}"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F915D29B-A1C7-E54A-B392-6284C6A1312C}">
      <dgm:prSet phldrT="[Text]" custT="1"/>
      <dgm:spPr/>
      <dgm:t>
        <a:bodyPr/>
        <a:lstStyle/>
        <a:p>
          <a:r>
            <a:rPr lang="en-US" sz="2400" dirty="0" err="1"/>
            <a:t>Metalaşma</a:t>
          </a:r>
          <a:r>
            <a:rPr lang="en-US" sz="2400" dirty="0"/>
            <a:t> </a:t>
          </a:r>
        </a:p>
      </dgm:t>
    </dgm:pt>
    <dgm:pt modelId="{3F2BB72F-9512-0F4A-AD71-79C366197FDF}" type="parTrans" cxnId="{B0E632C0-486E-CE40-A7C9-513348266376}">
      <dgm:prSet/>
      <dgm:spPr/>
      <dgm:t>
        <a:bodyPr/>
        <a:lstStyle/>
        <a:p>
          <a:endParaRPr lang="en-US"/>
        </a:p>
      </dgm:t>
    </dgm:pt>
    <dgm:pt modelId="{49503FF7-1335-164E-BD27-EE20AF47B8F5}" type="sibTrans" cxnId="{B0E632C0-486E-CE40-A7C9-513348266376}">
      <dgm:prSet/>
      <dgm:spPr/>
      <dgm:t>
        <a:bodyPr/>
        <a:lstStyle/>
        <a:p>
          <a:endParaRPr lang="en-US"/>
        </a:p>
      </dgm:t>
    </dgm:pt>
    <dgm:pt modelId="{6FCE850B-0900-6942-B9BE-B65AA1E524D3}">
      <dgm:prSet phldrT="[Text]" custT="1"/>
      <dgm:spPr/>
      <dgm:t>
        <a:bodyPr/>
        <a:lstStyle/>
        <a:p>
          <a:r>
            <a:rPr lang="en-US" sz="2400" dirty="0" err="1"/>
            <a:t>Piyasalaşma</a:t>
          </a:r>
          <a:r>
            <a:rPr lang="en-US" sz="2400" dirty="0"/>
            <a:t> </a:t>
          </a:r>
        </a:p>
      </dgm:t>
    </dgm:pt>
    <dgm:pt modelId="{D78BECFB-13DD-0F4E-9A7B-73176EE39122}" type="parTrans" cxnId="{E2431CF9-AB52-8242-9818-788A584C07C4}">
      <dgm:prSet/>
      <dgm:spPr/>
      <dgm:t>
        <a:bodyPr/>
        <a:lstStyle/>
        <a:p>
          <a:endParaRPr lang="en-US"/>
        </a:p>
      </dgm:t>
    </dgm:pt>
    <dgm:pt modelId="{E108E160-1CD5-FB4E-A559-5B7ADF3CA75C}" type="sibTrans" cxnId="{E2431CF9-AB52-8242-9818-788A584C07C4}">
      <dgm:prSet/>
      <dgm:spPr/>
      <dgm:t>
        <a:bodyPr/>
        <a:lstStyle/>
        <a:p>
          <a:endParaRPr lang="en-US"/>
        </a:p>
      </dgm:t>
    </dgm:pt>
    <dgm:pt modelId="{5FC436DB-867B-4148-A140-51EA82E0F8E1}">
      <dgm:prSet phldrT="[Text]" custT="1"/>
      <dgm:spPr/>
      <dgm:t>
        <a:bodyPr/>
        <a:lstStyle/>
        <a:p>
          <a:r>
            <a:rPr lang="en-US" sz="2400" dirty="0" err="1"/>
            <a:t>Ticarileşme</a:t>
          </a:r>
          <a:r>
            <a:rPr lang="en-US" sz="2400" dirty="0"/>
            <a:t> </a:t>
          </a:r>
        </a:p>
      </dgm:t>
    </dgm:pt>
    <dgm:pt modelId="{F1F8AC81-879F-4447-B0B1-FA221D73AFD2}" type="parTrans" cxnId="{B8A7F61A-FA4B-4D4C-BD72-25B984AB2C70}">
      <dgm:prSet/>
      <dgm:spPr/>
      <dgm:t>
        <a:bodyPr/>
        <a:lstStyle/>
        <a:p>
          <a:endParaRPr lang="en-US"/>
        </a:p>
      </dgm:t>
    </dgm:pt>
    <dgm:pt modelId="{18E7AE8A-9645-3444-8ABF-820732A3FC60}" type="sibTrans" cxnId="{B8A7F61A-FA4B-4D4C-BD72-25B984AB2C70}">
      <dgm:prSet/>
      <dgm:spPr/>
      <dgm:t>
        <a:bodyPr/>
        <a:lstStyle/>
        <a:p>
          <a:endParaRPr lang="en-US"/>
        </a:p>
      </dgm:t>
    </dgm:pt>
    <dgm:pt modelId="{9D04D056-1181-EC45-8F7C-ED61C8CAC238}" type="pres">
      <dgm:prSet presAssocID="{423D536A-7B23-454B-99AC-FC6647DDA080}" presName="Name0" presStyleCnt="0">
        <dgm:presLayoutVars>
          <dgm:chMax val="7"/>
          <dgm:chPref val="7"/>
          <dgm:dir/>
          <dgm:animLvl val="lvl"/>
        </dgm:presLayoutVars>
      </dgm:prSet>
      <dgm:spPr/>
    </dgm:pt>
    <dgm:pt modelId="{337ECD3C-F1A0-8240-A4E6-312AF9BB6D8A}" type="pres">
      <dgm:prSet presAssocID="{F915D29B-A1C7-E54A-B392-6284C6A1312C}" presName="Accent1" presStyleCnt="0"/>
      <dgm:spPr/>
    </dgm:pt>
    <dgm:pt modelId="{94E21310-49CF-1745-8F9A-D381B87C17D8}" type="pres">
      <dgm:prSet presAssocID="{F915D29B-A1C7-E54A-B392-6284C6A1312C}" presName="Accent" presStyleLbl="node1" presStyleIdx="0" presStyleCnt="3"/>
      <dgm:spPr>
        <a:solidFill>
          <a:srgbClr val="C00000"/>
        </a:solidFill>
      </dgm:spPr>
    </dgm:pt>
    <dgm:pt modelId="{0B854E73-2115-DA4A-8312-C52DA37D918A}" type="pres">
      <dgm:prSet presAssocID="{F915D29B-A1C7-E54A-B392-6284C6A1312C}" presName="Parent1" presStyleLbl="revTx" presStyleIdx="0" presStyleCnt="3" custScaleX="149057">
        <dgm:presLayoutVars>
          <dgm:chMax val="1"/>
          <dgm:chPref val="1"/>
          <dgm:bulletEnabled val="1"/>
        </dgm:presLayoutVars>
      </dgm:prSet>
      <dgm:spPr/>
    </dgm:pt>
    <dgm:pt modelId="{C8E11080-3D95-D249-887E-7FE1A526C034}" type="pres">
      <dgm:prSet presAssocID="{6FCE850B-0900-6942-B9BE-B65AA1E524D3}" presName="Accent2" presStyleCnt="0"/>
      <dgm:spPr/>
    </dgm:pt>
    <dgm:pt modelId="{3B2811C5-2994-7A4C-B7CF-0FD28C4AE7F9}" type="pres">
      <dgm:prSet presAssocID="{6FCE850B-0900-6942-B9BE-B65AA1E524D3}" presName="Accent" presStyleLbl="node1" presStyleIdx="1" presStyleCnt="3"/>
      <dgm:spPr>
        <a:solidFill>
          <a:schemeClr val="accent2">
            <a:lumMod val="75000"/>
          </a:schemeClr>
        </a:solidFill>
      </dgm:spPr>
    </dgm:pt>
    <dgm:pt modelId="{DD95E96F-B46A-1E40-9260-0254FFF93D21}" type="pres">
      <dgm:prSet presAssocID="{6FCE850B-0900-6942-B9BE-B65AA1E524D3}" presName="Parent2" presStyleLbl="revTx" presStyleIdx="1" presStyleCnt="3" custScaleX="145104">
        <dgm:presLayoutVars>
          <dgm:chMax val="1"/>
          <dgm:chPref val="1"/>
          <dgm:bulletEnabled val="1"/>
        </dgm:presLayoutVars>
      </dgm:prSet>
      <dgm:spPr/>
    </dgm:pt>
    <dgm:pt modelId="{D73DBCDC-6452-1C49-AD57-44915180E0B0}" type="pres">
      <dgm:prSet presAssocID="{5FC436DB-867B-4148-A140-51EA82E0F8E1}" presName="Accent3" presStyleCnt="0"/>
      <dgm:spPr/>
    </dgm:pt>
    <dgm:pt modelId="{D7BC8FB0-917A-904E-BC8C-B4E03F6D9BF1}" type="pres">
      <dgm:prSet presAssocID="{5FC436DB-867B-4148-A140-51EA82E0F8E1}" presName="Accent" presStyleLbl="node1" presStyleIdx="2" presStyleCnt="3"/>
      <dgm:spPr>
        <a:solidFill>
          <a:schemeClr val="accent4">
            <a:lumMod val="75000"/>
          </a:schemeClr>
        </a:solidFill>
      </dgm:spPr>
    </dgm:pt>
    <dgm:pt modelId="{546CB089-4BBE-2F45-BD1D-65DE7A9AD876}" type="pres">
      <dgm:prSet presAssocID="{5FC436DB-867B-4148-A140-51EA82E0F8E1}" presName="Parent3" presStyleLbl="revTx" presStyleIdx="2" presStyleCnt="3" custScaleX="147969">
        <dgm:presLayoutVars>
          <dgm:chMax val="1"/>
          <dgm:chPref val="1"/>
          <dgm:bulletEnabled val="1"/>
        </dgm:presLayoutVars>
      </dgm:prSet>
      <dgm:spPr/>
    </dgm:pt>
  </dgm:ptLst>
  <dgm:cxnLst>
    <dgm:cxn modelId="{B8A7F61A-FA4B-4D4C-BD72-25B984AB2C70}" srcId="{423D536A-7B23-454B-99AC-FC6647DDA080}" destId="{5FC436DB-867B-4148-A140-51EA82E0F8E1}" srcOrd="2" destOrd="0" parTransId="{F1F8AC81-879F-4447-B0B1-FA221D73AFD2}" sibTransId="{18E7AE8A-9645-3444-8ABF-820732A3FC60}"/>
    <dgm:cxn modelId="{E8EE1C39-6DB5-A346-B5AD-7351D32322EF}" type="presOf" srcId="{5FC436DB-867B-4148-A140-51EA82E0F8E1}" destId="{546CB089-4BBE-2F45-BD1D-65DE7A9AD876}" srcOrd="0" destOrd="0" presId="urn:microsoft.com/office/officeart/2009/layout/CircleArrowProcess"/>
    <dgm:cxn modelId="{09C5EC67-9994-C441-848F-873FBA502518}" type="presOf" srcId="{423D536A-7B23-454B-99AC-FC6647DDA080}" destId="{9D04D056-1181-EC45-8F7C-ED61C8CAC238}" srcOrd="0" destOrd="0" presId="urn:microsoft.com/office/officeart/2009/layout/CircleArrowProcess"/>
    <dgm:cxn modelId="{B0E632C0-486E-CE40-A7C9-513348266376}" srcId="{423D536A-7B23-454B-99AC-FC6647DDA080}" destId="{F915D29B-A1C7-E54A-B392-6284C6A1312C}" srcOrd="0" destOrd="0" parTransId="{3F2BB72F-9512-0F4A-AD71-79C366197FDF}" sibTransId="{49503FF7-1335-164E-BD27-EE20AF47B8F5}"/>
    <dgm:cxn modelId="{254FE4E8-8735-F648-85D2-62702F63AEB5}" type="presOf" srcId="{F915D29B-A1C7-E54A-B392-6284C6A1312C}" destId="{0B854E73-2115-DA4A-8312-C52DA37D918A}" srcOrd="0" destOrd="0" presId="urn:microsoft.com/office/officeart/2009/layout/CircleArrowProcess"/>
    <dgm:cxn modelId="{7E59E3EC-8409-F243-B7AD-B188B593A83C}" type="presOf" srcId="{6FCE850B-0900-6942-B9BE-B65AA1E524D3}" destId="{DD95E96F-B46A-1E40-9260-0254FFF93D21}" srcOrd="0" destOrd="0" presId="urn:microsoft.com/office/officeart/2009/layout/CircleArrowProcess"/>
    <dgm:cxn modelId="{E2431CF9-AB52-8242-9818-788A584C07C4}" srcId="{423D536A-7B23-454B-99AC-FC6647DDA080}" destId="{6FCE850B-0900-6942-B9BE-B65AA1E524D3}" srcOrd="1" destOrd="0" parTransId="{D78BECFB-13DD-0F4E-9A7B-73176EE39122}" sibTransId="{E108E160-1CD5-FB4E-A559-5B7ADF3CA75C}"/>
    <dgm:cxn modelId="{6468579E-E361-2B48-ACE1-2416F5B52D25}" type="presParOf" srcId="{9D04D056-1181-EC45-8F7C-ED61C8CAC238}" destId="{337ECD3C-F1A0-8240-A4E6-312AF9BB6D8A}" srcOrd="0" destOrd="0" presId="urn:microsoft.com/office/officeart/2009/layout/CircleArrowProcess"/>
    <dgm:cxn modelId="{23EB7064-EAEE-4243-BC3D-B4B035D815A8}" type="presParOf" srcId="{337ECD3C-F1A0-8240-A4E6-312AF9BB6D8A}" destId="{94E21310-49CF-1745-8F9A-D381B87C17D8}" srcOrd="0" destOrd="0" presId="urn:microsoft.com/office/officeart/2009/layout/CircleArrowProcess"/>
    <dgm:cxn modelId="{A7357973-2999-984A-B937-392E8D649292}" type="presParOf" srcId="{9D04D056-1181-EC45-8F7C-ED61C8CAC238}" destId="{0B854E73-2115-DA4A-8312-C52DA37D918A}" srcOrd="1" destOrd="0" presId="urn:microsoft.com/office/officeart/2009/layout/CircleArrowProcess"/>
    <dgm:cxn modelId="{023E5DFB-04AD-7C48-A1FD-9045292CB384}" type="presParOf" srcId="{9D04D056-1181-EC45-8F7C-ED61C8CAC238}" destId="{C8E11080-3D95-D249-887E-7FE1A526C034}" srcOrd="2" destOrd="0" presId="urn:microsoft.com/office/officeart/2009/layout/CircleArrowProcess"/>
    <dgm:cxn modelId="{38A88393-6A55-9E41-ADF1-25B1ACFDC0B2}" type="presParOf" srcId="{C8E11080-3D95-D249-887E-7FE1A526C034}" destId="{3B2811C5-2994-7A4C-B7CF-0FD28C4AE7F9}" srcOrd="0" destOrd="0" presId="urn:microsoft.com/office/officeart/2009/layout/CircleArrowProcess"/>
    <dgm:cxn modelId="{85D92315-B103-9946-ACB0-E21E277765C1}" type="presParOf" srcId="{9D04D056-1181-EC45-8F7C-ED61C8CAC238}" destId="{DD95E96F-B46A-1E40-9260-0254FFF93D21}" srcOrd="3" destOrd="0" presId="urn:microsoft.com/office/officeart/2009/layout/CircleArrowProcess"/>
    <dgm:cxn modelId="{3AF099B3-61E7-4C48-9453-57FBFF15A53A}" type="presParOf" srcId="{9D04D056-1181-EC45-8F7C-ED61C8CAC238}" destId="{D73DBCDC-6452-1C49-AD57-44915180E0B0}" srcOrd="4" destOrd="0" presId="urn:microsoft.com/office/officeart/2009/layout/CircleArrowProcess"/>
    <dgm:cxn modelId="{4D60084A-A099-1545-B7F0-8AC56E6BC396}" type="presParOf" srcId="{D73DBCDC-6452-1C49-AD57-44915180E0B0}" destId="{D7BC8FB0-917A-904E-BC8C-B4E03F6D9BF1}" srcOrd="0" destOrd="0" presId="urn:microsoft.com/office/officeart/2009/layout/CircleArrowProcess"/>
    <dgm:cxn modelId="{2D6243D5-14A8-9445-9402-DE67A877F9AF}" type="presParOf" srcId="{9D04D056-1181-EC45-8F7C-ED61C8CAC238}" destId="{546CB089-4BBE-2F45-BD1D-65DE7A9AD876}"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7C1CB6-4153-9B42-B7EE-45C4F02F6A34}"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tr-TR"/>
        </a:p>
      </dgm:t>
    </dgm:pt>
    <dgm:pt modelId="{5B4F366B-896D-704B-BA69-425E53EDF9F0}">
      <dgm:prSet phldrT="[Metin]"/>
      <dgm:spPr>
        <a:solidFill>
          <a:schemeClr val="tx2">
            <a:lumMod val="25000"/>
            <a:lumOff val="75000"/>
          </a:schemeClr>
        </a:solidFill>
      </dgm:spPr>
      <dgm:t>
        <a:bodyPr/>
        <a:lstStyle/>
        <a:p>
          <a:r>
            <a:rPr lang="tr-TR" dirty="0">
              <a:solidFill>
                <a:schemeClr val="accent1">
                  <a:lumMod val="75000"/>
                </a:schemeClr>
              </a:solidFill>
            </a:rPr>
            <a:t>Açıklık</a:t>
          </a:r>
          <a:r>
            <a:rPr lang="tr-TR" dirty="0"/>
            <a:t> </a:t>
          </a:r>
        </a:p>
      </dgm:t>
    </dgm:pt>
    <dgm:pt modelId="{CAB682C9-7EF4-7541-B344-D95B43D97ECC}" type="parTrans" cxnId="{F2B44441-E5AD-DA40-8D98-212515F0AAC2}">
      <dgm:prSet/>
      <dgm:spPr/>
      <dgm:t>
        <a:bodyPr/>
        <a:lstStyle/>
        <a:p>
          <a:endParaRPr lang="tr-TR"/>
        </a:p>
      </dgm:t>
    </dgm:pt>
    <dgm:pt modelId="{7A3A475B-4D56-C146-B616-08115AF8D92C}" type="sibTrans" cxnId="{F2B44441-E5AD-DA40-8D98-212515F0AAC2}">
      <dgm:prSet/>
      <dgm:spPr/>
      <dgm:t>
        <a:bodyPr/>
        <a:lstStyle/>
        <a:p>
          <a:endParaRPr lang="tr-TR"/>
        </a:p>
      </dgm:t>
    </dgm:pt>
    <dgm:pt modelId="{FAE17FF6-7099-E84F-B4BD-71BABFD01C45}">
      <dgm:prSet phldrT="[Metin]"/>
      <dgm:spPr>
        <a:solidFill>
          <a:schemeClr val="tx2">
            <a:lumMod val="75000"/>
            <a:lumOff val="25000"/>
          </a:schemeClr>
        </a:solidFill>
      </dgm:spPr>
      <dgm:t>
        <a:bodyPr/>
        <a:lstStyle/>
        <a:p>
          <a:r>
            <a:rPr lang="tr-TR" dirty="0"/>
            <a:t>Kamu sektöründe yönetim özerkliği</a:t>
          </a:r>
        </a:p>
      </dgm:t>
    </dgm:pt>
    <dgm:pt modelId="{78E41D01-8693-144C-B46F-A2B70932C5F1}" type="parTrans" cxnId="{653E2101-DC3E-124A-9331-819E59FE6BAA}">
      <dgm:prSet/>
      <dgm:spPr/>
      <dgm:t>
        <a:bodyPr/>
        <a:lstStyle/>
        <a:p>
          <a:endParaRPr lang="tr-TR"/>
        </a:p>
      </dgm:t>
    </dgm:pt>
    <dgm:pt modelId="{38273057-D3CF-0B4D-94D2-65672F7959B7}" type="sibTrans" cxnId="{653E2101-DC3E-124A-9331-819E59FE6BAA}">
      <dgm:prSet/>
      <dgm:spPr/>
      <dgm:t>
        <a:bodyPr/>
        <a:lstStyle/>
        <a:p>
          <a:endParaRPr lang="tr-TR"/>
        </a:p>
      </dgm:t>
    </dgm:pt>
    <dgm:pt modelId="{969003F4-B434-2046-9B5C-B609E97503CF}">
      <dgm:prSet phldrT="[Metin]"/>
      <dgm:spPr>
        <a:solidFill>
          <a:schemeClr val="tx2">
            <a:lumMod val="50000"/>
            <a:lumOff val="50000"/>
          </a:schemeClr>
        </a:solidFill>
      </dgm:spPr>
      <dgm:t>
        <a:bodyPr/>
        <a:lstStyle/>
        <a:p>
          <a:r>
            <a:rPr lang="tr-TR" dirty="0"/>
            <a:t>Kamu ve özel sektörler arasında rekabet</a:t>
          </a:r>
        </a:p>
      </dgm:t>
    </dgm:pt>
    <dgm:pt modelId="{E103C31B-D9B1-CE47-BC9C-7115156514FB}" type="parTrans" cxnId="{32867927-08E7-7B48-99FB-3C0149DCA1F6}">
      <dgm:prSet/>
      <dgm:spPr/>
      <dgm:t>
        <a:bodyPr/>
        <a:lstStyle/>
        <a:p>
          <a:endParaRPr lang="tr-TR"/>
        </a:p>
      </dgm:t>
    </dgm:pt>
    <dgm:pt modelId="{9C4AEE0D-2098-6D41-8465-44AFDFB8FDAD}" type="sibTrans" cxnId="{32867927-08E7-7B48-99FB-3C0149DCA1F6}">
      <dgm:prSet/>
      <dgm:spPr/>
      <dgm:t>
        <a:bodyPr/>
        <a:lstStyle/>
        <a:p>
          <a:endParaRPr lang="tr-TR"/>
        </a:p>
      </dgm:t>
    </dgm:pt>
    <dgm:pt modelId="{C489E138-6440-7A4B-8589-56F0994FD0AC}" type="pres">
      <dgm:prSet presAssocID="{1C7C1CB6-4153-9B42-B7EE-45C4F02F6A34}" presName="Name0" presStyleCnt="0">
        <dgm:presLayoutVars>
          <dgm:dir/>
          <dgm:resizeHandles val="exact"/>
        </dgm:presLayoutVars>
      </dgm:prSet>
      <dgm:spPr/>
    </dgm:pt>
    <dgm:pt modelId="{1D958BB9-E036-C540-8194-5D5D76D31E76}" type="pres">
      <dgm:prSet presAssocID="{5B4F366B-896D-704B-BA69-425E53EDF9F0}" presName="node" presStyleLbl="node1" presStyleIdx="0" presStyleCnt="3" custRadScaleRad="100633">
        <dgm:presLayoutVars>
          <dgm:bulletEnabled val="1"/>
        </dgm:presLayoutVars>
      </dgm:prSet>
      <dgm:spPr/>
    </dgm:pt>
    <dgm:pt modelId="{CA7178DA-BE7D-C04D-B7A3-BC3089C92A85}" type="pres">
      <dgm:prSet presAssocID="{7A3A475B-4D56-C146-B616-08115AF8D92C}" presName="sibTrans" presStyleLbl="sibTrans2D1" presStyleIdx="0" presStyleCnt="3"/>
      <dgm:spPr/>
    </dgm:pt>
    <dgm:pt modelId="{0CD6EBE8-822A-F940-ABD7-B39CFF4FB069}" type="pres">
      <dgm:prSet presAssocID="{7A3A475B-4D56-C146-B616-08115AF8D92C}" presName="connectorText" presStyleLbl="sibTrans2D1" presStyleIdx="0" presStyleCnt="3"/>
      <dgm:spPr/>
    </dgm:pt>
    <dgm:pt modelId="{89289031-E1BC-A242-895E-F535C3534BA1}" type="pres">
      <dgm:prSet presAssocID="{FAE17FF6-7099-E84F-B4BD-71BABFD01C45}" presName="node" presStyleLbl="node1" presStyleIdx="1" presStyleCnt="3">
        <dgm:presLayoutVars>
          <dgm:bulletEnabled val="1"/>
        </dgm:presLayoutVars>
      </dgm:prSet>
      <dgm:spPr/>
    </dgm:pt>
    <dgm:pt modelId="{6FE839BF-BD61-1F44-B490-18D7711E963B}" type="pres">
      <dgm:prSet presAssocID="{38273057-D3CF-0B4D-94D2-65672F7959B7}" presName="sibTrans" presStyleLbl="sibTrans2D1" presStyleIdx="1" presStyleCnt="3"/>
      <dgm:spPr/>
    </dgm:pt>
    <dgm:pt modelId="{E678A367-A273-2C41-BD04-AB7E75B70C2C}" type="pres">
      <dgm:prSet presAssocID="{38273057-D3CF-0B4D-94D2-65672F7959B7}" presName="connectorText" presStyleLbl="sibTrans2D1" presStyleIdx="1" presStyleCnt="3"/>
      <dgm:spPr/>
    </dgm:pt>
    <dgm:pt modelId="{722520FC-2443-E546-9336-A82AE8B7CC70}" type="pres">
      <dgm:prSet presAssocID="{969003F4-B434-2046-9B5C-B609E97503CF}" presName="node" presStyleLbl="node1" presStyleIdx="2" presStyleCnt="3">
        <dgm:presLayoutVars>
          <dgm:bulletEnabled val="1"/>
        </dgm:presLayoutVars>
      </dgm:prSet>
      <dgm:spPr/>
    </dgm:pt>
    <dgm:pt modelId="{B145E4AD-4E32-2E42-9783-14DC2F53EABD}" type="pres">
      <dgm:prSet presAssocID="{9C4AEE0D-2098-6D41-8465-44AFDFB8FDAD}" presName="sibTrans" presStyleLbl="sibTrans2D1" presStyleIdx="2" presStyleCnt="3"/>
      <dgm:spPr/>
    </dgm:pt>
    <dgm:pt modelId="{B8F0900C-058B-204E-BA5D-87ED51BDC05D}" type="pres">
      <dgm:prSet presAssocID="{9C4AEE0D-2098-6D41-8465-44AFDFB8FDAD}" presName="connectorText" presStyleLbl="sibTrans2D1" presStyleIdx="2" presStyleCnt="3"/>
      <dgm:spPr/>
    </dgm:pt>
  </dgm:ptLst>
  <dgm:cxnLst>
    <dgm:cxn modelId="{653E2101-DC3E-124A-9331-819E59FE6BAA}" srcId="{1C7C1CB6-4153-9B42-B7EE-45C4F02F6A34}" destId="{FAE17FF6-7099-E84F-B4BD-71BABFD01C45}" srcOrd="1" destOrd="0" parTransId="{78E41D01-8693-144C-B46F-A2B70932C5F1}" sibTransId="{38273057-D3CF-0B4D-94D2-65672F7959B7}"/>
    <dgm:cxn modelId="{78B48022-10AC-354F-A3AD-A53C89EF43C6}" type="presOf" srcId="{5B4F366B-896D-704B-BA69-425E53EDF9F0}" destId="{1D958BB9-E036-C540-8194-5D5D76D31E76}" srcOrd="0" destOrd="0" presId="urn:microsoft.com/office/officeart/2005/8/layout/cycle7"/>
    <dgm:cxn modelId="{32867927-08E7-7B48-99FB-3C0149DCA1F6}" srcId="{1C7C1CB6-4153-9B42-B7EE-45C4F02F6A34}" destId="{969003F4-B434-2046-9B5C-B609E97503CF}" srcOrd="2" destOrd="0" parTransId="{E103C31B-D9B1-CE47-BC9C-7115156514FB}" sibTransId="{9C4AEE0D-2098-6D41-8465-44AFDFB8FDAD}"/>
    <dgm:cxn modelId="{73F31D2F-E25F-154D-9221-A2E31D394D7A}" type="presOf" srcId="{969003F4-B434-2046-9B5C-B609E97503CF}" destId="{722520FC-2443-E546-9336-A82AE8B7CC70}" srcOrd="0" destOrd="0" presId="urn:microsoft.com/office/officeart/2005/8/layout/cycle7"/>
    <dgm:cxn modelId="{F2B44441-E5AD-DA40-8D98-212515F0AAC2}" srcId="{1C7C1CB6-4153-9B42-B7EE-45C4F02F6A34}" destId="{5B4F366B-896D-704B-BA69-425E53EDF9F0}" srcOrd="0" destOrd="0" parTransId="{CAB682C9-7EF4-7541-B344-D95B43D97ECC}" sibTransId="{7A3A475B-4D56-C146-B616-08115AF8D92C}"/>
    <dgm:cxn modelId="{EA3E1946-83B1-D046-B367-F7404C04D964}" type="presOf" srcId="{38273057-D3CF-0B4D-94D2-65672F7959B7}" destId="{E678A367-A273-2C41-BD04-AB7E75B70C2C}" srcOrd="1" destOrd="0" presId="urn:microsoft.com/office/officeart/2005/8/layout/cycle7"/>
    <dgm:cxn modelId="{0BF5E746-5156-914C-B4C6-296BF79CE50A}" type="presOf" srcId="{38273057-D3CF-0B4D-94D2-65672F7959B7}" destId="{6FE839BF-BD61-1F44-B490-18D7711E963B}" srcOrd="0" destOrd="0" presId="urn:microsoft.com/office/officeart/2005/8/layout/cycle7"/>
    <dgm:cxn modelId="{91659A52-7919-6348-B38B-20229D1F9162}" type="presOf" srcId="{7A3A475B-4D56-C146-B616-08115AF8D92C}" destId="{0CD6EBE8-822A-F940-ABD7-B39CFF4FB069}" srcOrd="1" destOrd="0" presId="urn:microsoft.com/office/officeart/2005/8/layout/cycle7"/>
    <dgm:cxn modelId="{A38CA268-4684-5D4A-A866-AEA86FE443D4}" type="presOf" srcId="{9C4AEE0D-2098-6D41-8465-44AFDFB8FDAD}" destId="{B145E4AD-4E32-2E42-9783-14DC2F53EABD}" srcOrd="0" destOrd="0" presId="urn:microsoft.com/office/officeart/2005/8/layout/cycle7"/>
    <dgm:cxn modelId="{ED00EF69-46D4-5E49-9C19-04B02FCF1366}" type="presOf" srcId="{1C7C1CB6-4153-9B42-B7EE-45C4F02F6A34}" destId="{C489E138-6440-7A4B-8589-56F0994FD0AC}" srcOrd="0" destOrd="0" presId="urn:microsoft.com/office/officeart/2005/8/layout/cycle7"/>
    <dgm:cxn modelId="{3D03CF87-209C-1C48-9881-BAEA3A4AC48C}" type="presOf" srcId="{FAE17FF6-7099-E84F-B4BD-71BABFD01C45}" destId="{89289031-E1BC-A242-895E-F535C3534BA1}" srcOrd="0" destOrd="0" presId="urn:microsoft.com/office/officeart/2005/8/layout/cycle7"/>
    <dgm:cxn modelId="{4F2500BD-A5F6-FC49-976D-5A6F53E8E63A}" type="presOf" srcId="{9C4AEE0D-2098-6D41-8465-44AFDFB8FDAD}" destId="{B8F0900C-058B-204E-BA5D-87ED51BDC05D}" srcOrd="1" destOrd="0" presId="urn:microsoft.com/office/officeart/2005/8/layout/cycle7"/>
    <dgm:cxn modelId="{840174C3-9C94-ED45-8263-B53A40B46ED3}" type="presOf" srcId="{7A3A475B-4D56-C146-B616-08115AF8D92C}" destId="{CA7178DA-BE7D-C04D-B7A3-BC3089C92A85}" srcOrd="0" destOrd="0" presId="urn:microsoft.com/office/officeart/2005/8/layout/cycle7"/>
    <dgm:cxn modelId="{2AD05272-A023-3D45-B4CB-CAAD92471370}" type="presParOf" srcId="{C489E138-6440-7A4B-8589-56F0994FD0AC}" destId="{1D958BB9-E036-C540-8194-5D5D76D31E76}" srcOrd="0" destOrd="0" presId="urn:microsoft.com/office/officeart/2005/8/layout/cycle7"/>
    <dgm:cxn modelId="{C1648775-6B52-D941-B659-04585DF35DE3}" type="presParOf" srcId="{C489E138-6440-7A4B-8589-56F0994FD0AC}" destId="{CA7178DA-BE7D-C04D-B7A3-BC3089C92A85}" srcOrd="1" destOrd="0" presId="urn:microsoft.com/office/officeart/2005/8/layout/cycle7"/>
    <dgm:cxn modelId="{E5FFDAB5-A7E9-C54A-BC60-BA6A78437A88}" type="presParOf" srcId="{CA7178DA-BE7D-C04D-B7A3-BC3089C92A85}" destId="{0CD6EBE8-822A-F940-ABD7-B39CFF4FB069}" srcOrd="0" destOrd="0" presId="urn:microsoft.com/office/officeart/2005/8/layout/cycle7"/>
    <dgm:cxn modelId="{19AD15B7-4827-3A47-BFCF-3BBF1584D53A}" type="presParOf" srcId="{C489E138-6440-7A4B-8589-56F0994FD0AC}" destId="{89289031-E1BC-A242-895E-F535C3534BA1}" srcOrd="2" destOrd="0" presId="urn:microsoft.com/office/officeart/2005/8/layout/cycle7"/>
    <dgm:cxn modelId="{238060DD-004E-9745-86E6-6BD22DC69C99}" type="presParOf" srcId="{C489E138-6440-7A4B-8589-56F0994FD0AC}" destId="{6FE839BF-BD61-1F44-B490-18D7711E963B}" srcOrd="3" destOrd="0" presId="urn:microsoft.com/office/officeart/2005/8/layout/cycle7"/>
    <dgm:cxn modelId="{B86E26F5-78F5-7444-8A64-28E7FD19E769}" type="presParOf" srcId="{6FE839BF-BD61-1F44-B490-18D7711E963B}" destId="{E678A367-A273-2C41-BD04-AB7E75B70C2C}" srcOrd="0" destOrd="0" presId="urn:microsoft.com/office/officeart/2005/8/layout/cycle7"/>
    <dgm:cxn modelId="{165252C7-2926-7C4B-91CD-E73FD649DF6F}" type="presParOf" srcId="{C489E138-6440-7A4B-8589-56F0994FD0AC}" destId="{722520FC-2443-E546-9336-A82AE8B7CC70}" srcOrd="4" destOrd="0" presId="urn:microsoft.com/office/officeart/2005/8/layout/cycle7"/>
    <dgm:cxn modelId="{A3759042-810D-9D41-A8C1-496DF061FC29}" type="presParOf" srcId="{C489E138-6440-7A4B-8589-56F0994FD0AC}" destId="{B145E4AD-4E32-2E42-9783-14DC2F53EABD}" srcOrd="5" destOrd="0" presId="urn:microsoft.com/office/officeart/2005/8/layout/cycle7"/>
    <dgm:cxn modelId="{B20C6860-31AB-DC4E-80E7-C6BBA704326B}" type="presParOf" srcId="{B145E4AD-4E32-2E42-9783-14DC2F53EABD}" destId="{B8F0900C-058B-204E-BA5D-87ED51BDC05D}"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D1D48-98BA-B74B-BD0B-36E5F92C21A6}">
      <dsp:nvSpPr>
        <dsp:cNvPr id="0" name=""/>
        <dsp:cNvSpPr/>
      </dsp:nvSpPr>
      <dsp:spPr>
        <a:xfrm>
          <a:off x="4793" y="769"/>
          <a:ext cx="6487446" cy="1277937"/>
        </a:xfrm>
        <a:prstGeom prst="roundRect">
          <a:avLst>
            <a:gd name="adj" fmla="val 10000"/>
          </a:avLst>
        </a:prstGeom>
        <a:solidFill>
          <a:schemeClr val="accent4">
            <a:lumMod val="20000"/>
            <a:lumOff val="80000"/>
          </a:scheme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rPr>
            <a:t>Şirketleşmiş</a:t>
          </a:r>
          <a:r>
            <a:rPr lang="en-US" sz="2800" kern="1200" dirty="0">
              <a:solidFill>
                <a:schemeClr val="tx1"/>
              </a:solidFill>
            </a:rPr>
            <a:t> </a:t>
          </a:r>
          <a:r>
            <a:rPr lang="en-US" sz="2800" kern="1200" dirty="0" err="1">
              <a:solidFill>
                <a:schemeClr val="tx1"/>
              </a:solidFill>
            </a:rPr>
            <a:t>devlet</a:t>
          </a:r>
          <a:endParaRPr lang="en-US" sz="2800" kern="1200" dirty="0">
            <a:solidFill>
              <a:schemeClr val="tx1"/>
            </a:solidFill>
          </a:endParaRPr>
        </a:p>
      </dsp:txBody>
      <dsp:txXfrm>
        <a:off x="42222" y="38198"/>
        <a:ext cx="6412588" cy="1203079"/>
      </dsp:txXfrm>
    </dsp:sp>
    <dsp:sp modelId="{2E774AF9-D58D-2148-8AFB-CE86AAF99609}">
      <dsp:nvSpPr>
        <dsp:cNvPr id="0" name=""/>
        <dsp:cNvSpPr/>
      </dsp:nvSpPr>
      <dsp:spPr>
        <a:xfrm>
          <a:off x="2396" y="1393031"/>
          <a:ext cx="3112978" cy="1277937"/>
        </a:xfrm>
        <a:prstGeom prst="roundRect">
          <a:avLst>
            <a:gd name="adj" fmla="val 10000"/>
          </a:avLst>
        </a:prstGeom>
        <a:solidFill>
          <a:srgbClr val="929000">
            <a:alpha val="35686"/>
          </a:srgb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kern="1200" dirty="0" err="1">
              <a:solidFill>
                <a:schemeClr val="tx1"/>
              </a:solidFill>
            </a:rPr>
            <a:t>Sağlığın</a:t>
          </a:r>
          <a:r>
            <a:rPr lang="en-US" sz="2800" kern="1200" dirty="0">
              <a:solidFill>
                <a:schemeClr val="tx1"/>
              </a:solidFill>
            </a:rPr>
            <a:t> </a:t>
          </a:r>
          <a:r>
            <a:rPr lang="en-US" sz="2800" kern="1200" dirty="0" err="1">
              <a:solidFill>
                <a:schemeClr val="tx1"/>
              </a:solidFill>
            </a:rPr>
            <a:t>hak</a:t>
          </a:r>
          <a:r>
            <a:rPr lang="en-US" sz="2800" kern="1200" dirty="0">
              <a:solidFill>
                <a:schemeClr val="tx1"/>
              </a:solidFill>
            </a:rPr>
            <a:t> </a:t>
          </a:r>
          <a:r>
            <a:rPr lang="en-US" sz="2800" kern="1200" dirty="0" err="1">
              <a:solidFill>
                <a:schemeClr val="tx1"/>
              </a:solidFill>
            </a:rPr>
            <a:t>olarak</a:t>
          </a:r>
          <a:r>
            <a:rPr lang="en-US" sz="2800" kern="1200" dirty="0">
              <a:solidFill>
                <a:schemeClr val="tx1"/>
              </a:solidFill>
            </a:rPr>
            <a:t> </a:t>
          </a:r>
          <a:r>
            <a:rPr lang="en-US" sz="2800" kern="1200" dirty="0" err="1">
              <a:solidFill>
                <a:schemeClr val="tx1"/>
              </a:solidFill>
            </a:rPr>
            <a:t>tanımlanmaması</a:t>
          </a:r>
          <a:endParaRPr lang="en-US" sz="2800" kern="1200" dirty="0">
            <a:solidFill>
              <a:schemeClr val="tx1"/>
            </a:solidFill>
          </a:endParaRPr>
        </a:p>
        <a:p>
          <a:pPr lvl="0" algn="ctr" defTabSz="1511300">
            <a:lnSpc>
              <a:spcPct val="90000"/>
            </a:lnSpc>
            <a:spcBef>
              <a:spcPct val="0"/>
            </a:spcBef>
            <a:spcAft>
              <a:spcPct val="35000"/>
            </a:spcAft>
            <a:buNone/>
          </a:pPr>
          <a:endParaRPr lang="en-US" sz="2800" kern="1200" dirty="0">
            <a:solidFill>
              <a:schemeClr val="tx1"/>
            </a:solidFill>
          </a:endParaRPr>
        </a:p>
      </dsp:txBody>
      <dsp:txXfrm>
        <a:off x="39825" y="1430460"/>
        <a:ext cx="3038120" cy="1203079"/>
      </dsp:txXfrm>
    </dsp:sp>
    <dsp:sp modelId="{E33E91C8-E065-E249-8A56-EF2DFCCA5DC2}">
      <dsp:nvSpPr>
        <dsp:cNvPr id="0" name=""/>
        <dsp:cNvSpPr/>
      </dsp:nvSpPr>
      <dsp:spPr>
        <a:xfrm>
          <a:off x="2396" y="2785293"/>
          <a:ext cx="3112978" cy="1277937"/>
        </a:xfrm>
        <a:prstGeom prst="roundRect">
          <a:avLst>
            <a:gd name="adj" fmla="val 10000"/>
          </a:avLst>
        </a:prstGeom>
        <a:solidFill>
          <a:srgbClr val="941100">
            <a:alpha val="60000"/>
          </a:srgb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rPr>
            <a:t>Kamunun</a:t>
          </a:r>
          <a:r>
            <a:rPr lang="en-US" sz="2800" kern="1200" dirty="0">
              <a:solidFill>
                <a:schemeClr val="tx1"/>
              </a:solidFill>
            </a:rPr>
            <a:t> </a:t>
          </a:r>
          <a:r>
            <a:rPr lang="en-US" sz="2800" kern="1200" dirty="0" err="1">
              <a:solidFill>
                <a:schemeClr val="tx1"/>
              </a:solidFill>
            </a:rPr>
            <a:t>sorumluluklarından</a:t>
          </a:r>
          <a:r>
            <a:rPr lang="en-US" sz="2800" kern="1200" dirty="0">
              <a:solidFill>
                <a:schemeClr val="tx1"/>
              </a:solidFill>
            </a:rPr>
            <a:t> </a:t>
          </a:r>
          <a:r>
            <a:rPr lang="en-US" sz="2800" kern="1200" dirty="0" err="1">
              <a:solidFill>
                <a:schemeClr val="tx1"/>
              </a:solidFill>
            </a:rPr>
            <a:t>çekilmesi</a:t>
          </a:r>
          <a:endParaRPr lang="en-US" sz="2800" kern="1200" dirty="0">
            <a:solidFill>
              <a:schemeClr val="tx1"/>
            </a:solidFill>
          </a:endParaRPr>
        </a:p>
      </dsp:txBody>
      <dsp:txXfrm>
        <a:off x="39825" y="2822722"/>
        <a:ext cx="3038120" cy="1203079"/>
      </dsp:txXfrm>
    </dsp:sp>
    <dsp:sp modelId="{B4C1B141-384A-FF44-95C0-1942E3E3A7F9}">
      <dsp:nvSpPr>
        <dsp:cNvPr id="0" name=""/>
        <dsp:cNvSpPr/>
      </dsp:nvSpPr>
      <dsp:spPr>
        <a:xfrm>
          <a:off x="3376865" y="1393031"/>
          <a:ext cx="3112978" cy="1277937"/>
        </a:xfrm>
        <a:prstGeom prst="roundRect">
          <a:avLst>
            <a:gd name="adj" fmla="val 10000"/>
          </a:avLst>
        </a:prstGeom>
        <a:solidFill>
          <a:schemeClr val="accent2">
            <a:lumMod val="75000"/>
            <a:alpha val="60784"/>
          </a:scheme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rPr>
            <a:t>Hastaların</a:t>
          </a:r>
          <a:r>
            <a:rPr lang="en-US" sz="2800" kern="1200" dirty="0">
              <a:solidFill>
                <a:schemeClr val="tx1"/>
              </a:solidFill>
            </a:rPr>
            <a:t> </a:t>
          </a:r>
          <a:r>
            <a:rPr lang="en-US" sz="2800" kern="1200" dirty="0" err="1">
              <a:solidFill>
                <a:schemeClr val="tx1"/>
              </a:solidFill>
            </a:rPr>
            <a:t>müşterileşmesi</a:t>
          </a:r>
          <a:endParaRPr lang="en-US" sz="2800" kern="1200" dirty="0">
            <a:solidFill>
              <a:schemeClr val="tx1"/>
            </a:solidFill>
          </a:endParaRPr>
        </a:p>
      </dsp:txBody>
      <dsp:txXfrm>
        <a:off x="3414294" y="1430460"/>
        <a:ext cx="3038120" cy="1203079"/>
      </dsp:txXfrm>
    </dsp:sp>
    <dsp:sp modelId="{752B8819-20A6-584A-A4B0-2D4962AD2F41}">
      <dsp:nvSpPr>
        <dsp:cNvPr id="0" name=""/>
        <dsp:cNvSpPr/>
      </dsp:nvSpPr>
      <dsp:spPr>
        <a:xfrm>
          <a:off x="3376865" y="2785293"/>
          <a:ext cx="3112978" cy="1277937"/>
        </a:xfrm>
        <a:prstGeom prst="roundRect">
          <a:avLst>
            <a:gd name="adj" fmla="val 10000"/>
          </a:avLst>
        </a:prstGeom>
        <a:solidFill>
          <a:srgbClr val="BF9000">
            <a:alpha val="37647"/>
          </a:srgbClr>
        </a:solidFill>
        <a:ln>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rPr>
            <a:t>Kayırmacılık</a:t>
          </a:r>
          <a:r>
            <a:rPr lang="en-US" sz="2800" kern="1200" dirty="0">
              <a:solidFill>
                <a:schemeClr val="tx1"/>
              </a:solidFill>
            </a:rPr>
            <a:t> </a:t>
          </a:r>
        </a:p>
      </dsp:txBody>
      <dsp:txXfrm>
        <a:off x="3414294" y="2822722"/>
        <a:ext cx="3038120" cy="1203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21310-49CF-1745-8F9A-D381B87C17D8}">
      <dsp:nvSpPr>
        <dsp:cNvPr id="0" name=""/>
        <dsp:cNvSpPr/>
      </dsp:nvSpPr>
      <dsp:spPr>
        <a:xfrm>
          <a:off x="1372965" y="0"/>
          <a:ext cx="2178467" cy="2178798"/>
        </a:xfrm>
        <a:prstGeom prst="circularArrow">
          <a:avLst>
            <a:gd name="adj1" fmla="val 10980"/>
            <a:gd name="adj2" fmla="val 1142322"/>
            <a:gd name="adj3" fmla="val 4500000"/>
            <a:gd name="adj4" fmla="val 10800000"/>
            <a:gd name="adj5" fmla="val 125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sp>
    <dsp:sp modelId="{0B854E73-2115-DA4A-8312-C52DA37D918A}">
      <dsp:nvSpPr>
        <dsp:cNvPr id="0" name=""/>
        <dsp:cNvSpPr/>
      </dsp:nvSpPr>
      <dsp:spPr>
        <a:xfrm>
          <a:off x="1557553" y="786612"/>
          <a:ext cx="1804383" cy="60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Metalaşma</a:t>
          </a:r>
          <a:r>
            <a:rPr lang="en-US" sz="2400" kern="1200" dirty="0"/>
            <a:t> </a:t>
          </a:r>
        </a:p>
      </dsp:txBody>
      <dsp:txXfrm>
        <a:off x="1557553" y="786612"/>
        <a:ext cx="1804383" cy="605121"/>
      </dsp:txXfrm>
    </dsp:sp>
    <dsp:sp modelId="{3B2811C5-2994-7A4C-B7CF-0FD28C4AE7F9}">
      <dsp:nvSpPr>
        <dsp:cNvPr id="0" name=""/>
        <dsp:cNvSpPr/>
      </dsp:nvSpPr>
      <dsp:spPr>
        <a:xfrm>
          <a:off x="767904" y="1251881"/>
          <a:ext cx="2178467" cy="2178798"/>
        </a:xfrm>
        <a:prstGeom prst="leftCircularArrow">
          <a:avLst>
            <a:gd name="adj1" fmla="val 10980"/>
            <a:gd name="adj2" fmla="val 1142322"/>
            <a:gd name="adj3" fmla="val 6300000"/>
            <a:gd name="adj4" fmla="val 18900000"/>
            <a:gd name="adj5" fmla="val 12500"/>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DD95E96F-B46A-1E40-9260-0254FFF93D21}">
      <dsp:nvSpPr>
        <dsp:cNvPr id="0" name=""/>
        <dsp:cNvSpPr/>
      </dsp:nvSpPr>
      <dsp:spPr>
        <a:xfrm>
          <a:off x="978872" y="2045735"/>
          <a:ext cx="1756530" cy="60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Piyasalaşma</a:t>
          </a:r>
          <a:r>
            <a:rPr lang="en-US" sz="2400" kern="1200" dirty="0"/>
            <a:t> </a:t>
          </a:r>
        </a:p>
      </dsp:txBody>
      <dsp:txXfrm>
        <a:off x="978872" y="2045735"/>
        <a:ext cx="1756530" cy="605121"/>
      </dsp:txXfrm>
    </dsp:sp>
    <dsp:sp modelId="{D7BC8FB0-917A-904E-BC8C-B4E03F6D9BF1}">
      <dsp:nvSpPr>
        <dsp:cNvPr id="0" name=""/>
        <dsp:cNvSpPr/>
      </dsp:nvSpPr>
      <dsp:spPr>
        <a:xfrm>
          <a:off x="1528015" y="2653572"/>
          <a:ext cx="1871640" cy="1872390"/>
        </a:xfrm>
        <a:prstGeom prst="blockArc">
          <a:avLst>
            <a:gd name="adj1" fmla="val 13500000"/>
            <a:gd name="adj2" fmla="val 10800000"/>
            <a:gd name="adj3" fmla="val 12740"/>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546CB089-4BBE-2F45-BD1D-65DE7A9AD876}">
      <dsp:nvSpPr>
        <dsp:cNvPr id="0" name=""/>
        <dsp:cNvSpPr/>
      </dsp:nvSpPr>
      <dsp:spPr>
        <a:xfrm>
          <a:off x="1567002" y="3306668"/>
          <a:ext cx="1791212" cy="60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err="1"/>
            <a:t>Ticarileşme</a:t>
          </a:r>
          <a:r>
            <a:rPr lang="en-US" sz="2400" kern="1200" dirty="0"/>
            <a:t> </a:t>
          </a:r>
        </a:p>
      </dsp:txBody>
      <dsp:txXfrm>
        <a:off x="1567002" y="3306668"/>
        <a:ext cx="1791212" cy="6051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58BB9-E036-C540-8194-5D5D76D31E76}">
      <dsp:nvSpPr>
        <dsp:cNvPr id="0" name=""/>
        <dsp:cNvSpPr/>
      </dsp:nvSpPr>
      <dsp:spPr>
        <a:xfrm>
          <a:off x="2798322" y="0"/>
          <a:ext cx="2613905" cy="1306952"/>
        </a:xfrm>
        <a:prstGeom prst="roundRect">
          <a:avLst>
            <a:gd name="adj" fmla="val 10000"/>
          </a:avLst>
        </a:prstGeom>
        <a:solidFill>
          <a:schemeClr val="tx2">
            <a:lumMod val="25000"/>
            <a:lumOff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solidFill>
                <a:schemeClr val="accent1">
                  <a:lumMod val="75000"/>
                </a:schemeClr>
              </a:solidFill>
            </a:rPr>
            <a:t>Açıklık</a:t>
          </a:r>
          <a:r>
            <a:rPr lang="tr-TR" sz="2400" kern="1200" dirty="0"/>
            <a:t> </a:t>
          </a:r>
        </a:p>
      </dsp:txBody>
      <dsp:txXfrm>
        <a:off x="2836601" y="38279"/>
        <a:ext cx="2537347" cy="1230394"/>
      </dsp:txXfrm>
    </dsp:sp>
    <dsp:sp modelId="{CA7178DA-BE7D-C04D-B7A3-BC3089C92A85}">
      <dsp:nvSpPr>
        <dsp:cNvPr id="0" name=""/>
        <dsp:cNvSpPr/>
      </dsp:nvSpPr>
      <dsp:spPr>
        <a:xfrm rot="3600591">
          <a:off x="4503340" y="2294665"/>
          <a:ext cx="1362193" cy="4574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tr-TR" sz="1900" kern="1200"/>
        </a:p>
      </dsp:txBody>
      <dsp:txXfrm>
        <a:off x="4640570" y="2386152"/>
        <a:ext cx="1087733" cy="274459"/>
      </dsp:txXfrm>
    </dsp:sp>
    <dsp:sp modelId="{89289031-E1BC-A242-895E-F535C3534BA1}">
      <dsp:nvSpPr>
        <dsp:cNvPr id="0" name=""/>
        <dsp:cNvSpPr/>
      </dsp:nvSpPr>
      <dsp:spPr>
        <a:xfrm>
          <a:off x="4956645" y="3739811"/>
          <a:ext cx="2613905" cy="1306952"/>
        </a:xfrm>
        <a:prstGeom prst="roundRect">
          <a:avLst>
            <a:gd name="adj" fmla="val 1000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t>Kamu sektöründe yönetim özerkliği</a:t>
          </a:r>
        </a:p>
      </dsp:txBody>
      <dsp:txXfrm>
        <a:off x="4994924" y="3778090"/>
        <a:ext cx="2537347" cy="1230394"/>
      </dsp:txXfrm>
    </dsp:sp>
    <dsp:sp modelId="{6FE839BF-BD61-1F44-B490-18D7711E963B}">
      <dsp:nvSpPr>
        <dsp:cNvPr id="0" name=""/>
        <dsp:cNvSpPr/>
      </dsp:nvSpPr>
      <dsp:spPr>
        <a:xfrm rot="10800000">
          <a:off x="3424178" y="4164571"/>
          <a:ext cx="1362193" cy="4574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tr-TR" sz="1900" kern="1200"/>
        </a:p>
      </dsp:txBody>
      <dsp:txXfrm rot="10800000">
        <a:off x="3561408" y="4256058"/>
        <a:ext cx="1087733" cy="274459"/>
      </dsp:txXfrm>
    </dsp:sp>
    <dsp:sp modelId="{722520FC-2443-E546-9336-A82AE8B7CC70}">
      <dsp:nvSpPr>
        <dsp:cNvPr id="0" name=""/>
        <dsp:cNvSpPr/>
      </dsp:nvSpPr>
      <dsp:spPr>
        <a:xfrm>
          <a:off x="639998" y="3739811"/>
          <a:ext cx="2613905" cy="1306952"/>
        </a:xfrm>
        <a:prstGeom prst="roundRect">
          <a:avLst>
            <a:gd name="adj" fmla="val 10000"/>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t>Kamu ve özel sektörler arasında rekabet</a:t>
          </a:r>
        </a:p>
      </dsp:txBody>
      <dsp:txXfrm>
        <a:off x="678277" y="3778090"/>
        <a:ext cx="2537347" cy="1230394"/>
      </dsp:txXfrm>
    </dsp:sp>
    <dsp:sp modelId="{B145E4AD-4E32-2E42-9783-14DC2F53EABD}">
      <dsp:nvSpPr>
        <dsp:cNvPr id="0" name=""/>
        <dsp:cNvSpPr/>
      </dsp:nvSpPr>
      <dsp:spPr>
        <a:xfrm rot="17999409">
          <a:off x="2345016" y="2294665"/>
          <a:ext cx="1362193" cy="45743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tr-TR" sz="1900" kern="1200"/>
        </a:p>
      </dsp:txBody>
      <dsp:txXfrm>
        <a:off x="2482246" y="2386152"/>
        <a:ext cx="1087733" cy="2744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E2732-A7EC-474E-B3AB-BE16ED3AE1FC}" type="datetimeFigureOut">
              <a:rPr lang="tr-TR" smtClean="0"/>
              <a:t>3.11.2024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E79E1-E968-0A4B-914D-5F24EC53F245}" type="slidenum">
              <a:rPr lang="tr-TR" smtClean="0"/>
              <a:t>‹#›</a:t>
            </a:fld>
            <a:endParaRPr lang="tr-TR"/>
          </a:p>
        </p:txBody>
      </p:sp>
    </p:spTree>
    <p:extLst>
      <p:ext uri="{BB962C8B-B14F-4D97-AF65-F5344CB8AC3E}">
        <p14:creationId xmlns:p14="http://schemas.microsoft.com/office/powerpoint/2010/main" val="1812203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"Bu nedenle [bu], toplumsal yapıların veya kurumların insanlara kötü gelişme ve diğer yoksunluklara yol açacak şekilde zarar verdiği bir güç sisteminin örneğidir .</a:t>
            </a:r>
          </a:p>
          <a:p>
            <a:endParaRPr lang="tr-TR" dirty="0"/>
          </a:p>
        </p:txBody>
      </p:sp>
      <p:sp>
        <p:nvSpPr>
          <p:cNvPr id="4" name="Slayt Numarası Yer Tutucusu 3"/>
          <p:cNvSpPr>
            <a:spLocks noGrp="1"/>
          </p:cNvSpPr>
          <p:nvPr>
            <p:ph type="sldNum" sz="quarter" idx="5"/>
          </p:nvPr>
        </p:nvSpPr>
        <p:spPr/>
        <p:txBody>
          <a:bodyPr/>
          <a:lstStyle/>
          <a:p>
            <a:fld id="{EABE79E1-E968-0A4B-914D-5F24EC53F245}" type="slidenum">
              <a:rPr lang="tr-TR" smtClean="0"/>
              <a:t>4</a:t>
            </a:fld>
            <a:endParaRPr lang="tr-TR"/>
          </a:p>
        </p:txBody>
      </p:sp>
    </p:spTree>
    <p:extLst>
      <p:ext uri="{BB962C8B-B14F-4D97-AF65-F5344CB8AC3E}">
        <p14:creationId xmlns:p14="http://schemas.microsoft.com/office/powerpoint/2010/main" val="218037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2"/>
              <a:buChar char="Ø"/>
            </a:pPr>
            <a:r>
              <a:rPr lang="tr-TR" dirty="0"/>
              <a:t>Bu süreçte Bilim Kurulu defalarca toplanmış, kurul üyeleri bu konuda belirsiz, net olmayan, sorumluluktan uzak açıklamalar yapmışlardır. </a:t>
            </a:r>
          </a:p>
          <a:p>
            <a:pPr>
              <a:buFont typeface="Wingdings" charset="2"/>
              <a:buChar char="Ø"/>
            </a:pPr>
            <a:r>
              <a:rPr lang="tr-TR" dirty="0"/>
              <a:t>Sağlık Bakanı TBMM soru önergelerine yanıt vermemiştir. </a:t>
            </a:r>
          </a:p>
          <a:p>
            <a:r>
              <a:rPr lang="tr-TR" dirty="0"/>
              <a:t>Bilim Kurulu Üyesi Prof. Dr. Ahmet Demircan DSÖ’nün kararı öncesinde 31 Mayıs 2020’de yaptığı bir açıklamada </a:t>
            </a:r>
            <a:r>
              <a:rPr lang="tr-TR" dirty="0" err="1"/>
              <a:t>Hidroksiklorokin</a:t>
            </a:r>
            <a:r>
              <a:rPr lang="tr-TR" dirty="0"/>
              <a:t> ilacının kalple ilgili yan etkileri nedeniyle meseleyi kurulda tartıştıklarını, bir düzenleme yapacaklarını ifade etmişti: “</a:t>
            </a:r>
            <a:r>
              <a:rPr lang="tr-TR" i="1" dirty="0"/>
              <a:t>ya hastanede dozunu azaltarak kullanacağız veya alternatif ilaçlarımız var onları önereceğiz</a:t>
            </a:r>
            <a:r>
              <a:rPr lang="tr-TR" dirty="0"/>
              <a:t>”</a:t>
            </a:r>
            <a:r>
              <a:rPr lang="tr-TR" baseline="30000" dirty="0"/>
              <a:t> </a:t>
            </a:r>
            <a:r>
              <a:rPr lang="tr-TR" dirty="0"/>
              <a:t>. </a:t>
            </a:r>
          </a:p>
          <a:p>
            <a:pPr marL="0" indent="0" algn="r">
              <a:buNone/>
            </a:pPr>
            <a:r>
              <a:rPr lang="en-US" sz="1200" dirty="0"/>
              <a:t>	</a:t>
            </a:r>
            <a:r>
              <a:rPr lang="en-US" sz="1100" dirty="0"/>
              <a:t>https://</a:t>
            </a:r>
            <a:r>
              <a:rPr lang="en-US" sz="1100" dirty="0" err="1"/>
              <a:t>www.sozcu.com.tr</a:t>
            </a:r>
            <a:r>
              <a:rPr lang="en-US" sz="1100" dirty="0"/>
              <a:t>/2020/</a:t>
            </a:r>
            <a:r>
              <a:rPr lang="en-US" sz="1100" dirty="0" err="1"/>
              <a:t>saglik</a:t>
            </a:r>
            <a:r>
              <a:rPr lang="en-US" sz="1100" dirty="0"/>
              <a:t>/bilim-kurulu-uyesinden-hidroksiklorokin-aciklamasi-bugun-yarin-yayimlanacak-5846419/</a:t>
            </a:r>
          </a:p>
          <a:p>
            <a:endParaRPr lang="tr-TR" dirty="0"/>
          </a:p>
          <a:p>
            <a:r>
              <a:rPr lang="tr-TR" dirty="0"/>
              <a:t>Türk Klinik Mikrobiyoloji ve </a:t>
            </a:r>
            <a:r>
              <a:rPr lang="tr-TR" dirty="0" err="1"/>
              <a:t>İnfeksiyon</a:t>
            </a:r>
            <a:r>
              <a:rPr lang="tr-TR" dirty="0"/>
              <a:t> Hastalıkları Derneği (KLİMİK) 21 Eylül 2020’de </a:t>
            </a:r>
            <a:r>
              <a:rPr lang="tr-TR" i="1" dirty="0"/>
              <a:t>“</a:t>
            </a:r>
            <a:r>
              <a:rPr lang="tr-TR" i="1" dirty="0" err="1"/>
              <a:t>Hidroksiklorokin’in</a:t>
            </a:r>
            <a:r>
              <a:rPr lang="tr-TR" i="1" dirty="0"/>
              <a:t> klinik araştırmalardan yeni kanıtlar elde edilene dek hastalığın belirti vermeyen, hafif, orta, ağır formlarının tedavisinde veya hastalıktan korunmada</a:t>
            </a:r>
            <a:r>
              <a:rPr lang="tr-TR" dirty="0"/>
              <a:t> </a:t>
            </a:r>
            <a:r>
              <a:rPr lang="tr-TR" i="1" dirty="0"/>
              <a:t>kullanılmaması gerektiğini”</a:t>
            </a:r>
            <a:r>
              <a:rPr lang="tr-TR" baseline="30000" dirty="0"/>
              <a:t> </a:t>
            </a:r>
            <a:r>
              <a:rPr lang="tr-TR" dirty="0"/>
              <a:t>belirtmiştir</a:t>
            </a:r>
            <a:r>
              <a:rPr lang="tr-TR" baseline="30000" dirty="0"/>
              <a:t> </a:t>
            </a:r>
            <a:r>
              <a:rPr lang="tr-TR" dirty="0"/>
              <a:t>. </a:t>
            </a:r>
          </a:p>
          <a:p>
            <a:endParaRPr lang="en-US" dirty="0"/>
          </a:p>
          <a:p>
            <a:pPr marL="0" indent="0" algn="r">
              <a:buNone/>
            </a:pPr>
            <a:r>
              <a:rPr lang="en-US" sz="1100" dirty="0"/>
              <a:t>https://</a:t>
            </a:r>
            <a:r>
              <a:rPr lang="en-US" sz="1100" dirty="0" err="1"/>
              <a:t>www.klimik.org.tr</a:t>
            </a:r>
            <a:r>
              <a:rPr lang="en-US" sz="1100" dirty="0"/>
              <a:t>/</a:t>
            </a:r>
            <a:r>
              <a:rPr lang="en-US" sz="1100" dirty="0" err="1"/>
              <a:t>koronavirus</a:t>
            </a:r>
            <a:r>
              <a:rPr lang="en-US" sz="1100" dirty="0"/>
              <a:t>/covid-19-tedavisinde-kullanilmakta-olan-antiviral-ilaclar/</a:t>
            </a:r>
          </a:p>
          <a:p>
            <a:pPr>
              <a:buFont typeface="Wingdings" charset="2"/>
              <a:buChar char="Ø"/>
            </a:pPr>
            <a:endParaRPr lang="en-US" dirty="0"/>
          </a:p>
          <a:p>
            <a:endParaRPr lang="en-US" dirty="0"/>
          </a:p>
        </p:txBody>
      </p:sp>
      <p:sp>
        <p:nvSpPr>
          <p:cNvPr id="4" name="Slide Number Placeholder 3"/>
          <p:cNvSpPr>
            <a:spLocks noGrp="1"/>
          </p:cNvSpPr>
          <p:nvPr>
            <p:ph type="sldNum" sz="quarter" idx="10"/>
          </p:nvPr>
        </p:nvSpPr>
        <p:spPr/>
        <p:txBody>
          <a:bodyPr/>
          <a:lstStyle/>
          <a:p>
            <a:fld id="{F78703CE-7B84-284B-A11F-8762C5A8489A}" type="slidenum">
              <a:rPr lang="en-US" smtClean="0"/>
              <a:t>26</a:t>
            </a:fld>
            <a:endParaRPr lang="en-US"/>
          </a:p>
        </p:txBody>
      </p:sp>
    </p:spTree>
    <p:extLst>
      <p:ext uri="{BB962C8B-B14F-4D97-AF65-F5344CB8AC3E}">
        <p14:creationId xmlns:p14="http://schemas.microsoft.com/office/powerpoint/2010/main" val="415805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“yenidoğan çetesi” olayında da görüldüğü gibi, hastanelerin hizmet sunduğu alanlarda konunun uzmanı hekim istihdam etme zorunluluğunu kaldırıp, “hizmet satın alma” uygulaması başlatıldı. Böylece hasta yoğun bakım kliniğinde yatıyor olsa da günün belirli zamanlarında hastaneye, kliniğe “uğrayan” hekimler eliyle hizmet sunulması olağanlaştı.</a:t>
            </a:r>
          </a:p>
          <a:p>
            <a:r>
              <a:rPr lang="tr-TR" b="0" i="0" dirty="0">
                <a:solidFill>
                  <a:srgbClr val="343434"/>
                </a:solidFill>
                <a:effectLst/>
                <a:latin typeface="Barlow" panose="020F0502020204030204" pitchFamily="34" charset="0"/>
              </a:rPr>
              <a:t>toplam hastane yataklarının yalnızca yüzde 21’ine sahip olan özel hastaneler, Türkiye’deki toplam yenidoğan yoğun bakım yatağının yüzde 54’üne</a:t>
            </a:r>
            <a:endParaRPr lang="tr-TR" dirty="0"/>
          </a:p>
        </p:txBody>
      </p:sp>
      <p:sp>
        <p:nvSpPr>
          <p:cNvPr id="4" name="Slayt Numarası Yer Tutucusu 3"/>
          <p:cNvSpPr>
            <a:spLocks noGrp="1"/>
          </p:cNvSpPr>
          <p:nvPr>
            <p:ph type="sldNum" sz="quarter" idx="5"/>
          </p:nvPr>
        </p:nvSpPr>
        <p:spPr/>
        <p:txBody>
          <a:bodyPr/>
          <a:lstStyle/>
          <a:p>
            <a:fld id="{EABE79E1-E968-0A4B-914D-5F24EC53F245}" type="slidenum">
              <a:rPr lang="tr-TR" smtClean="0"/>
              <a:t>30</a:t>
            </a:fld>
            <a:endParaRPr lang="tr-TR"/>
          </a:p>
        </p:txBody>
      </p:sp>
    </p:spTree>
    <p:extLst>
      <p:ext uri="{BB962C8B-B14F-4D97-AF65-F5344CB8AC3E}">
        <p14:creationId xmlns:p14="http://schemas.microsoft.com/office/powerpoint/2010/main" val="3828484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sz="1200" kern="1200" dirty="0">
                <a:solidFill>
                  <a:schemeClr val="tx1"/>
                </a:solidFill>
                <a:effectLst/>
                <a:latin typeface="+mn-lt"/>
                <a:ea typeface="+mn-ea"/>
                <a:cs typeface="+mn-cs"/>
              </a:rPr>
              <a:t>Kurumun bünyesinde faaliyet gösteren 983 adet döner sermaye işletmelerinin hesap kayıtlarının  gerçeği yansıtmadığı, kuruma bağlı sağlık tesislerinin bankalarda mevduat bulundurmak karşılığında faiz haricinde menfaat temin etmek suretiyle bütçe dışı bir takım kaynaklar kullandığı, banka kaynaklarından temsili ağırlama niteliğinde harcama yapıldığı, banka kaynakları ile normalde bütçeden ödenmesi mümkün olmayan para cezalarının ödendiği; banka kaynakları ile yapılan alımlarda faturaların içeriğinin açık olmadığı; banka kanalıyla hastane hizmetleri ile ilgisi olmayan harcama yapıldığı, kuruma bağlı sağlık tesislerindeki ticari alanlara  ilişkin ihale işlemlerinin mevzuata uygun şekilde yürütülmediği, kuruma bağlı hastanelerde çalışan personele döner sermaye gelirlerinden dağıtılan ek ödemelerin hesaplanmasında yanlış yapıldığı, bazı sağlık tesislerinde personele mevzuatın izin verdiği en üst sınırın üstünde, genelge hükümlerinin mevzuata aykırı şekilde uygulanarak ek ödeme yapıldığı, MEDULA girişi yapılan malzemelerin alış fiyatları, fatura edilmesi gereken tutarlar ve faturalandırılan tutarlar arasında önemli farklar olduğu, bazı sağlık tesisleri tarafından üretilen faturaların Sağlık Uygulama Tebliği hükümlerine aykırı olarak fazla gösterildiği, personel çalıştırılmasına ilişkin hizmet alım ihalelerinde; işçi ücretlerinin ödenmemesi durumunda hüküm altına alınan gecikme cezalarının tahakkuk ettirilmediği, ihale dokümanında ödenmesi öngörülen yemek, yol </a:t>
            </a:r>
            <a:r>
              <a:rPr lang="tr-TR" sz="1200" kern="1200" dirty="0" err="1">
                <a:solidFill>
                  <a:schemeClr val="tx1"/>
                </a:solidFill>
                <a:effectLst/>
                <a:latin typeface="+mn-lt"/>
                <a:ea typeface="+mn-ea"/>
                <a:cs typeface="+mn-cs"/>
              </a:rPr>
              <a:t>vb</a:t>
            </a:r>
            <a:r>
              <a:rPr lang="tr-TR" sz="1200" kern="1200" dirty="0">
                <a:solidFill>
                  <a:schemeClr val="tx1"/>
                </a:solidFill>
                <a:effectLst/>
                <a:latin typeface="+mn-lt"/>
                <a:ea typeface="+mn-ea"/>
                <a:cs typeface="+mn-cs"/>
              </a:rPr>
              <a:t> nitelikteki ödemelerin hiç ödenmediği veya eksik ödendiği saptanmıştır </a:t>
            </a:r>
            <a:r>
              <a:rPr lang="tr-TR" sz="1200" b="1" kern="1200" dirty="0">
                <a:solidFill>
                  <a:schemeClr val="tx1"/>
                </a:solidFill>
                <a:effectLst/>
                <a:latin typeface="+mn-lt"/>
                <a:ea typeface="+mn-ea"/>
                <a:cs typeface="+mn-cs"/>
              </a:rPr>
              <a:t>(Sayıştay, 2013)</a:t>
            </a:r>
            <a:r>
              <a:rPr lang="tr-T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95F4426-7E66-467B-9391-6BE74E846705}" type="slidenum">
              <a:rPr lang="tr-TR" smtClean="0"/>
              <a:pPr>
                <a:defRPr/>
              </a:pPr>
              <a:t>33</a:t>
            </a:fld>
            <a:endParaRPr lang="tr-TR"/>
          </a:p>
        </p:txBody>
      </p:sp>
    </p:spTree>
    <p:extLst>
      <p:ext uri="{BB962C8B-B14F-4D97-AF65-F5344CB8AC3E}">
        <p14:creationId xmlns:p14="http://schemas.microsoft.com/office/powerpoint/2010/main" val="3100855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dirty="0">
                <a:effectLst/>
                <a:latin typeface="Calibri Light" panose="020F0302020204030204" pitchFamily="34" charset="0"/>
                <a:ea typeface="Times New Roman" panose="02020603050405020304" pitchFamily="18" charset="0"/>
                <a:cs typeface="Times New Roman" panose="02020603050405020304" pitchFamily="18" charset="0"/>
              </a:rPr>
              <a:t>O bedenlerin hikayesini unutturmamak elimizdedir. Ölülerimize sahip çıkmanın yolu yaşamı, yaşam hakkını savunmaktan geçiyor. Yaşam hakkı savunusu, neoliberal politikalarla, kapitalizmle, sömürüyle mücadeleyle gerçekleşebilir. </a:t>
            </a:r>
            <a:r>
              <a:rPr lang="tr-TR" sz="1800">
                <a:effectLst/>
                <a:latin typeface="Calibri Light" panose="020F0302020204030204" pitchFamily="34" charset="0"/>
                <a:ea typeface="Times New Roman" panose="02020603050405020304" pitchFamily="18" charset="0"/>
                <a:cs typeface="Times New Roman" panose="02020603050405020304" pitchFamily="18" charset="0"/>
              </a:rPr>
              <a:t>Yitirdiğimiz her yaşamın kaydını tutarak, yitirilen her yaşamın ardındaki biricik insanı bilerek, ihmalin, iradi olarak yok saymanın temelini oluşturan siyasi kararları verenlerden hesap sorarak. </a:t>
            </a:r>
            <a:endParaRPr lang="tr-TR"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tr-TR"/>
          </a:p>
        </p:txBody>
      </p:sp>
      <p:sp>
        <p:nvSpPr>
          <p:cNvPr id="4" name="Slayt Numarası Yer Tutucusu 3"/>
          <p:cNvSpPr>
            <a:spLocks noGrp="1"/>
          </p:cNvSpPr>
          <p:nvPr>
            <p:ph type="sldNum" sz="quarter" idx="5"/>
          </p:nvPr>
        </p:nvSpPr>
        <p:spPr/>
        <p:txBody>
          <a:bodyPr/>
          <a:lstStyle/>
          <a:p>
            <a:fld id="{EABE79E1-E968-0A4B-914D-5F24EC53F245}" type="slidenum">
              <a:rPr lang="tr-TR" smtClean="0"/>
              <a:t>38</a:t>
            </a:fld>
            <a:endParaRPr lang="tr-TR"/>
          </a:p>
        </p:txBody>
      </p:sp>
    </p:spTree>
    <p:extLst>
      <p:ext uri="{BB962C8B-B14F-4D97-AF65-F5344CB8AC3E}">
        <p14:creationId xmlns:p14="http://schemas.microsoft.com/office/powerpoint/2010/main" val="1399060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b="0" i="0" dirty="0">
                <a:solidFill>
                  <a:srgbClr val="343434"/>
                </a:solidFill>
                <a:effectLst/>
                <a:latin typeface="Barlow" pitchFamily="2" charset="0"/>
              </a:rPr>
              <a:t>tüm yoğun bakım üniteleri ve yenidoğan yoğun bakım üniteleri bütün çalışanlarının alanında uzman ve kadrolu olarak kurumunda istihdam edildiği, tıbbi, idari ve mali denetimlerinin şeffaf olarak yapıldığı bir hale acilen getirilmelidir.</a:t>
            </a:r>
          </a:p>
          <a:p>
            <a:r>
              <a:rPr lang="tr-TR" b="0" i="0" dirty="0">
                <a:solidFill>
                  <a:srgbClr val="343434"/>
                </a:solidFill>
                <a:effectLst/>
                <a:latin typeface="Barlow" pitchFamily="2" charset="0"/>
              </a:rPr>
              <a:t>Tüm sağlık emekçileri önceden olduğu gibi, bugün de örgütlü yapılarının mekanizmaları üzerinden suç işleyenlerden, kötülük yapanlardan arınmalıdır.</a:t>
            </a:r>
            <a:r>
              <a:rPr lang="tr-TR" dirty="0"/>
              <a:t> </a:t>
            </a:r>
          </a:p>
          <a:p>
            <a:r>
              <a:rPr lang="tr-TR" dirty="0"/>
              <a:t>Yapısal şiddetin deşifre edilmesi</a:t>
            </a:r>
          </a:p>
          <a:p>
            <a:r>
              <a:rPr lang="tr-TR" dirty="0"/>
              <a:t>Önlenebilir ölümlerin </a:t>
            </a:r>
          </a:p>
          <a:p>
            <a:pPr algn="l"/>
            <a:endParaRPr lang="tr-TR" b="0" i="0" dirty="0">
              <a:solidFill>
                <a:srgbClr val="343434"/>
              </a:solidFill>
              <a:effectLst/>
              <a:latin typeface="Barlow" pitchFamily="2" charset="0"/>
            </a:endParaRPr>
          </a:p>
          <a:p>
            <a:endParaRPr lang="tr-TR" dirty="0"/>
          </a:p>
        </p:txBody>
      </p:sp>
      <p:sp>
        <p:nvSpPr>
          <p:cNvPr id="4" name="Slayt Numarası Yer Tutucusu 3"/>
          <p:cNvSpPr>
            <a:spLocks noGrp="1"/>
          </p:cNvSpPr>
          <p:nvPr>
            <p:ph type="sldNum" sz="quarter" idx="5"/>
          </p:nvPr>
        </p:nvSpPr>
        <p:spPr/>
        <p:txBody>
          <a:bodyPr/>
          <a:lstStyle/>
          <a:p>
            <a:fld id="{EABE79E1-E968-0A4B-914D-5F24EC53F245}" type="slidenum">
              <a:rPr lang="tr-TR" smtClean="0"/>
              <a:t>39</a:t>
            </a:fld>
            <a:endParaRPr lang="tr-TR"/>
          </a:p>
        </p:txBody>
      </p:sp>
    </p:spTree>
    <p:extLst>
      <p:ext uri="{BB962C8B-B14F-4D97-AF65-F5344CB8AC3E}">
        <p14:creationId xmlns:p14="http://schemas.microsoft.com/office/powerpoint/2010/main" val="330912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hu-HU" dirty="0"/>
              <a:t>Rolph van der Hoeven, György Sziráczki. Lessons from Privatization. (1997). International Labour Organization. ISBN 92-2-109452-9 p.101</a:t>
            </a:r>
            <a:endParaRPr lang="en-US" dirty="0"/>
          </a:p>
          <a:p>
            <a:endParaRPr lang="en-US" dirty="0"/>
          </a:p>
        </p:txBody>
      </p:sp>
      <p:sp>
        <p:nvSpPr>
          <p:cNvPr id="4" name="Slide Number Placeholder 3"/>
          <p:cNvSpPr>
            <a:spLocks noGrp="1"/>
          </p:cNvSpPr>
          <p:nvPr>
            <p:ph type="sldNum" sz="quarter" idx="10"/>
          </p:nvPr>
        </p:nvSpPr>
        <p:spPr/>
        <p:txBody>
          <a:bodyPr/>
          <a:lstStyle/>
          <a:p>
            <a:fld id="{2C17948B-C0F8-D44E-9E47-19F5FE411FC7}" type="slidenum">
              <a:rPr lang="en-US" smtClean="0"/>
              <a:t>6</a:t>
            </a:fld>
            <a:endParaRPr lang="en-US"/>
          </a:p>
        </p:txBody>
      </p:sp>
    </p:spTree>
    <p:extLst>
      <p:ext uri="{BB962C8B-B14F-4D97-AF65-F5344CB8AC3E}">
        <p14:creationId xmlns:p14="http://schemas.microsoft.com/office/powerpoint/2010/main" val="3335861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tr-TR" sz="1200" b="1" dirty="0" err="1">
                <a:latin typeface="Calibri" charset="0"/>
              </a:rPr>
              <a:t>Otonomizasyon</a:t>
            </a:r>
            <a:endParaRPr lang="tr-TR" sz="1200" b="1" dirty="0">
              <a:latin typeface="Calibri" charset="0"/>
            </a:endParaRPr>
          </a:p>
          <a:p>
            <a:pPr eaLnBrk="1" hangingPunct="1">
              <a:buFont typeface="Arial" charset="0"/>
              <a:buNone/>
            </a:pPr>
            <a:r>
              <a:rPr lang="tr-TR" sz="1200" dirty="0">
                <a:latin typeface="Calibri" charset="0"/>
              </a:rPr>
              <a:t>Hastaneler üzerindeki kamu kontrolünü kaldırarak </a:t>
            </a:r>
            <a:r>
              <a:rPr lang="ja-JP" altLang="tr-TR" sz="1200">
                <a:latin typeface="Calibri" charset="0"/>
              </a:rPr>
              <a:t>“</a:t>
            </a:r>
            <a:r>
              <a:rPr lang="tr-TR" altLang="ja-JP" sz="1200" dirty="0">
                <a:latin typeface="Calibri" charset="0"/>
              </a:rPr>
              <a:t>pazar güdülerine</a:t>
            </a:r>
            <a:r>
              <a:rPr lang="ja-JP" altLang="tr-TR" sz="1200">
                <a:latin typeface="Calibri" charset="0"/>
              </a:rPr>
              <a:t>”</a:t>
            </a:r>
            <a:r>
              <a:rPr lang="tr-TR" altLang="ja-JP" sz="1200" dirty="0">
                <a:latin typeface="Calibri" charset="0"/>
              </a:rPr>
              <a:t> açmak</a:t>
            </a:r>
          </a:p>
          <a:p>
            <a:pPr eaLnBrk="1" hangingPunct="1"/>
            <a:r>
              <a:rPr lang="tr-TR" sz="1200" b="1" dirty="0" err="1">
                <a:latin typeface="Calibri" charset="0"/>
              </a:rPr>
              <a:t>Korporatizasyon</a:t>
            </a:r>
            <a:endParaRPr lang="tr-TR" sz="1200" b="1" dirty="0">
              <a:latin typeface="Calibri" charset="0"/>
            </a:endParaRPr>
          </a:p>
          <a:p>
            <a:pPr eaLnBrk="1" hangingPunct="1">
              <a:buFont typeface="Arial" charset="0"/>
              <a:buNone/>
            </a:pPr>
            <a:r>
              <a:rPr lang="tr-TR" sz="1200" dirty="0">
                <a:latin typeface="Calibri" charset="0"/>
              </a:rPr>
              <a:t>Kamunun hastanelerinin yapısal olarak özel şirketleri taklit etmeleri</a:t>
            </a:r>
          </a:p>
          <a:p>
            <a:pPr eaLnBrk="1" hangingPunct="1"/>
            <a:r>
              <a:rPr lang="tr-TR" sz="1200" b="1" dirty="0">
                <a:latin typeface="Calibri" charset="0"/>
              </a:rPr>
              <a:t>Özelleştirme </a:t>
            </a:r>
          </a:p>
          <a:p>
            <a:endParaRPr lang="en-US" dirty="0"/>
          </a:p>
        </p:txBody>
      </p:sp>
      <p:sp>
        <p:nvSpPr>
          <p:cNvPr id="4" name="Slide Number Placeholder 3"/>
          <p:cNvSpPr>
            <a:spLocks noGrp="1"/>
          </p:cNvSpPr>
          <p:nvPr>
            <p:ph type="sldNum" sz="quarter" idx="10"/>
          </p:nvPr>
        </p:nvSpPr>
        <p:spPr/>
        <p:txBody>
          <a:bodyPr/>
          <a:lstStyle/>
          <a:p>
            <a:fld id="{F78703CE-7B84-284B-A11F-8762C5A8489A}" type="slidenum">
              <a:rPr lang="en-US" smtClean="0"/>
              <a:t>7</a:t>
            </a:fld>
            <a:endParaRPr lang="en-US"/>
          </a:p>
        </p:txBody>
      </p:sp>
    </p:spTree>
    <p:extLst>
      <p:ext uri="{BB962C8B-B14F-4D97-AF65-F5344CB8AC3E}">
        <p14:creationId xmlns:p14="http://schemas.microsoft.com/office/powerpoint/2010/main" val="330310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Rekabetin beklenen gelişmeleri sağlayabilmesi için, görevdeki kamu sektörü sağlayıcılarının kendilerini müşterilere ve rakiplere yeniden yönlendirmeleri, daha fazla pazara dönük hale gelmeleri (</a:t>
            </a:r>
            <a:r>
              <a:rPr lang="tr-TR" dirty="0" err="1"/>
              <a:t>Walker</a:t>
            </a:r>
            <a:r>
              <a:rPr lang="tr-TR" dirty="0"/>
              <a:t> vd. 2011)</a:t>
            </a:r>
          </a:p>
          <a:p>
            <a:endParaRPr lang="tr-TR" dirty="0"/>
          </a:p>
        </p:txBody>
      </p:sp>
      <p:sp>
        <p:nvSpPr>
          <p:cNvPr id="4" name="Slayt Numarası Yer Tutucusu 3"/>
          <p:cNvSpPr>
            <a:spLocks noGrp="1"/>
          </p:cNvSpPr>
          <p:nvPr>
            <p:ph type="sldNum" sz="quarter" idx="5"/>
          </p:nvPr>
        </p:nvSpPr>
        <p:spPr/>
        <p:txBody>
          <a:bodyPr/>
          <a:lstStyle/>
          <a:p>
            <a:fld id="{EABE79E1-E968-0A4B-914D-5F24EC53F245}" type="slidenum">
              <a:rPr lang="tr-TR" smtClean="0"/>
              <a:t>9</a:t>
            </a:fld>
            <a:endParaRPr lang="tr-TR"/>
          </a:p>
        </p:txBody>
      </p:sp>
    </p:spTree>
    <p:extLst>
      <p:ext uri="{BB962C8B-B14F-4D97-AF65-F5344CB8AC3E}">
        <p14:creationId xmlns:p14="http://schemas.microsoft.com/office/powerpoint/2010/main" val="24284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ABE79E1-E968-0A4B-914D-5F24EC53F245}" type="slidenum">
              <a:rPr lang="tr-TR" smtClean="0"/>
              <a:t>11</a:t>
            </a:fld>
            <a:endParaRPr lang="tr-TR"/>
          </a:p>
        </p:txBody>
      </p:sp>
    </p:spTree>
    <p:extLst>
      <p:ext uri="{BB962C8B-B14F-4D97-AF65-F5344CB8AC3E}">
        <p14:creationId xmlns:p14="http://schemas.microsoft.com/office/powerpoint/2010/main" val="522862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err="1">
                <a:solidFill>
                  <a:schemeClr val="tx1"/>
                </a:solidFill>
                <a:effectLst/>
                <a:latin typeface="+mn-lt"/>
                <a:ea typeface="+mn-ea"/>
                <a:cs typeface="+mn-cs"/>
              </a:rPr>
              <a:t>Pandemide</a:t>
            </a:r>
            <a:r>
              <a:rPr lang="tr-TR" sz="1200" kern="1200" dirty="0">
                <a:solidFill>
                  <a:schemeClr val="tx1"/>
                </a:solidFill>
                <a:effectLst/>
                <a:latin typeface="+mn-lt"/>
                <a:ea typeface="+mn-ea"/>
                <a:cs typeface="+mn-cs"/>
              </a:rPr>
              <a:t> en çok yaşamını yitiren meslek gruplarından biri de sağlık emekçileridir. </a:t>
            </a:r>
            <a:r>
              <a:rPr lang="tr-TR" sz="1200" kern="1200" dirty="0" err="1">
                <a:solidFill>
                  <a:schemeClr val="tx1"/>
                </a:solidFill>
                <a:effectLst/>
                <a:latin typeface="+mn-lt"/>
                <a:ea typeface="+mn-ea"/>
                <a:cs typeface="+mn-cs"/>
              </a:rPr>
              <a:t>Şekil’de</a:t>
            </a:r>
            <a:r>
              <a:rPr lang="tr-TR" sz="1200" kern="1200" dirty="0">
                <a:solidFill>
                  <a:schemeClr val="tx1"/>
                </a:solidFill>
                <a:effectLst/>
                <a:latin typeface="+mn-lt"/>
                <a:ea typeface="+mn-ea"/>
                <a:cs typeface="+mn-cs"/>
              </a:rPr>
              <a:t> salgın döneminde fazladan ölümlerle sağlık emekçilerinin ölümlerinin birbirine paralel seyrettiği, aşılama sonrasında sağlık emekçilerinin ölümlerinin azaldığı görülmektedir (Yaman, 2021). Sadece bu grafik bile yaşamı önceleyen politikaların varlığında ölümlerin önlenebileceğini işaret etmektedir.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9A00E35-8986-9E41-A809-A0F0264CF862}" type="slidenum">
              <a:rPr lang="en-US" smtClean="0"/>
              <a:t>15</a:t>
            </a:fld>
            <a:endParaRPr lang="en-US"/>
          </a:p>
        </p:txBody>
      </p:sp>
    </p:spTree>
    <p:extLst>
      <p:ext uri="{BB962C8B-B14F-4D97-AF65-F5344CB8AC3E}">
        <p14:creationId xmlns:p14="http://schemas.microsoft.com/office/powerpoint/2010/main" val="2301622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AMI için hastaneye yatıştan sonraki 30 günlük mortalite ölçümleri, hastaların zamanında nakli ve etkili tıbbi müdahaleler gibi bakım süreçlerini yansıtmaktadır. Bu nedenle, gösterge yalnızca hastanelerde sağlanan bakım kalitesinden değil, aynı zamanda ülkeler arasında hastane transferleri, kalış süresi ve AMI şiddetindeki farklılıklardan da etkilenmektedir</a:t>
            </a:r>
          </a:p>
        </p:txBody>
      </p:sp>
      <p:sp>
        <p:nvSpPr>
          <p:cNvPr id="4" name="Slayt Numarası Yer Tutucusu 3"/>
          <p:cNvSpPr>
            <a:spLocks noGrp="1"/>
          </p:cNvSpPr>
          <p:nvPr>
            <p:ph type="sldNum" sz="quarter" idx="5"/>
          </p:nvPr>
        </p:nvSpPr>
        <p:spPr/>
        <p:txBody>
          <a:bodyPr/>
          <a:lstStyle/>
          <a:p>
            <a:fld id="{EABE79E1-E968-0A4B-914D-5F24EC53F245}" type="slidenum">
              <a:rPr lang="tr-TR" smtClean="0"/>
              <a:t>21</a:t>
            </a:fld>
            <a:endParaRPr lang="tr-TR"/>
          </a:p>
        </p:txBody>
      </p:sp>
    </p:spTree>
    <p:extLst>
      <p:ext uri="{BB962C8B-B14F-4D97-AF65-F5344CB8AC3E}">
        <p14:creationId xmlns:p14="http://schemas.microsoft.com/office/powerpoint/2010/main" val="2690950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Bağlantılı verileri raporlayan 19 OECD ülkesinde, 2021 yılında hastaların ortalama %12,3'ü inme nedeniyle hastaneye kabul edildikten sonraki 30 gün içinde ölmüştür (Şekil 6.26). Ölüm oranı Türkiye, Litvanya ve Letonya'da en yüksek (%20'nin üzerinde), Kore, Hollanda ve Norveç'te ise en düşüktür (%8'in altında). Kore, yüksek kaliteli bakımı ve </a:t>
            </a:r>
            <a:r>
              <a:rPr lang="tr-TR" dirty="0" err="1"/>
              <a:t>trombektomiyi</a:t>
            </a:r>
            <a:r>
              <a:rPr lang="tr-TR" dirty="0"/>
              <a:t> destekleyen kapsamlı inme merkezlerinin sayısının artması ve mekanik </a:t>
            </a:r>
            <a:r>
              <a:rPr lang="tr-TR" dirty="0" err="1"/>
              <a:t>trombektomi</a:t>
            </a:r>
            <a:r>
              <a:rPr lang="tr-TR" dirty="0"/>
              <a:t> ile ilgili olarak sağlık sigortası kapsamının genişletilmesi de dahil olmak üzere akut iskemik inme yönetimindeki iyileştirmeler sayesinde düşük ölüm oranlarına ulaşmıştır (Park ve ark., 2022).</a:t>
            </a:r>
          </a:p>
          <a:p>
            <a:endParaRPr lang="tr-TR" dirty="0"/>
          </a:p>
        </p:txBody>
      </p:sp>
      <p:sp>
        <p:nvSpPr>
          <p:cNvPr id="4" name="Slayt Numarası Yer Tutucusu 3"/>
          <p:cNvSpPr>
            <a:spLocks noGrp="1"/>
          </p:cNvSpPr>
          <p:nvPr>
            <p:ph type="sldNum" sz="quarter" idx="5"/>
          </p:nvPr>
        </p:nvSpPr>
        <p:spPr/>
        <p:txBody>
          <a:bodyPr/>
          <a:lstStyle/>
          <a:p>
            <a:fld id="{EABE79E1-E968-0A4B-914D-5F24EC53F245}" type="slidenum">
              <a:rPr lang="tr-TR" smtClean="0"/>
              <a:t>22</a:t>
            </a:fld>
            <a:endParaRPr lang="tr-TR"/>
          </a:p>
        </p:txBody>
      </p:sp>
    </p:spTree>
    <p:extLst>
      <p:ext uri="{BB962C8B-B14F-4D97-AF65-F5344CB8AC3E}">
        <p14:creationId xmlns:p14="http://schemas.microsoft.com/office/powerpoint/2010/main" val="396746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dirty="0"/>
              <a:t>7 Ocak 2020 Çin’de etkenin izolasyonu / 12 Ocak tanısal PCR testleri üretimi </a:t>
            </a:r>
          </a:p>
          <a:p>
            <a:r>
              <a:rPr lang="tr-TR" sz="1200" dirty="0"/>
              <a:t>Türkiye bir dönem Çin’den test kiti ithal etti </a:t>
            </a:r>
          </a:p>
          <a:p>
            <a:r>
              <a:rPr lang="tr-TR" sz="1200" dirty="0"/>
              <a:t>İTÜ ARI Teknoparkı bünyesindeki </a:t>
            </a:r>
            <a:r>
              <a:rPr lang="tr-TR" sz="1200" dirty="0" err="1"/>
              <a:t>Bioeksen</a:t>
            </a:r>
            <a:r>
              <a:rPr lang="tr-TR" sz="1200" dirty="0"/>
              <a:t> firmasının </a:t>
            </a:r>
            <a:r>
              <a:rPr lang="tr-TR" sz="1200" dirty="0" err="1"/>
              <a:t>Biospeedy</a:t>
            </a:r>
            <a:r>
              <a:rPr lang="tr-TR" sz="1200" dirty="0"/>
              <a:t> Covid-19 PCR tanı kiti kullanılmaya başlandı </a:t>
            </a:r>
          </a:p>
          <a:p>
            <a:r>
              <a:rPr lang="tr-TR" dirty="0"/>
              <a:t>Bu tanı kitinin 663 Sayılı KHK ile kurulan Uluslararası Sağlık Hizmetleri Anonim Şirketi (USHAŞ) aracılığıyla Sağlık Bakanlığı’na satıldığını Ankara milletvekili Murat Emir zamanında yanıtlanmayan soru önergeleri ile gündeme taşımış ve </a:t>
            </a:r>
            <a:r>
              <a:rPr lang="tr-TR" i="1" dirty="0"/>
              <a:t>“</a:t>
            </a:r>
            <a:r>
              <a:rPr lang="tr-TR" i="1" dirty="0" err="1"/>
              <a:t>Biospeedy</a:t>
            </a:r>
            <a:r>
              <a:rPr lang="tr-TR" i="1" dirty="0"/>
              <a:t> Covid-19 PCR tanı kitine USHAŞ aracılığıyla Sağlık Bakanlığı’nın ne kadar bir bedel ödediğini, tanı kiti üreten 12 firma olmasına karşın neden tek bir firmada ısrar edildiğini”</a:t>
            </a:r>
            <a:r>
              <a:rPr lang="tr-TR" dirty="0"/>
              <a:t> sormuştur. </a:t>
            </a:r>
          </a:p>
          <a:p>
            <a:endParaRPr lang="en-US" dirty="0"/>
          </a:p>
        </p:txBody>
      </p:sp>
      <p:sp>
        <p:nvSpPr>
          <p:cNvPr id="4" name="Slide Number Placeholder 3"/>
          <p:cNvSpPr>
            <a:spLocks noGrp="1"/>
          </p:cNvSpPr>
          <p:nvPr>
            <p:ph type="sldNum" sz="quarter" idx="10"/>
          </p:nvPr>
        </p:nvSpPr>
        <p:spPr/>
        <p:txBody>
          <a:bodyPr/>
          <a:lstStyle/>
          <a:p>
            <a:fld id="{DCDA2079-A225-CE4A-8C32-2ABEB41E8CAE}" type="slidenum">
              <a:rPr lang="en-US" smtClean="0"/>
              <a:t>25</a:t>
            </a:fld>
            <a:endParaRPr lang="en-US"/>
          </a:p>
        </p:txBody>
      </p:sp>
    </p:spTree>
    <p:extLst>
      <p:ext uri="{BB962C8B-B14F-4D97-AF65-F5344CB8AC3E}">
        <p14:creationId xmlns:p14="http://schemas.microsoft.com/office/powerpoint/2010/main" val="46196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20389D9E-657A-1847-9E06-0D4F18B2AAC3}" type="datetime1">
              <a:rPr lang="tr-TR" smtClean="0"/>
              <a:t>3.11.2024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61ECC8C-484B-5744-8EFC-294959233654}" type="slidenum">
              <a:rPr lang="tr-TR" smtClean="0"/>
              <a:t>‹#›</a:t>
            </a:fld>
            <a:endParaRPr lang="tr-TR"/>
          </a:p>
        </p:txBody>
      </p:sp>
    </p:spTree>
    <p:extLst>
      <p:ext uri="{BB962C8B-B14F-4D97-AF65-F5344CB8AC3E}">
        <p14:creationId xmlns:p14="http://schemas.microsoft.com/office/powerpoint/2010/main" val="3052455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AB6814E-BFFF-8743-8B67-DB0EEC3FC70A}" type="datetime1">
              <a:rPr lang="tr-TR" smtClean="0"/>
              <a:t>3.11.2024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61ECC8C-484B-5744-8EFC-294959233654}" type="slidenum">
              <a:rPr lang="tr-TR" smtClean="0"/>
              <a:t>‹#›</a:t>
            </a:fld>
            <a:endParaRPr lang="tr-TR"/>
          </a:p>
        </p:txBody>
      </p:sp>
    </p:spTree>
    <p:extLst>
      <p:ext uri="{BB962C8B-B14F-4D97-AF65-F5344CB8AC3E}">
        <p14:creationId xmlns:p14="http://schemas.microsoft.com/office/powerpoint/2010/main" val="32791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931412B-901A-2447-AB12-481A76AB2A0E}" type="datetime1">
              <a:rPr lang="tr-TR" smtClean="0"/>
              <a:t>3.11.2024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61ECC8C-484B-5744-8EFC-294959233654}" type="slidenum">
              <a:rPr lang="tr-TR" smtClean="0"/>
              <a:t>‹#›</a:t>
            </a:fld>
            <a:endParaRPr lang="tr-TR"/>
          </a:p>
        </p:txBody>
      </p:sp>
    </p:spTree>
    <p:extLst>
      <p:ext uri="{BB962C8B-B14F-4D97-AF65-F5344CB8AC3E}">
        <p14:creationId xmlns:p14="http://schemas.microsoft.com/office/powerpoint/2010/main" val="2432908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972E11-13C3-8E4B-9902-9D9FAD8EF42A}" type="datetime1">
              <a:rPr lang="tr-TR" smtClean="0"/>
              <a:t>3.11.2024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61ECC8C-484B-5744-8EFC-294959233654}" type="slidenum">
              <a:rPr lang="tr-TR" smtClean="0"/>
              <a:t>‹#›</a:t>
            </a:fld>
            <a:endParaRPr lang="tr-TR"/>
          </a:p>
        </p:txBody>
      </p:sp>
    </p:spTree>
    <p:extLst>
      <p:ext uri="{BB962C8B-B14F-4D97-AF65-F5344CB8AC3E}">
        <p14:creationId xmlns:p14="http://schemas.microsoft.com/office/powerpoint/2010/main" val="2470486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8591881-F9E8-6048-BDD3-B4D07DD495BB}" type="datetime1">
              <a:rPr lang="tr-TR" smtClean="0"/>
              <a:t>3.11.2024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61ECC8C-484B-5744-8EFC-294959233654}" type="slidenum">
              <a:rPr lang="tr-TR" smtClean="0"/>
              <a:t>‹#›</a:t>
            </a:fld>
            <a:endParaRPr lang="tr-TR"/>
          </a:p>
        </p:txBody>
      </p:sp>
    </p:spTree>
    <p:extLst>
      <p:ext uri="{BB962C8B-B14F-4D97-AF65-F5344CB8AC3E}">
        <p14:creationId xmlns:p14="http://schemas.microsoft.com/office/powerpoint/2010/main" val="1943670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8270319-F55F-7C42-8F6B-4D0FDE3E5257}" type="datetime1">
              <a:rPr lang="tr-TR" smtClean="0"/>
              <a:t>3.11.2024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61ECC8C-484B-5744-8EFC-294959233654}" type="slidenum">
              <a:rPr lang="tr-TR" smtClean="0"/>
              <a:t>‹#›</a:t>
            </a:fld>
            <a:endParaRPr lang="tr-TR"/>
          </a:p>
        </p:txBody>
      </p:sp>
    </p:spTree>
    <p:extLst>
      <p:ext uri="{BB962C8B-B14F-4D97-AF65-F5344CB8AC3E}">
        <p14:creationId xmlns:p14="http://schemas.microsoft.com/office/powerpoint/2010/main" val="3953600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CFE291A-2A8A-1747-9F48-32A8D36475F5}" type="datetime1">
              <a:rPr lang="tr-TR" smtClean="0"/>
              <a:t>3.11.2024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61ECC8C-484B-5744-8EFC-294959233654}" type="slidenum">
              <a:rPr lang="tr-TR" smtClean="0"/>
              <a:t>‹#›</a:t>
            </a:fld>
            <a:endParaRPr lang="tr-TR"/>
          </a:p>
        </p:txBody>
      </p:sp>
    </p:spTree>
    <p:extLst>
      <p:ext uri="{BB962C8B-B14F-4D97-AF65-F5344CB8AC3E}">
        <p14:creationId xmlns:p14="http://schemas.microsoft.com/office/powerpoint/2010/main" val="1105228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11805B3-0F8F-C142-B312-5D59055846FD}" type="datetime1">
              <a:rPr lang="tr-TR" smtClean="0"/>
              <a:t>3.11.2024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61ECC8C-484B-5744-8EFC-294959233654}" type="slidenum">
              <a:rPr lang="tr-TR" smtClean="0"/>
              <a:t>‹#›</a:t>
            </a:fld>
            <a:endParaRPr lang="tr-TR"/>
          </a:p>
        </p:txBody>
      </p:sp>
    </p:spTree>
    <p:extLst>
      <p:ext uri="{BB962C8B-B14F-4D97-AF65-F5344CB8AC3E}">
        <p14:creationId xmlns:p14="http://schemas.microsoft.com/office/powerpoint/2010/main" val="739087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FA2D7-89CC-DD4A-9969-C8E022CFAD77}" type="datetime1">
              <a:rPr lang="tr-TR" smtClean="0"/>
              <a:t>3.11.2024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61ECC8C-484B-5744-8EFC-294959233654}" type="slidenum">
              <a:rPr lang="tr-TR" smtClean="0"/>
              <a:t>‹#›</a:t>
            </a:fld>
            <a:endParaRPr lang="tr-TR"/>
          </a:p>
        </p:txBody>
      </p:sp>
    </p:spTree>
    <p:extLst>
      <p:ext uri="{BB962C8B-B14F-4D97-AF65-F5344CB8AC3E}">
        <p14:creationId xmlns:p14="http://schemas.microsoft.com/office/powerpoint/2010/main" val="3075920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6824B40-E4D7-AF44-938F-7F504E9E5960}" type="datetime1">
              <a:rPr lang="tr-TR" smtClean="0"/>
              <a:t>3.11.2024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61ECC8C-484B-5744-8EFC-294959233654}" type="slidenum">
              <a:rPr lang="tr-TR" smtClean="0"/>
              <a:t>‹#›</a:t>
            </a:fld>
            <a:endParaRPr lang="tr-TR"/>
          </a:p>
        </p:txBody>
      </p:sp>
    </p:spTree>
    <p:extLst>
      <p:ext uri="{BB962C8B-B14F-4D97-AF65-F5344CB8AC3E}">
        <p14:creationId xmlns:p14="http://schemas.microsoft.com/office/powerpoint/2010/main" val="4241829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2B97CAE5-858B-E04C-80C2-57E60D91362D}" type="datetime1">
              <a:rPr lang="tr-TR" smtClean="0"/>
              <a:t>3.11.2024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61ECC8C-484B-5744-8EFC-294959233654}" type="slidenum">
              <a:rPr lang="tr-TR" smtClean="0"/>
              <a:t>‹#›</a:t>
            </a:fld>
            <a:endParaRPr lang="tr-TR"/>
          </a:p>
        </p:txBody>
      </p:sp>
    </p:spTree>
    <p:extLst>
      <p:ext uri="{BB962C8B-B14F-4D97-AF65-F5344CB8AC3E}">
        <p14:creationId xmlns:p14="http://schemas.microsoft.com/office/powerpoint/2010/main" val="3677703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2194F-5F79-BA4A-96AD-5BCB74FA6A89}" type="datetime1">
              <a:rPr lang="tr-TR" smtClean="0"/>
              <a:t>3.11.2024</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ECC8C-484B-5744-8EFC-294959233654}" type="slidenum">
              <a:rPr lang="tr-TR" smtClean="0"/>
              <a:t>‹#›</a:t>
            </a:fld>
            <a:endParaRPr lang="tr-TR"/>
          </a:p>
        </p:txBody>
      </p:sp>
    </p:spTree>
    <p:extLst>
      <p:ext uri="{BB962C8B-B14F-4D97-AF65-F5344CB8AC3E}">
        <p14:creationId xmlns:p14="http://schemas.microsoft.com/office/powerpoint/2010/main" val="2717636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ovid19.saglik.gov.tr/TR-66935/genel-koronavirus-tablosu.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819113-7322-A1FB-3759-24461B625315}"/>
              </a:ext>
            </a:extLst>
          </p:cNvPr>
          <p:cNvSpPr>
            <a:spLocks noGrp="1"/>
          </p:cNvSpPr>
          <p:nvPr>
            <p:ph type="ctrTitle"/>
          </p:nvPr>
        </p:nvSpPr>
        <p:spPr>
          <a:xfrm>
            <a:off x="1991485" y="1600200"/>
            <a:ext cx="8201552" cy="2295748"/>
          </a:xfrm>
        </p:spPr>
        <p:txBody>
          <a:bodyPr anchor="b">
            <a:normAutofit/>
          </a:bodyPr>
          <a:lstStyle/>
          <a:p>
            <a:r>
              <a:rPr lang="tr-TR" sz="4800" dirty="0">
                <a:latin typeface="Candara" panose="020E0502030303020204" pitchFamily="34" charset="0"/>
              </a:rPr>
              <a:t>Sağlıkta Piyasalaşma Yapısal Şiddettir</a:t>
            </a:r>
            <a:br>
              <a:rPr lang="tr-TR" sz="4800" dirty="0">
                <a:latin typeface="Candara" panose="020E0502030303020204" pitchFamily="34" charset="0"/>
              </a:rPr>
            </a:br>
            <a:r>
              <a:rPr lang="tr-TR" sz="4800" dirty="0">
                <a:latin typeface="Candara" panose="020E0502030303020204" pitchFamily="34" charset="0"/>
              </a:rPr>
              <a:t>Çözümü de Yapısaldır!</a:t>
            </a:r>
          </a:p>
        </p:txBody>
      </p:sp>
      <p:sp>
        <p:nvSpPr>
          <p:cNvPr id="3" name="Alt Başlık 2">
            <a:extLst>
              <a:ext uri="{FF2B5EF4-FFF2-40B4-BE49-F238E27FC236}">
                <a16:creationId xmlns:a16="http://schemas.microsoft.com/office/drawing/2014/main" id="{DA2A618C-023D-1D37-AEE1-FCA1C94871D9}"/>
              </a:ext>
            </a:extLst>
          </p:cNvPr>
          <p:cNvSpPr>
            <a:spLocks noGrp="1"/>
          </p:cNvSpPr>
          <p:nvPr>
            <p:ph type="subTitle" idx="1"/>
          </p:nvPr>
        </p:nvSpPr>
        <p:spPr>
          <a:xfrm>
            <a:off x="1991485" y="4067661"/>
            <a:ext cx="8201552" cy="1118764"/>
          </a:xfrm>
        </p:spPr>
        <p:txBody>
          <a:bodyPr anchor="t">
            <a:normAutofit/>
          </a:bodyPr>
          <a:lstStyle/>
          <a:p>
            <a:r>
              <a:rPr lang="tr-TR" sz="3200" dirty="0">
                <a:solidFill>
                  <a:schemeClr val="tx1">
                    <a:alpha val="70000"/>
                  </a:schemeClr>
                </a:solidFill>
              </a:rPr>
              <a:t>Feride Aksu Tanık</a:t>
            </a:r>
          </a:p>
        </p:txBody>
      </p:sp>
      <p:sp>
        <p:nvSpPr>
          <p:cNvPr id="4" name="Metin kutusu 3">
            <a:extLst>
              <a:ext uri="{FF2B5EF4-FFF2-40B4-BE49-F238E27FC236}">
                <a16:creationId xmlns:a16="http://schemas.microsoft.com/office/drawing/2014/main" id="{C60DD255-98D2-175E-D7BB-137140A087B3}"/>
              </a:ext>
            </a:extLst>
          </p:cNvPr>
          <p:cNvSpPr txBox="1"/>
          <p:nvPr/>
        </p:nvSpPr>
        <p:spPr>
          <a:xfrm>
            <a:off x="4302669" y="4863260"/>
            <a:ext cx="3579185" cy="707886"/>
          </a:xfrm>
          <a:prstGeom prst="rect">
            <a:avLst/>
          </a:prstGeom>
          <a:noFill/>
        </p:spPr>
        <p:txBody>
          <a:bodyPr wrap="none" rtlCol="0">
            <a:spAutoFit/>
          </a:bodyPr>
          <a:lstStyle/>
          <a:p>
            <a:pPr algn="ctr"/>
            <a:r>
              <a:rPr lang="tr-TR" sz="2000" dirty="0" err="1"/>
              <a:t>Prof</a:t>
            </a:r>
            <a:r>
              <a:rPr lang="tr-TR" sz="2000" dirty="0"/>
              <a:t> </a:t>
            </a:r>
            <a:r>
              <a:rPr lang="tr-TR" sz="2000" dirty="0" err="1"/>
              <a:t>Dr</a:t>
            </a:r>
            <a:r>
              <a:rPr lang="tr-TR" sz="2000" dirty="0"/>
              <a:t> Nusret Fişek Etkinlikleri</a:t>
            </a:r>
          </a:p>
          <a:p>
            <a:pPr algn="ctr"/>
            <a:r>
              <a:rPr lang="tr-TR" sz="2000" dirty="0"/>
              <a:t>3 Kasım 2024</a:t>
            </a:r>
          </a:p>
        </p:txBody>
      </p:sp>
    </p:spTree>
    <p:extLst>
      <p:ext uri="{BB962C8B-B14F-4D97-AF65-F5344CB8AC3E}">
        <p14:creationId xmlns:p14="http://schemas.microsoft.com/office/powerpoint/2010/main" val="1617965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7E0717-6E8E-3771-A330-657A1D4D7FE3}"/>
              </a:ext>
            </a:extLst>
          </p:cNvPr>
          <p:cNvSpPr>
            <a:spLocks noGrp="1"/>
          </p:cNvSpPr>
          <p:nvPr>
            <p:ph type="ctrTitle"/>
          </p:nvPr>
        </p:nvSpPr>
        <p:spPr/>
        <p:txBody>
          <a:bodyPr>
            <a:normAutofit/>
          </a:bodyPr>
          <a:lstStyle/>
          <a:p>
            <a:r>
              <a:rPr lang="tr-TR" sz="4400" b="1" dirty="0"/>
              <a:t>Sağlıkta Piyasalaşma ve Sistemik Etkileri</a:t>
            </a:r>
            <a:br>
              <a:rPr lang="tr-TR" sz="4400" b="1" dirty="0"/>
            </a:br>
            <a:endParaRPr lang="tr-TR" sz="4400" b="1" dirty="0"/>
          </a:p>
        </p:txBody>
      </p:sp>
      <p:sp>
        <p:nvSpPr>
          <p:cNvPr id="3" name="Alt Başlık 2">
            <a:extLst>
              <a:ext uri="{FF2B5EF4-FFF2-40B4-BE49-F238E27FC236}">
                <a16:creationId xmlns:a16="http://schemas.microsoft.com/office/drawing/2014/main" id="{69F10B22-4E2E-1A53-18C8-0372E9952CBA}"/>
              </a:ext>
            </a:extLst>
          </p:cNvPr>
          <p:cNvSpPr>
            <a:spLocks noGrp="1"/>
          </p:cNvSpPr>
          <p:nvPr>
            <p:ph type="subTitle" idx="1"/>
          </p:nvPr>
        </p:nvSpPr>
        <p:spPr/>
        <p:txBody>
          <a:bodyPr>
            <a:normAutofit/>
          </a:bodyPr>
          <a:lstStyle/>
          <a:p>
            <a:r>
              <a:rPr lang="tr-TR" sz="4000" b="1" dirty="0">
                <a:solidFill>
                  <a:srgbClr val="941651"/>
                </a:solidFill>
              </a:rPr>
              <a:t>Erken Tanı Çalışmaları</a:t>
            </a:r>
          </a:p>
          <a:p>
            <a:endParaRPr lang="tr-TR" sz="4000" b="1" dirty="0">
              <a:solidFill>
                <a:srgbClr val="941651"/>
              </a:solidFill>
            </a:endParaRPr>
          </a:p>
        </p:txBody>
      </p:sp>
    </p:spTree>
    <p:extLst>
      <p:ext uri="{BB962C8B-B14F-4D97-AF65-F5344CB8AC3E}">
        <p14:creationId xmlns:p14="http://schemas.microsoft.com/office/powerpoint/2010/main" val="639995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08FE78-5C2E-3802-DF1A-0AD2FB00F2C2}"/>
              </a:ext>
            </a:extLst>
          </p:cNvPr>
          <p:cNvSpPr>
            <a:spLocks noGrp="1"/>
          </p:cNvSpPr>
          <p:nvPr>
            <p:ph type="title"/>
          </p:nvPr>
        </p:nvSpPr>
        <p:spPr/>
        <p:txBody>
          <a:bodyPr/>
          <a:lstStyle/>
          <a:p>
            <a:r>
              <a:rPr lang="tr-TR" b="1" dirty="0">
                <a:solidFill>
                  <a:srgbClr val="941651"/>
                </a:solidFill>
              </a:rPr>
              <a:t>Son İki Yılda Mamografi Taraması </a:t>
            </a:r>
          </a:p>
        </p:txBody>
      </p:sp>
      <p:pic>
        <p:nvPicPr>
          <p:cNvPr id="5" name="İçerik Yer Tutucusu 4">
            <a:extLst>
              <a:ext uri="{FF2B5EF4-FFF2-40B4-BE49-F238E27FC236}">
                <a16:creationId xmlns:a16="http://schemas.microsoft.com/office/drawing/2014/main" id="{9EEC741A-1ABF-B839-E7A8-5B81B3E0568E}"/>
              </a:ext>
            </a:extLst>
          </p:cNvPr>
          <p:cNvPicPr>
            <a:picLocks noGrp="1" noChangeAspect="1"/>
          </p:cNvPicPr>
          <p:nvPr>
            <p:ph idx="1"/>
          </p:nvPr>
        </p:nvPicPr>
        <p:blipFill>
          <a:blip r:embed="rId3"/>
          <a:stretch>
            <a:fillRect/>
          </a:stretch>
        </p:blipFill>
        <p:spPr>
          <a:xfrm>
            <a:off x="295834" y="1692444"/>
            <a:ext cx="10515600" cy="4522729"/>
          </a:xfrm>
          <a:prstGeom prst="rect">
            <a:avLst/>
          </a:prstGeom>
        </p:spPr>
      </p:pic>
      <p:sp>
        <p:nvSpPr>
          <p:cNvPr id="7" name="Aşağı Ok 6">
            <a:extLst>
              <a:ext uri="{FF2B5EF4-FFF2-40B4-BE49-F238E27FC236}">
                <a16:creationId xmlns:a16="http://schemas.microsoft.com/office/drawing/2014/main" id="{3D814817-97F2-6232-61E0-AEA192BC936F}"/>
              </a:ext>
            </a:extLst>
          </p:cNvPr>
          <p:cNvSpPr/>
          <p:nvPr/>
        </p:nvSpPr>
        <p:spPr>
          <a:xfrm>
            <a:off x="9771584" y="3418692"/>
            <a:ext cx="125443" cy="4015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Slayt Numarası Yer Tutucusu 3">
            <a:extLst>
              <a:ext uri="{FF2B5EF4-FFF2-40B4-BE49-F238E27FC236}">
                <a16:creationId xmlns:a16="http://schemas.microsoft.com/office/drawing/2014/main" id="{6395A1A4-5EC7-D0E8-2615-8F7D8D896EBC}"/>
              </a:ext>
            </a:extLst>
          </p:cNvPr>
          <p:cNvSpPr>
            <a:spLocks noGrp="1"/>
          </p:cNvSpPr>
          <p:nvPr>
            <p:ph type="sldNum" sz="quarter" idx="12"/>
          </p:nvPr>
        </p:nvSpPr>
        <p:spPr/>
        <p:txBody>
          <a:bodyPr/>
          <a:lstStyle/>
          <a:p>
            <a:fld id="{F61ECC8C-484B-5744-8EFC-294959233654}" type="slidenum">
              <a:rPr lang="tr-TR" smtClean="0"/>
              <a:t>11</a:t>
            </a:fld>
            <a:endParaRPr lang="tr-TR"/>
          </a:p>
        </p:txBody>
      </p:sp>
    </p:spTree>
    <p:extLst>
      <p:ext uri="{BB962C8B-B14F-4D97-AF65-F5344CB8AC3E}">
        <p14:creationId xmlns:p14="http://schemas.microsoft.com/office/powerpoint/2010/main" val="248458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85D297-5AA8-87C6-19FA-C1A2EFD1269F}"/>
              </a:ext>
            </a:extLst>
          </p:cNvPr>
          <p:cNvSpPr>
            <a:spLocks noGrp="1"/>
          </p:cNvSpPr>
          <p:nvPr>
            <p:ph type="title"/>
          </p:nvPr>
        </p:nvSpPr>
        <p:spPr/>
        <p:txBody>
          <a:bodyPr/>
          <a:lstStyle/>
          <a:p>
            <a:r>
              <a:rPr lang="tr-TR" b="1" dirty="0">
                <a:solidFill>
                  <a:srgbClr val="941651"/>
                </a:solidFill>
              </a:rPr>
              <a:t>Kolorektal Kanser Taraması</a:t>
            </a:r>
          </a:p>
        </p:txBody>
      </p:sp>
      <p:pic>
        <p:nvPicPr>
          <p:cNvPr id="4" name="İçerik Yer Tutucusu 3">
            <a:extLst>
              <a:ext uri="{FF2B5EF4-FFF2-40B4-BE49-F238E27FC236}">
                <a16:creationId xmlns:a16="http://schemas.microsoft.com/office/drawing/2014/main" id="{33DF1203-BEC4-43DE-6A68-CE66E2F62C28}"/>
              </a:ext>
            </a:extLst>
          </p:cNvPr>
          <p:cNvPicPr>
            <a:picLocks noGrp="1" noChangeAspect="1"/>
          </p:cNvPicPr>
          <p:nvPr>
            <p:ph idx="1"/>
          </p:nvPr>
        </p:nvPicPr>
        <p:blipFill>
          <a:blip r:embed="rId2"/>
          <a:stretch>
            <a:fillRect/>
          </a:stretch>
        </p:blipFill>
        <p:spPr>
          <a:xfrm>
            <a:off x="838200" y="1903304"/>
            <a:ext cx="10515600" cy="4195980"/>
          </a:xfrm>
          <a:prstGeom prst="rect">
            <a:avLst/>
          </a:prstGeom>
        </p:spPr>
      </p:pic>
      <p:sp>
        <p:nvSpPr>
          <p:cNvPr id="5" name="Aşağı Ok 4">
            <a:extLst>
              <a:ext uri="{FF2B5EF4-FFF2-40B4-BE49-F238E27FC236}">
                <a16:creationId xmlns:a16="http://schemas.microsoft.com/office/drawing/2014/main" id="{B978F32E-C30F-32F1-16A0-694D91CD1575}"/>
              </a:ext>
            </a:extLst>
          </p:cNvPr>
          <p:cNvSpPr/>
          <p:nvPr/>
        </p:nvSpPr>
        <p:spPr>
          <a:xfrm>
            <a:off x="10044106" y="3414712"/>
            <a:ext cx="157163" cy="5429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layt Numarası Yer Tutucusu 5">
            <a:extLst>
              <a:ext uri="{FF2B5EF4-FFF2-40B4-BE49-F238E27FC236}">
                <a16:creationId xmlns:a16="http://schemas.microsoft.com/office/drawing/2014/main" id="{35FC113B-06FC-C96F-529D-38BB8816EFA0}"/>
              </a:ext>
            </a:extLst>
          </p:cNvPr>
          <p:cNvSpPr>
            <a:spLocks noGrp="1"/>
          </p:cNvSpPr>
          <p:nvPr>
            <p:ph type="sldNum" sz="quarter" idx="12"/>
          </p:nvPr>
        </p:nvSpPr>
        <p:spPr/>
        <p:txBody>
          <a:bodyPr/>
          <a:lstStyle/>
          <a:p>
            <a:fld id="{F61ECC8C-484B-5744-8EFC-294959233654}" type="slidenum">
              <a:rPr lang="tr-TR" smtClean="0"/>
              <a:t>12</a:t>
            </a:fld>
            <a:endParaRPr lang="tr-TR"/>
          </a:p>
        </p:txBody>
      </p:sp>
    </p:spTree>
    <p:extLst>
      <p:ext uri="{BB962C8B-B14F-4D97-AF65-F5344CB8AC3E}">
        <p14:creationId xmlns:p14="http://schemas.microsoft.com/office/powerpoint/2010/main" val="282454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B4E0600C-F687-7EE1-6815-39EBB07EE9FA}"/>
              </a:ext>
            </a:extLst>
          </p:cNvPr>
          <p:cNvPicPr>
            <a:picLocks noGrp="1" noChangeAspect="1"/>
          </p:cNvPicPr>
          <p:nvPr>
            <p:ph idx="1"/>
          </p:nvPr>
        </p:nvPicPr>
        <p:blipFill>
          <a:blip r:embed="rId2"/>
          <a:stretch>
            <a:fillRect/>
          </a:stretch>
        </p:blipFill>
        <p:spPr>
          <a:xfrm>
            <a:off x="411195" y="153473"/>
            <a:ext cx="10302525" cy="6585003"/>
          </a:xfrm>
          <a:prstGeom prst="rect">
            <a:avLst/>
          </a:prstGeom>
        </p:spPr>
      </p:pic>
      <p:cxnSp>
        <p:nvCxnSpPr>
          <p:cNvPr id="6" name="Düz Bağlayıcı 5">
            <a:extLst>
              <a:ext uri="{FF2B5EF4-FFF2-40B4-BE49-F238E27FC236}">
                <a16:creationId xmlns:a16="http://schemas.microsoft.com/office/drawing/2014/main" id="{F908FD9C-3F1B-7A4E-5588-CEAF6E870537}"/>
              </a:ext>
            </a:extLst>
          </p:cNvPr>
          <p:cNvCxnSpPr/>
          <p:nvPr/>
        </p:nvCxnSpPr>
        <p:spPr>
          <a:xfrm>
            <a:off x="3048000" y="1813560"/>
            <a:ext cx="132588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7" name="Düz Bağlayıcı 6">
            <a:extLst>
              <a:ext uri="{FF2B5EF4-FFF2-40B4-BE49-F238E27FC236}">
                <a16:creationId xmlns:a16="http://schemas.microsoft.com/office/drawing/2014/main" id="{589220A2-D301-E43C-437A-04BE5AAA3B9C}"/>
              </a:ext>
            </a:extLst>
          </p:cNvPr>
          <p:cNvCxnSpPr/>
          <p:nvPr/>
        </p:nvCxnSpPr>
        <p:spPr>
          <a:xfrm>
            <a:off x="2985248" y="2826568"/>
            <a:ext cx="132588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sp>
        <p:nvSpPr>
          <p:cNvPr id="3" name="Slayt Numarası Yer Tutucusu 2">
            <a:extLst>
              <a:ext uri="{FF2B5EF4-FFF2-40B4-BE49-F238E27FC236}">
                <a16:creationId xmlns:a16="http://schemas.microsoft.com/office/drawing/2014/main" id="{E62D6F94-CF2A-DAB0-B9EA-ED9DF0CF75A2}"/>
              </a:ext>
            </a:extLst>
          </p:cNvPr>
          <p:cNvSpPr>
            <a:spLocks noGrp="1"/>
          </p:cNvSpPr>
          <p:nvPr>
            <p:ph type="sldNum" sz="quarter" idx="12"/>
          </p:nvPr>
        </p:nvSpPr>
        <p:spPr/>
        <p:txBody>
          <a:bodyPr/>
          <a:lstStyle/>
          <a:p>
            <a:fld id="{F61ECC8C-484B-5744-8EFC-294959233654}" type="slidenum">
              <a:rPr lang="tr-TR" smtClean="0"/>
              <a:t>13</a:t>
            </a:fld>
            <a:endParaRPr lang="tr-TR"/>
          </a:p>
        </p:txBody>
      </p:sp>
    </p:spTree>
    <p:extLst>
      <p:ext uri="{BB962C8B-B14F-4D97-AF65-F5344CB8AC3E}">
        <p14:creationId xmlns:p14="http://schemas.microsoft.com/office/powerpoint/2010/main" val="3928306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475" y="226894"/>
            <a:ext cx="7556313" cy="789107"/>
          </a:xfrm>
        </p:spPr>
        <p:txBody>
          <a:bodyPr>
            <a:noAutofit/>
          </a:bodyPr>
          <a:lstStyle/>
          <a:p>
            <a:r>
              <a:rPr lang="en-US" sz="3600" b="1" dirty="0" err="1">
                <a:solidFill>
                  <a:srgbClr val="941651"/>
                </a:solidFill>
              </a:rPr>
              <a:t>Doğrulanmış</a:t>
            </a:r>
            <a:r>
              <a:rPr lang="en-US" sz="3600" b="1" dirty="0">
                <a:solidFill>
                  <a:srgbClr val="941651"/>
                </a:solidFill>
              </a:rPr>
              <a:t> </a:t>
            </a:r>
            <a:r>
              <a:rPr lang="en-US" sz="3600" b="1" dirty="0" err="1">
                <a:solidFill>
                  <a:srgbClr val="941651"/>
                </a:solidFill>
              </a:rPr>
              <a:t>Vaka</a:t>
            </a:r>
            <a:r>
              <a:rPr lang="en-US" sz="3600" b="1" dirty="0">
                <a:solidFill>
                  <a:srgbClr val="941651"/>
                </a:solidFill>
              </a:rPr>
              <a:t> </a:t>
            </a:r>
            <a:r>
              <a:rPr lang="en-US" sz="3600" b="1" dirty="0" err="1">
                <a:solidFill>
                  <a:srgbClr val="941651"/>
                </a:solidFill>
              </a:rPr>
              <a:t>Başına</a:t>
            </a:r>
            <a:r>
              <a:rPr lang="en-US" sz="3600" b="1" dirty="0">
                <a:solidFill>
                  <a:srgbClr val="941651"/>
                </a:solidFill>
              </a:rPr>
              <a:t> Test </a:t>
            </a:r>
            <a:r>
              <a:rPr lang="en-US" sz="3600" b="1" dirty="0" err="1">
                <a:solidFill>
                  <a:srgbClr val="941651"/>
                </a:solidFill>
              </a:rPr>
              <a:t>Sayısı</a:t>
            </a:r>
            <a:r>
              <a:rPr lang="en-US" sz="3600" b="1" dirty="0">
                <a:solidFill>
                  <a:srgbClr val="941651"/>
                </a:solidFill>
              </a:rPr>
              <a:t>!</a:t>
            </a:r>
          </a:p>
        </p:txBody>
      </p:sp>
      <p:sp>
        <p:nvSpPr>
          <p:cNvPr id="5" name="Slide Number Placeholder 4"/>
          <p:cNvSpPr>
            <a:spLocks noGrp="1"/>
          </p:cNvSpPr>
          <p:nvPr>
            <p:ph type="sldNum" sz="quarter" idx="12"/>
          </p:nvPr>
        </p:nvSpPr>
        <p:spPr/>
        <p:txBody>
          <a:bodyPr/>
          <a:lstStyle/>
          <a:p>
            <a:fld id="{0BDCDEFC-5F40-7646-9B60-3B3F968BBD12}" type="slidenum">
              <a:rPr lang="en-US" smtClean="0"/>
              <a:t>14</a:t>
            </a:fld>
            <a:endParaRPr lang="en-US"/>
          </a:p>
        </p:txBody>
      </p:sp>
      <p:pic>
        <p:nvPicPr>
          <p:cNvPr id="4" name="Picture 3"/>
          <p:cNvPicPr>
            <a:picLocks noChangeAspect="1"/>
          </p:cNvPicPr>
          <p:nvPr/>
        </p:nvPicPr>
        <p:blipFill>
          <a:blip r:embed="rId2"/>
          <a:stretch>
            <a:fillRect/>
          </a:stretch>
        </p:blipFill>
        <p:spPr>
          <a:xfrm>
            <a:off x="1524000" y="827743"/>
            <a:ext cx="9144000" cy="5965481"/>
          </a:xfrm>
          <a:prstGeom prst="rect">
            <a:avLst/>
          </a:prstGeom>
        </p:spPr>
      </p:pic>
      <p:sp>
        <p:nvSpPr>
          <p:cNvPr id="10" name="Oval 9"/>
          <p:cNvSpPr/>
          <p:nvPr/>
        </p:nvSpPr>
        <p:spPr>
          <a:xfrm>
            <a:off x="2022474" y="3959095"/>
            <a:ext cx="1768434" cy="273275"/>
          </a:xfrm>
          <a:prstGeom prst="ellipse">
            <a:avLst/>
          </a:prstGeom>
          <a:noFill/>
          <a:ln w="28575" cmpd="sng">
            <a:solidFill>
              <a:srgbClr val="3333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051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1266895"/>
            <a:ext cx="9144000" cy="5383018"/>
          </a:xfrm>
          <a:prstGeom prst="rect">
            <a:avLst/>
          </a:prstGeom>
          <a:ln w="57150" cmpd="sng">
            <a:solidFill>
              <a:schemeClr val="tx1"/>
            </a:solidFill>
          </a:ln>
        </p:spPr>
      </p:pic>
      <p:sp>
        <p:nvSpPr>
          <p:cNvPr id="2" name="Metin kutusu 1">
            <a:extLst>
              <a:ext uri="{FF2B5EF4-FFF2-40B4-BE49-F238E27FC236}">
                <a16:creationId xmlns:a16="http://schemas.microsoft.com/office/drawing/2014/main" id="{CB14BDD0-4D8D-5B18-A174-D7205F9FC32C}"/>
              </a:ext>
            </a:extLst>
          </p:cNvPr>
          <p:cNvSpPr txBox="1"/>
          <p:nvPr/>
        </p:nvSpPr>
        <p:spPr>
          <a:xfrm>
            <a:off x="1721223" y="403412"/>
            <a:ext cx="3535391" cy="646331"/>
          </a:xfrm>
          <a:prstGeom prst="rect">
            <a:avLst/>
          </a:prstGeom>
          <a:noFill/>
        </p:spPr>
        <p:txBody>
          <a:bodyPr wrap="none" rtlCol="0">
            <a:spAutoFit/>
          </a:bodyPr>
          <a:lstStyle/>
          <a:p>
            <a:r>
              <a:rPr lang="tr-TR" sz="3600" b="1" dirty="0">
                <a:solidFill>
                  <a:srgbClr val="941651"/>
                </a:solidFill>
                <a:latin typeface="+mj-lt"/>
              </a:rPr>
              <a:t>Fazladan Ölümler</a:t>
            </a:r>
          </a:p>
        </p:txBody>
      </p:sp>
      <p:sp>
        <p:nvSpPr>
          <p:cNvPr id="5" name="Slayt Numarası Yer Tutucusu 4">
            <a:extLst>
              <a:ext uri="{FF2B5EF4-FFF2-40B4-BE49-F238E27FC236}">
                <a16:creationId xmlns:a16="http://schemas.microsoft.com/office/drawing/2014/main" id="{6E0886AF-6AC0-1FB5-C1EB-233CC858A141}"/>
              </a:ext>
            </a:extLst>
          </p:cNvPr>
          <p:cNvSpPr>
            <a:spLocks noGrp="1"/>
          </p:cNvSpPr>
          <p:nvPr>
            <p:ph type="sldNum" sz="quarter" idx="12"/>
          </p:nvPr>
        </p:nvSpPr>
        <p:spPr/>
        <p:txBody>
          <a:bodyPr/>
          <a:lstStyle/>
          <a:p>
            <a:fld id="{F61ECC8C-484B-5744-8EFC-294959233654}" type="slidenum">
              <a:rPr lang="tr-TR" smtClean="0"/>
              <a:t>15</a:t>
            </a:fld>
            <a:endParaRPr lang="tr-TR"/>
          </a:p>
        </p:txBody>
      </p:sp>
    </p:spTree>
    <p:extLst>
      <p:ext uri="{BB962C8B-B14F-4D97-AF65-F5344CB8AC3E}">
        <p14:creationId xmlns:p14="http://schemas.microsoft.com/office/powerpoint/2010/main" val="3680753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DED2-134A-31F2-A30E-53DB62D5E50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8140973-8B01-9196-B624-D099536F994C}"/>
              </a:ext>
            </a:extLst>
          </p:cNvPr>
          <p:cNvSpPr>
            <a:spLocks noGrp="1"/>
          </p:cNvSpPr>
          <p:nvPr>
            <p:ph type="ctrTitle"/>
          </p:nvPr>
        </p:nvSpPr>
        <p:spPr/>
        <p:txBody>
          <a:bodyPr>
            <a:normAutofit/>
          </a:bodyPr>
          <a:lstStyle/>
          <a:p>
            <a:r>
              <a:rPr lang="tr-TR" sz="4400" b="1" dirty="0"/>
              <a:t>Sağlıkta Piyasalaşma ve Sistemik Etkileri</a:t>
            </a:r>
            <a:br>
              <a:rPr lang="tr-TR" sz="4400" b="1" dirty="0"/>
            </a:br>
            <a:endParaRPr lang="tr-TR" sz="4400" b="1" dirty="0"/>
          </a:p>
        </p:txBody>
      </p:sp>
      <p:sp>
        <p:nvSpPr>
          <p:cNvPr id="3" name="Alt Başlık 2">
            <a:extLst>
              <a:ext uri="{FF2B5EF4-FFF2-40B4-BE49-F238E27FC236}">
                <a16:creationId xmlns:a16="http://schemas.microsoft.com/office/drawing/2014/main" id="{7CD89D0F-88C9-D15C-368A-67E34C2B4577}"/>
              </a:ext>
            </a:extLst>
          </p:cNvPr>
          <p:cNvSpPr>
            <a:spLocks noGrp="1"/>
          </p:cNvSpPr>
          <p:nvPr>
            <p:ph type="subTitle" idx="1"/>
          </p:nvPr>
        </p:nvSpPr>
        <p:spPr/>
        <p:txBody>
          <a:bodyPr>
            <a:normAutofit/>
          </a:bodyPr>
          <a:lstStyle/>
          <a:p>
            <a:r>
              <a:rPr lang="tr-TR" sz="4000" b="1" dirty="0">
                <a:solidFill>
                  <a:srgbClr val="941651"/>
                </a:solidFill>
              </a:rPr>
              <a:t>Bazı Sağlık Göstergeleri Üzerinden Hizmetin Sonuçları</a:t>
            </a:r>
          </a:p>
        </p:txBody>
      </p:sp>
    </p:spTree>
    <p:extLst>
      <p:ext uri="{BB962C8B-B14F-4D97-AF65-F5344CB8AC3E}">
        <p14:creationId xmlns:p14="http://schemas.microsoft.com/office/powerpoint/2010/main" val="3036564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C6F0055F-E76F-1C06-BC70-BD7A44CCA3C4}"/>
              </a:ext>
            </a:extLst>
          </p:cNvPr>
          <p:cNvSpPr>
            <a:spLocks noGrp="1"/>
          </p:cNvSpPr>
          <p:nvPr>
            <p:ph type="title"/>
          </p:nvPr>
        </p:nvSpPr>
        <p:spPr>
          <a:xfrm>
            <a:off x="838200" y="365126"/>
            <a:ext cx="10515600" cy="763588"/>
          </a:xfrm>
        </p:spPr>
        <p:txBody>
          <a:bodyPr/>
          <a:lstStyle/>
          <a:p>
            <a:r>
              <a:rPr lang="tr-TR" b="1" dirty="0">
                <a:solidFill>
                  <a:srgbClr val="941651"/>
                </a:solidFill>
              </a:rPr>
              <a:t>Doğuşta Beklenen Yaşam Süresi </a:t>
            </a:r>
          </a:p>
        </p:txBody>
      </p:sp>
      <p:sp>
        <p:nvSpPr>
          <p:cNvPr id="2" name="Slayt Numarası Yer Tutucusu 1">
            <a:extLst>
              <a:ext uri="{FF2B5EF4-FFF2-40B4-BE49-F238E27FC236}">
                <a16:creationId xmlns:a16="http://schemas.microsoft.com/office/drawing/2014/main" id="{AE173E23-B600-4CC6-AC93-6F63768B7B41}"/>
              </a:ext>
            </a:extLst>
          </p:cNvPr>
          <p:cNvSpPr>
            <a:spLocks noGrp="1"/>
          </p:cNvSpPr>
          <p:nvPr>
            <p:ph type="sldNum" sz="quarter" idx="12"/>
          </p:nvPr>
        </p:nvSpPr>
        <p:spPr/>
        <p:txBody>
          <a:bodyPr/>
          <a:lstStyle/>
          <a:p>
            <a:fld id="{DB14EE5B-AC0C-F34A-BB2E-1AD96D3D8697}" type="slidenum">
              <a:rPr lang="tr-TR" smtClean="0"/>
              <a:t>17</a:t>
            </a:fld>
            <a:endParaRPr lang="tr-TR"/>
          </a:p>
        </p:txBody>
      </p:sp>
      <p:grpSp>
        <p:nvGrpSpPr>
          <p:cNvPr id="11" name="Grup 10">
            <a:extLst>
              <a:ext uri="{FF2B5EF4-FFF2-40B4-BE49-F238E27FC236}">
                <a16:creationId xmlns:a16="http://schemas.microsoft.com/office/drawing/2014/main" id="{8165932B-985A-9A69-ED3F-9880D7E18FF9}"/>
              </a:ext>
            </a:extLst>
          </p:cNvPr>
          <p:cNvGrpSpPr/>
          <p:nvPr/>
        </p:nvGrpSpPr>
        <p:grpSpPr>
          <a:xfrm>
            <a:off x="1800225" y="1309404"/>
            <a:ext cx="9603171" cy="5183471"/>
            <a:chOff x="1800225" y="1309404"/>
            <a:chExt cx="9603171" cy="5183471"/>
          </a:xfrm>
        </p:grpSpPr>
        <p:pic>
          <p:nvPicPr>
            <p:cNvPr id="5" name="Resim 4">
              <a:extLst>
                <a:ext uri="{FF2B5EF4-FFF2-40B4-BE49-F238E27FC236}">
                  <a16:creationId xmlns:a16="http://schemas.microsoft.com/office/drawing/2014/main" id="{BF2BC696-2830-AC9A-02F7-B4A684DA4E86}"/>
                </a:ext>
              </a:extLst>
            </p:cNvPr>
            <p:cNvPicPr>
              <a:picLocks noChangeAspect="1"/>
            </p:cNvPicPr>
            <p:nvPr/>
          </p:nvPicPr>
          <p:blipFill>
            <a:blip r:embed="rId2"/>
            <a:stretch>
              <a:fillRect/>
            </a:stretch>
          </p:blipFill>
          <p:spPr>
            <a:xfrm>
              <a:off x="1800225" y="1309404"/>
              <a:ext cx="9603171" cy="5183471"/>
            </a:xfrm>
            <a:prstGeom prst="rect">
              <a:avLst/>
            </a:prstGeom>
          </p:spPr>
        </p:pic>
        <p:sp>
          <p:nvSpPr>
            <p:cNvPr id="6" name="Aşağı Ok 5">
              <a:extLst>
                <a:ext uri="{FF2B5EF4-FFF2-40B4-BE49-F238E27FC236}">
                  <a16:creationId xmlns:a16="http://schemas.microsoft.com/office/drawing/2014/main" id="{4276188B-69C9-8856-4021-5D7855BA3262}"/>
                </a:ext>
              </a:extLst>
            </p:cNvPr>
            <p:cNvSpPr/>
            <p:nvPr/>
          </p:nvSpPr>
          <p:spPr>
            <a:xfrm>
              <a:off x="9473784" y="2443396"/>
              <a:ext cx="45719" cy="554636"/>
            </a:xfrm>
            <a:prstGeom prst="downArrow">
              <a:avLst/>
            </a:prstGeom>
            <a:solidFill>
              <a:srgbClr val="FF00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Düz Bağlayıcı 7">
              <a:extLst>
                <a:ext uri="{FF2B5EF4-FFF2-40B4-BE49-F238E27FC236}">
                  <a16:creationId xmlns:a16="http://schemas.microsoft.com/office/drawing/2014/main" id="{0303D1B5-E05B-54BF-34F8-C170C92206D4}"/>
                </a:ext>
              </a:extLst>
            </p:cNvPr>
            <p:cNvCxnSpPr>
              <a:cxnSpLocks/>
            </p:cNvCxnSpPr>
            <p:nvPr/>
          </p:nvCxnSpPr>
          <p:spPr>
            <a:xfrm>
              <a:off x="2173574" y="3264110"/>
              <a:ext cx="9229822" cy="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9853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5629024C-AE66-6AC2-CB02-C8112E0ED7BA}"/>
              </a:ext>
            </a:extLst>
          </p:cNvPr>
          <p:cNvSpPr>
            <a:spLocks noGrp="1"/>
          </p:cNvSpPr>
          <p:nvPr>
            <p:ph type="title"/>
          </p:nvPr>
        </p:nvSpPr>
        <p:spPr/>
        <p:txBody>
          <a:bodyPr/>
          <a:lstStyle/>
          <a:p>
            <a:r>
              <a:rPr lang="tr-TR" b="1" dirty="0">
                <a:solidFill>
                  <a:srgbClr val="941651"/>
                </a:solidFill>
              </a:rPr>
              <a:t>Önlenebilir Hastane Yatışları</a:t>
            </a:r>
          </a:p>
        </p:txBody>
      </p:sp>
      <p:sp>
        <p:nvSpPr>
          <p:cNvPr id="5" name="İçerik Yer Tutucusu 4">
            <a:extLst>
              <a:ext uri="{FF2B5EF4-FFF2-40B4-BE49-F238E27FC236}">
                <a16:creationId xmlns:a16="http://schemas.microsoft.com/office/drawing/2014/main" id="{0D50D840-D738-1AB9-DB7A-E7C5F8D7E505}"/>
              </a:ext>
            </a:extLst>
          </p:cNvPr>
          <p:cNvSpPr>
            <a:spLocks noGrp="1"/>
          </p:cNvSpPr>
          <p:nvPr>
            <p:ph idx="1"/>
          </p:nvPr>
        </p:nvSpPr>
        <p:spPr/>
        <p:txBody>
          <a:bodyPr>
            <a:normAutofit/>
          </a:bodyPr>
          <a:lstStyle/>
          <a:p>
            <a:pPr marL="0" indent="0">
              <a:buNone/>
            </a:pPr>
            <a:r>
              <a:rPr lang="tr-TR" dirty="0"/>
              <a:t>Astım, kronik obstrüktif akciğer hastalığı (KOAH)</a:t>
            </a:r>
          </a:p>
          <a:p>
            <a:pPr marL="0" indent="0">
              <a:buNone/>
            </a:pPr>
            <a:r>
              <a:rPr lang="tr-TR" dirty="0"/>
              <a:t>Etkili tedavi için kanıt temeli iyi oluşturulmuştur ve büyük bir kısmı birinci basamak tarafından sağlanabilir</a:t>
            </a:r>
          </a:p>
          <a:p>
            <a:pPr marL="0" indent="0">
              <a:buNone/>
            </a:pPr>
            <a:r>
              <a:rPr lang="tr-TR" dirty="0"/>
              <a:t>Erişilebilir ve nitelikli birinci basamak sağlık sistemi, astım, KOAH ile yaşayan kişilerde akut kötüleşmeyi azaltabilir </a:t>
            </a:r>
          </a:p>
          <a:p>
            <a:pPr marL="0" indent="0">
              <a:buNone/>
            </a:pPr>
            <a:r>
              <a:rPr lang="tr-TR" dirty="0"/>
              <a:t>Hastaneye yatışlar büyük ölçüde önlenebilirdir ve bu nedenle, çok düşük yatış oranlarının kısmen akut bakıma erişimin azaldığını da yansıtabileceği koşuluyla, birinci basamak sağlık hizmetlerine kalite ve erişimin bir göstergesi olarak kullanılmaktadır.</a:t>
            </a:r>
          </a:p>
        </p:txBody>
      </p:sp>
      <p:sp>
        <p:nvSpPr>
          <p:cNvPr id="6" name="Metin kutusu 5">
            <a:extLst>
              <a:ext uri="{FF2B5EF4-FFF2-40B4-BE49-F238E27FC236}">
                <a16:creationId xmlns:a16="http://schemas.microsoft.com/office/drawing/2014/main" id="{91C5D243-CE48-9A35-B63A-E5238A86417B}"/>
              </a:ext>
            </a:extLst>
          </p:cNvPr>
          <p:cNvSpPr txBox="1"/>
          <p:nvPr/>
        </p:nvSpPr>
        <p:spPr>
          <a:xfrm>
            <a:off x="9819249" y="6176963"/>
            <a:ext cx="1395254" cy="369332"/>
          </a:xfrm>
          <a:prstGeom prst="rect">
            <a:avLst/>
          </a:prstGeom>
          <a:noFill/>
        </p:spPr>
        <p:txBody>
          <a:bodyPr wrap="none" rtlCol="0">
            <a:spAutoFit/>
          </a:bodyPr>
          <a:lstStyle/>
          <a:p>
            <a:r>
              <a:rPr lang="tr-TR" dirty="0"/>
              <a:t>OECD, 2023</a:t>
            </a:r>
          </a:p>
        </p:txBody>
      </p:sp>
      <p:sp>
        <p:nvSpPr>
          <p:cNvPr id="3" name="Slayt Numarası Yer Tutucusu 2">
            <a:extLst>
              <a:ext uri="{FF2B5EF4-FFF2-40B4-BE49-F238E27FC236}">
                <a16:creationId xmlns:a16="http://schemas.microsoft.com/office/drawing/2014/main" id="{E5CF58B9-55C7-7934-46D6-66F698D1A2BE}"/>
              </a:ext>
            </a:extLst>
          </p:cNvPr>
          <p:cNvSpPr>
            <a:spLocks noGrp="1"/>
          </p:cNvSpPr>
          <p:nvPr>
            <p:ph type="sldNum" sz="quarter" idx="12"/>
          </p:nvPr>
        </p:nvSpPr>
        <p:spPr/>
        <p:txBody>
          <a:bodyPr/>
          <a:lstStyle/>
          <a:p>
            <a:fld id="{F61ECC8C-484B-5744-8EFC-294959233654}" type="slidenum">
              <a:rPr lang="tr-TR" smtClean="0"/>
              <a:t>18</a:t>
            </a:fld>
            <a:endParaRPr lang="tr-TR"/>
          </a:p>
        </p:txBody>
      </p:sp>
    </p:spTree>
    <p:extLst>
      <p:ext uri="{BB962C8B-B14F-4D97-AF65-F5344CB8AC3E}">
        <p14:creationId xmlns:p14="http://schemas.microsoft.com/office/powerpoint/2010/main" val="850415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0ADE4F-05DD-E475-3DEC-C75AE11DE9E2}"/>
              </a:ext>
            </a:extLst>
          </p:cNvPr>
          <p:cNvSpPr>
            <a:spLocks noGrp="1"/>
          </p:cNvSpPr>
          <p:nvPr>
            <p:ph type="title"/>
          </p:nvPr>
        </p:nvSpPr>
        <p:spPr>
          <a:xfrm>
            <a:off x="838200" y="365126"/>
            <a:ext cx="10515600" cy="635000"/>
          </a:xfrm>
        </p:spPr>
        <p:txBody>
          <a:bodyPr>
            <a:normAutofit fontScale="90000"/>
          </a:bodyPr>
          <a:lstStyle/>
          <a:p>
            <a:r>
              <a:rPr lang="tr-TR" b="1" dirty="0">
                <a:solidFill>
                  <a:srgbClr val="941651"/>
                </a:solidFill>
              </a:rPr>
              <a:t>Astım ve KOAH Hastane Başvuruları </a:t>
            </a:r>
          </a:p>
        </p:txBody>
      </p:sp>
      <p:pic>
        <p:nvPicPr>
          <p:cNvPr id="4" name="İçerik Yer Tutucusu 3">
            <a:extLst>
              <a:ext uri="{FF2B5EF4-FFF2-40B4-BE49-F238E27FC236}">
                <a16:creationId xmlns:a16="http://schemas.microsoft.com/office/drawing/2014/main" id="{CAE1FDB9-F37F-2DDE-FE05-7F71EF65545D}"/>
              </a:ext>
            </a:extLst>
          </p:cNvPr>
          <p:cNvPicPr>
            <a:picLocks noGrp="1" noChangeAspect="1"/>
          </p:cNvPicPr>
          <p:nvPr>
            <p:ph idx="1"/>
          </p:nvPr>
        </p:nvPicPr>
        <p:blipFill>
          <a:blip r:embed="rId2"/>
          <a:stretch>
            <a:fillRect/>
          </a:stretch>
        </p:blipFill>
        <p:spPr>
          <a:xfrm>
            <a:off x="838200" y="1135276"/>
            <a:ext cx="10163020" cy="5539843"/>
          </a:xfrm>
          <a:prstGeom prst="rect">
            <a:avLst/>
          </a:prstGeom>
        </p:spPr>
      </p:pic>
      <p:sp>
        <p:nvSpPr>
          <p:cNvPr id="5" name="Aşağı Ok 4">
            <a:extLst>
              <a:ext uri="{FF2B5EF4-FFF2-40B4-BE49-F238E27FC236}">
                <a16:creationId xmlns:a16="http://schemas.microsoft.com/office/drawing/2014/main" id="{08519F5D-4671-DE19-18C8-C32C73743814}"/>
              </a:ext>
            </a:extLst>
          </p:cNvPr>
          <p:cNvSpPr/>
          <p:nvPr/>
        </p:nvSpPr>
        <p:spPr>
          <a:xfrm>
            <a:off x="10253664" y="2213597"/>
            <a:ext cx="157163" cy="5429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layt Numarası Yer Tutucusu 5">
            <a:extLst>
              <a:ext uri="{FF2B5EF4-FFF2-40B4-BE49-F238E27FC236}">
                <a16:creationId xmlns:a16="http://schemas.microsoft.com/office/drawing/2014/main" id="{732C79B6-0326-26C4-DFB6-6830362EEFB0}"/>
              </a:ext>
            </a:extLst>
          </p:cNvPr>
          <p:cNvSpPr>
            <a:spLocks noGrp="1"/>
          </p:cNvSpPr>
          <p:nvPr>
            <p:ph type="sldNum" sz="quarter" idx="12"/>
          </p:nvPr>
        </p:nvSpPr>
        <p:spPr/>
        <p:txBody>
          <a:bodyPr/>
          <a:lstStyle/>
          <a:p>
            <a:fld id="{F61ECC8C-484B-5744-8EFC-294959233654}" type="slidenum">
              <a:rPr lang="tr-TR" smtClean="0"/>
              <a:t>19</a:t>
            </a:fld>
            <a:endParaRPr lang="tr-TR"/>
          </a:p>
        </p:txBody>
      </p:sp>
    </p:spTree>
    <p:extLst>
      <p:ext uri="{BB962C8B-B14F-4D97-AF65-F5344CB8AC3E}">
        <p14:creationId xmlns:p14="http://schemas.microsoft.com/office/powerpoint/2010/main" val="57318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3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6B15F71D-95CD-D7B1-E0E9-D24162267CDA}"/>
              </a:ext>
            </a:extLst>
          </p:cNvPr>
          <p:cNvSpPr>
            <a:spLocks noGrp="1"/>
          </p:cNvSpPr>
          <p:nvPr>
            <p:ph idx="1"/>
          </p:nvPr>
        </p:nvSpPr>
        <p:spPr>
          <a:xfrm>
            <a:off x="640080" y="2872899"/>
            <a:ext cx="4243589" cy="3320668"/>
          </a:xfrm>
        </p:spPr>
        <p:txBody>
          <a:bodyPr>
            <a:normAutofit/>
          </a:bodyPr>
          <a:lstStyle/>
          <a:p>
            <a:pPr marL="0" indent="0">
              <a:buNone/>
            </a:pPr>
            <a:r>
              <a:rPr lang="tr-TR" sz="2400" i="1" dirty="0"/>
              <a:t>“Sistemimiz dünyaya örnek. Kamuoyu, yenidoğan çetesiyle ilgili insanlıktan nasibini almamış bazı kişilerin organizasyonuyla meşgul ediliyor”  		</a:t>
            </a:r>
          </a:p>
          <a:p>
            <a:pPr marL="0" indent="0" algn="r">
              <a:buNone/>
            </a:pPr>
            <a:r>
              <a:rPr lang="tr-TR" sz="2400" i="1" dirty="0"/>
              <a:t>Kemal Memişoğlu</a:t>
            </a:r>
          </a:p>
          <a:p>
            <a:pPr marL="0" indent="0" algn="r">
              <a:buNone/>
            </a:pPr>
            <a:r>
              <a:rPr lang="tr-TR" sz="2400" i="1" dirty="0"/>
              <a:t>Sağlık Bakanı</a:t>
            </a:r>
          </a:p>
        </p:txBody>
      </p:sp>
      <p:pic>
        <p:nvPicPr>
          <p:cNvPr id="1028" name="Picture 4" descr="Sağlık Bakanı Kemal Memişoğlu kimdir? Kemal Memişoğlu'nun hayatı - Son  Dakika Türkiye Haberleri | NTV Haber">
            <a:extLst>
              <a:ext uri="{FF2B5EF4-FFF2-40B4-BE49-F238E27FC236}">
                <a16:creationId xmlns:a16="http://schemas.microsoft.com/office/drawing/2014/main" id="{74C00672-4C0A-E58F-79B5-ABC360824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540" r="2304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Slayt Numarası Yer Tutucusu 3">
            <a:extLst>
              <a:ext uri="{FF2B5EF4-FFF2-40B4-BE49-F238E27FC236}">
                <a16:creationId xmlns:a16="http://schemas.microsoft.com/office/drawing/2014/main" id="{1695DAE2-1307-7C22-6B60-64E6B72C61F6}"/>
              </a:ext>
            </a:extLst>
          </p:cNvPr>
          <p:cNvSpPr>
            <a:spLocks noGrp="1"/>
          </p:cNvSpPr>
          <p:nvPr>
            <p:ph type="sldNum" sz="quarter" idx="12"/>
          </p:nvPr>
        </p:nvSpPr>
        <p:spPr>
          <a:xfrm>
            <a:off x="10439400" y="6356350"/>
            <a:ext cx="914400" cy="365125"/>
          </a:xfrm>
        </p:spPr>
        <p:txBody>
          <a:bodyPr>
            <a:normAutofit/>
          </a:bodyPr>
          <a:lstStyle/>
          <a:p>
            <a:pPr>
              <a:spcAft>
                <a:spcPts val="600"/>
              </a:spcAft>
            </a:pPr>
            <a:fld id="{F61ECC8C-484B-5744-8EFC-294959233654}" type="slidenum">
              <a:rPr lang="tr-TR" smtClean="0">
                <a:solidFill>
                  <a:srgbClr val="FFFFFF"/>
                </a:solidFill>
              </a:rPr>
              <a:pPr>
                <a:spcAft>
                  <a:spcPts val="600"/>
                </a:spcAft>
              </a:pPr>
              <a:t>2</a:t>
            </a:fld>
            <a:endParaRPr lang="tr-TR">
              <a:solidFill>
                <a:srgbClr val="FFFFFF"/>
              </a:solidFill>
            </a:endParaRPr>
          </a:p>
        </p:txBody>
      </p:sp>
    </p:spTree>
    <p:extLst>
      <p:ext uri="{BB962C8B-B14F-4D97-AF65-F5344CB8AC3E}">
        <p14:creationId xmlns:p14="http://schemas.microsoft.com/office/powerpoint/2010/main" val="140666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0E9AC9-C595-E167-E0E5-B2CF51E608DE}"/>
              </a:ext>
            </a:extLst>
          </p:cNvPr>
          <p:cNvSpPr>
            <a:spLocks noGrp="1"/>
          </p:cNvSpPr>
          <p:nvPr>
            <p:ph type="title"/>
          </p:nvPr>
        </p:nvSpPr>
        <p:spPr/>
        <p:txBody>
          <a:bodyPr/>
          <a:lstStyle/>
          <a:p>
            <a:r>
              <a:rPr lang="tr-TR" b="1" dirty="0">
                <a:solidFill>
                  <a:srgbClr val="941651"/>
                </a:solidFill>
              </a:rPr>
              <a:t>Önlenebilir Ölümler</a:t>
            </a:r>
          </a:p>
        </p:txBody>
      </p:sp>
      <p:sp>
        <p:nvSpPr>
          <p:cNvPr id="3" name="İçerik Yer Tutucusu 2">
            <a:extLst>
              <a:ext uri="{FF2B5EF4-FFF2-40B4-BE49-F238E27FC236}">
                <a16:creationId xmlns:a16="http://schemas.microsoft.com/office/drawing/2014/main" id="{9791A90E-219D-08C4-07BF-06FAAAD5634E}"/>
              </a:ext>
            </a:extLst>
          </p:cNvPr>
          <p:cNvSpPr>
            <a:spLocks noGrp="1"/>
          </p:cNvSpPr>
          <p:nvPr>
            <p:ph idx="1"/>
          </p:nvPr>
        </p:nvSpPr>
        <p:spPr/>
        <p:txBody>
          <a:bodyPr>
            <a:normAutofit/>
          </a:bodyPr>
          <a:lstStyle/>
          <a:p>
            <a:r>
              <a:rPr lang="tr-TR" sz="3600" dirty="0"/>
              <a:t>Sağlık sistemlerinin çeşitli hastalık ve yaralanmalardan kaynaklanan ölümleri azaltmadaki etkinliğini değerlendirmek için genel bir “başlangıç noktası” </a:t>
            </a:r>
          </a:p>
          <a:p>
            <a:pPr lvl="1"/>
            <a:r>
              <a:rPr lang="tr-TR" sz="3200" dirty="0"/>
              <a:t>Etkili halk sağlığı ve önleme müdahaleleri yoluyla korunulabilir ölümler </a:t>
            </a:r>
          </a:p>
          <a:p>
            <a:pPr lvl="1"/>
            <a:r>
              <a:rPr lang="tr-TR" sz="3200" dirty="0"/>
              <a:t>Zamanında ve etkili sağlık hizmeti müdahaleleri yoluyla önlenebilecek tedavi edilebilir ölümler </a:t>
            </a:r>
          </a:p>
        </p:txBody>
      </p:sp>
      <p:sp>
        <p:nvSpPr>
          <p:cNvPr id="4" name="Metin kutusu 3">
            <a:extLst>
              <a:ext uri="{FF2B5EF4-FFF2-40B4-BE49-F238E27FC236}">
                <a16:creationId xmlns:a16="http://schemas.microsoft.com/office/drawing/2014/main" id="{E92763A9-4C6F-229B-F4DD-839607AEFFAD}"/>
              </a:ext>
            </a:extLst>
          </p:cNvPr>
          <p:cNvSpPr txBox="1"/>
          <p:nvPr/>
        </p:nvSpPr>
        <p:spPr>
          <a:xfrm>
            <a:off x="8829675" y="6029325"/>
            <a:ext cx="1528688" cy="400110"/>
          </a:xfrm>
          <a:prstGeom prst="rect">
            <a:avLst/>
          </a:prstGeom>
          <a:noFill/>
        </p:spPr>
        <p:txBody>
          <a:bodyPr wrap="none" rtlCol="0">
            <a:spAutoFit/>
          </a:bodyPr>
          <a:lstStyle/>
          <a:p>
            <a:r>
              <a:rPr lang="tr-TR" sz="2000" dirty="0"/>
              <a:t>OECD, 2023</a:t>
            </a:r>
          </a:p>
        </p:txBody>
      </p:sp>
      <p:sp>
        <p:nvSpPr>
          <p:cNvPr id="6" name="Slayt Numarası Yer Tutucusu 5">
            <a:extLst>
              <a:ext uri="{FF2B5EF4-FFF2-40B4-BE49-F238E27FC236}">
                <a16:creationId xmlns:a16="http://schemas.microsoft.com/office/drawing/2014/main" id="{7F002C56-FC27-1FF6-E514-5EEF7E5D7AC0}"/>
              </a:ext>
            </a:extLst>
          </p:cNvPr>
          <p:cNvSpPr>
            <a:spLocks noGrp="1"/>
          </p:cNvSpPr>
          <p:nvPr>
            <p:ph type="sldNum" sz="quarter" idx="12"/>
          </p:nvPr>
        </p:nvSpPr>
        <p:spPr/>
        <p:txBody>
          <a:bodyPr/>
          <a:lstStyle/>
          <a:p>
            <a:fld id="{F61ECC8C-484B-5744-8EFC-294959233654}" type="slidenum">
              <a:rPr lang="tr-TR" smtClean="0"/>
              <a:t>20</a:t>
            </a:fld>
            <a:endParaRPr lang="tr-TR"/>
          </a:p>
        </p:txBody>
      </p:sp>
    </p:spTree>
    <p:extLst>
      <p:ext uri="{BB962C8B-B14F-4D97-AF65-F5344CB8AC3E}">
        <p14:creationId xmlns:p14="http://schemas.microsoft.com/office/powerpoint/2010/main" val="3466936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411A6B-2765-D19E-E655-DE560BFD7454}"/>
              </a:ext>
            </a:extLst>
          </p:cNvPr>
          <p:cNvSpPr>
            <a:spLocks noGrp="1"/>
          </p:cNvSpPr>
          <p:nvPr>
            <p:ph type="title"/>
          </p:nvPr>
        </p:nvSpPr>
        <p:spPr/>
        <p:txBody>
          <a:bodyPr/>
          <a:lstStyle/>
          <a:p>
            <a:r>
              <a:rPr lang="tr-TR" b="1" dirty="0">
                <a:solidFill>
                  <a:srgbClr val="941651"/>
                </a:solidFill>
              </a:rPr>
              <a:t>Akut Miyokard İnfarktüsü Ölümleri</a:t>
            </a:r>
          </a:p>
        </p:txBody>
      </p:sp>
      <p:pic>
        <p:nvPicPr>
          <p:cNvPr id="4" name="İçerik Yer Tutucusu 3">
            <a:extLst>
              <a:ext uri="{FF2B5EF4-FFF2-40B4-BE49-F238E27FC236}">
                <a16:creationId xmlns:a16="http://schemas.microsoft.com/office/drawing/2014/main" id="{7B8E1AE6-F1AA-94EC-0B0F-6C854C77FECB}"/>
              </a:ext>
            </a:extLst>
          </p:cNvPr>
          <p:cNvPicPr>
            <a:picLocks noGrp="1" noChangeAspect="1"/>
          </p:cNvPicPr>
          <p:nvPr>
            <p:ph idx="1"/>
          </p:nvPr>
        </p:nvPicPr>
        <p:blipFill>
          <a:blip r:embed="rId3"/>
          <a:stretch>
            <a:fillRect/>
          </a:stretch>
        </p:blipFill>
        <p:spPr>
          <a:xfrm>
            <a:off x="1880641" y="1825625"/>
            <a:ext cx="8430717" cy="4351338"/>
          </a:xfrm>
          <a:prstGeom prst="rect">
            <a:avLst/>
          </a:prstGeom>
        </p:spPr>
      </p:pic>
      <p:sp>
        <p:nvSpPr>
          <p:cNvPr id="5" name="Aşağı Ok 4">
            <a:extLst>
              <a:ext uri="{FF2B5EF4-FFF2-40B4-BE49-F238E27FC236}">
                <a16:creationId xmlns:a16="http://schemas.microsoft.com/office/drawing/2014/main" id="{9431F53F-22AA-1ECE-5A39-EB21293F7026}"/>
              </a:ext>
            </a:extLst>
          </p:cNvPr>
          <p:cNvSpPr/>
          <p:nvPr/>
        </p:nvSpPr>
        <p:spPr>
          <a:xfrm>
            <a:off x="7421370" y="3048290"/>
            <a:ext cx="157163" cy="5429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layt Numarası Yer Tutucusu 5">
            <a:extLst>
              <a:ext uri="{FF2B5EF4-FFF2-40B4-BE49-F238E27FC236}">
                <a16:creationId xmlns:a16="http://schemas.microsoft.com/office/drawing/2014/main" id="{8F762BA6-7F5A-C982-FD6C-5F1B3754C1E5}"/>
              </a:ext>
            </a:extLst>
          </p:cNvPr>
          <p:cNvSpPr>
            <a:spLocks noGrp="1"/>
          </p:cNvSpPr>
          <p:nvPr>
            <p:ph type="sldNum" sz="quarter" idx="12"/>
          </p:nvPr>
        </p:nvSpPr>
        <p:spPr/>
        <p:txBody>
          <a:bodyPr/>
          <a:lstStyle/>
          <a:p>
            <a:fld id="{F61ECC8C-484B-5744-8EFC-294959233654}" type="slidenum">
              <a:rPr lang="tr-TR" smtClean="0"/>
              <a:t>21</a:t>
            </a:fld>
            <a:endParaRPr lang="tr-TR"/>
          </a:p>
        </p:txBody>
      </p:sp>
    </p:spTree>
    <p:extLst>
      <p:ext uri="{BB962C8B-B14F-4D97-AF65-F5344CB8AC3E}">
        <p14:creationId xmlns:p14="http://schemas.microsoft.com/office/powerpoint/2010/main" val="42674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95F5F7-60E6-D08E-8328-0269B4B10CB1}"/>
              </a:ext>
            </a:extLst>
          </p:cNvPr>
          <p:cNvSpPr>
            <a:spLocks noGrp="1"/>
          </p:cNvSpPr>
          <p:nvPr>
            <p:ph type="title"/>
          </p:nvPr>
        </p:nvSpPr>
        <p:spPr/>
        <p:txBody>
          <a:bodyPr/>
          <a:lstStyle/>
          <a:p>
            <a:r>
              <a:rPr lang="tr-TR" b="1" dirty="0">
                <a:solidFill>
                  <a:srgbClr val="941651"/>
                </a:solidFill>
              </a:rPr>
              <a:t>İnme Ölümleri</a:t>
            </a:r>
          </a:p>
        </p:txBody>
      </p:sp>
      <p:pic>
        <p:nvPicPr>
          <p:cNvPr id="4" name="İçerik Yer Tutucusu 3">
            <a:extLst>
              <a:ext uri="{FF2B5EF4-FFF2-40B4-BE49-F238E27FC236}">
                <a16:creationId xmlns:a16="http://schemas.microsoft.com/office/drawing/2014/main" id="{AD368F91-0D60-73A5-99F1-5AF7EDEF4F66}"/>
              </a:ext>
            </a:extLst>
          </p:cNvPr>
          <p:cNvPicPr>
            <a:picLocks noGrp="1" noChangeAspect="1"/>
          </p:cNvPicPr>
          <p:nvPr>
            <p:ph idx="1"/>
          </p:nvPr>
        </p:nvPicPr>
        <p:blipFill>
          <a:blip r:embed="rId3"/>
          <a:stretch>
            <a:fillRect/>
          </a:stretch>
        </p:blipFill>
        <p:spPr>
          <a:xfrm>
            <a:off x="182377" y="1690688"/>
            <a:ext cx="8880568" cy="4431646"/>
          </a:xfrm>
          <a:prstGeom prst="rect">
            <a:avLst/>
          </a:prstGeom>
        </p:spPr>
      </p:pic>
      <p:sp>
        <p:nvSpPr>
          <p:cNvPr id="5" name="Aşağı Ok 4">
            <a:extLst>
              <a:ext uri="{FF2B5EF4-FFF2-40B4-BE49-F238E27FC236}">
                <a16:creationId xmlns:a16="http://schemas.microsoft.com/office/drawing/2014/main" id="{C41C6055-3D44-8B3D-DC27-914A15887D15}"/>
              </a:ext>
            </a:extLst>
          </p:cNvPr>
          <p:cNvSpPr/>
          <p:nvPr/>
        </p:nvSpPr>
        <p:spPr>
          <a:xfrm>
            <a:off x="7743818" y="2744788"/>
            <a:ext cx="157163" cy="5429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8242EC42-26FD-4D99-2125-DDD0F751306B}"/>
              </a:ext>
            </a:extLst>
          </p:cNvPr>
          <p:cNvSpPr txBox="1"/>
          <p:nvPr/>
        </p:nvSpPr>
        <p:spPr>
          <a:xfrm>
            <a:off x="8638767" y="2578242"/>
            <a:ext cx="3658570" cy="2308324"/>
          </a:xfrm>
          <a:prstGeom prst="rect">
            <a:avLst/>
          </a:prstGeom>
          <a:noFill/>
        </p:spPr>
        <p:txBody>
          <a:bodyPr wrap="square" rtlCol="0">
            <a:spAutoFit/>
          </a:bodyPr>
          <a:lstStyle/>
          <a:p>
            <a:r>
              <a:rPr lang="tr-TR" altLang="tr-TR" sz="2400" dirty="0">
                <a:ea typeface="ＭＳ Ｐゴシック" panose="020B0600070205080204" pitchFamily="34" charset="-128"/>
              </a:rPr>
              <a:t>45 yaş üzeri yetişkinlerde</a:t>
            </a:r>
          </a:p>
          <a:p>
            <a:pPr marL="285750" indent="-285750">
              <a:buFont typeface="Wingdings" pitchFamily="2" charset="2"/>
              <a:buChar char="Ø"/>
            </a:pPr>
            <a:r>
              <a:rPr lang="tr-TR" altLang="tr-TR" sz="2400" dirty="0">
                <a:ea typeface="ＭＳ Ｐゴシック" panose="020B0600070205080204" pitchFamily="34" charset="-128"/>
              </a:rPr>
              <a:t>2013’te % 11,8 ile en kötü 3. ülke </a:t>
            </a:r>
          </a:p>
          <a:p>
            <a:pPr marL="285750" indent="-285750">
              <a:buFont typeface="Wingdings" pitchFamily="2" charset="2"/>
              <a:buChar char="Ø"/>
            </a:pPr>
            <a:r>
              <a:rPr lang="tr-TR" sz="2400" dirty="0">
                <a:ea typeface="ＭＳ Ｐゴシック" panose="020B0600070205080204" pitchFamily="34" charset="-128"/>
              </a:rPr>
              <a:t>2019’da % 19,1 ile en kötü 2. ülke</a:t>
            </a:r>
          </a:p>
          <a:p>
            <a:pPr marL="285750" indent="-285750">
              <a:buFont typeface="Wingdings" pitchFamily="2" charset="2"/>
              <a:buChar char="Ø"/>
            </a:pPr>
            <a:r>
              <a:rPr lang="tr-TR" sz="2400" dirty="0">
                <a:ea typeface="ＭＳ Ｐゴシック" panose="020B0600070205080204" pitchFamily="34" charset="-128"/>
              </a:rPr>
              <a:t>2021’de en kötü 3. ülke</a:t>
            </a:r>
            <a:endParaRPr lang="tr-TR" sz="2400" dirty="0"/>
          </a:p>
        </p:txBody>
      </p:sp>
      <p:sp>
        <p:nvSpPr>
          <p:cNvPr id="6" name="Slayt Numarası Yer Tutucusu 5">
            <a:extLst>
              <a:ext uri="{FF2B5EF4-FFF2-40B4-BE49-F238E27FC236}">
                <a16:creationId xmlns:a16="http://schemas.microsoft.com/office/drawing/2014/main" id="{3C283C0E-F5C3-7D11-FAF3-08103DD61E7A}"/>
              </a:ext>
            </a:extLst>
          </p:cNvPr>
          <p:cNvSpPr>
            <a:spLocks noGrp="1"/>
          </p:cNvSpPr>
          <p:nvPr>
            <p:ph type="sldNum" sz="quarter" idx="12"/>
          </p:nvPr>
        </p:nvSpPr>
        <p:spPr/>
        <p:txBody>
          <a:bodyPr/>
          <a:lstStyle/>
          <a:p>
            <a:fld id="{F61ECC8C-484B-5744-8EFC-294959233654}" type="slidenum">
              <a:rPr lang="tr-TR" smtClean="0"/>
              <a:t>22</a:t>
            </a:fld>
            <a:endParaRPr lang="tr-TR"/>
          </a:p>
        </p:txBody>
      </p:sp>
    </p:spTree>
    <p:extLst>
      <p:ext uri="{BB962C8B-B14F-4D97-AF65-F5344CB8AC3E}">
        <p14:creationId xmlns:p14="http://schemas.microsoft.com/office/powerpoint/2010/main" val="358313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594390-AB32-F83A-F71E-A3D80185228B}"/>
              </a:ext>
            </a:extLst>
          </p:cNvPr>
          <p:cNvSpPr>
            <a:spLocks noGrp="1"/>
          </p:cNvSpPr>
          <p:nvPr>
            <p:ph type="title"/>
          </p:nvPr>
        </p:nvSpPr>
        <p:spPr>
          <a:xfrm>
            <a:off x="838200" y="34226"/>
            <a:ext cx="10515600" cy="646811"/>
          </a:xfrm>
        </p:spPr>
        <p:txBody>
          <a:bodyPr>
            <a:normAutofit/>
          </a:bodyPr>
          <a:lstStyle/>
          <a:p>
            <a:r>
              <a:rPr lang="tr-TR" sz="3200" dirty="0"/>
              <a:t>Önlenebilir ölümler (korunulabilir ve tedavi edilebilir)</a:t>
            </a:r>
          </a:p>
        </p:txBody>
      </p:sp>
      <p:pic>
        <p:nvPicPr>
          <p:cNvPr id="6" name="İçerik Yer Tutucusu 5">
            <a:extLst>
              <a:ext uri="{FF2B5EF4-FFF2-40B4-BE49-F238E27FC236}">
                <a16:creationId xmlns:a16="http://schemas.microsoft.com/office/drawing/2014/main" id="{5797FCE7-0E5D-51D8-52B2-2B1E0A02E850}"/>
              </a:ext>
            </a:extLst>
          </p:cNvPr>
          <p:cNvPicPr>
            <a:picLocks noGrp="1" noChangeAspect="1"/>
          </p:cNvPicPr>
          <p:nvPr>
            <p:ph sz="half" idx="1"/>
          </p:nvPr>
        </p:nvPicPr>
        <p:blipFill>
          <a:blip r:embed="rId2"/>
          <a:stretch>
            <a:fillRect/>
          </a:stretch>
        </p:blipFill>
        <p:spPr>
          <a:xfrm>
            <a:off x="487680" y="587980"/>
            <a:ext cx="5036820" cy="6341459"/>
          </a:xfrm>
          <a:prstGeom prst="rect">
            <a:avLst/>
          </a:prstGeom>
        </p:spPr>
      </p:pic>
      <p:pic>
        <p:nvPicPr>
          <p:cNvPr id="7" name="İçerik Yer Tutucusu 6">
            <a:extLst>
              <a:ext uri="{FF2B5EF4-FFF2-40B4-BE49-F238E27FC236}">
                <a16:creationId xmlns:a16="http://schemas.microsoft.com/office/drawing/2014/main" id="{1FF2B2C4-D6E8-7C5A-B36A-0F740FD884F5}"/>
              </a:ext>
            </a:extLst>
          </p:cNvPr>
          <p:cNvPicPr>
            <a:picLocks noGrp="1" noChangeAspect="1"/>
          </p:cNvPicPr>
          <p:nvPr>
            <p:ph sz="half" idx="2"/>
          </p:nvPr>
        </p:nvPicPr>
        <p:blipFill>
          <a:blip r:embed="rId3"/>
          <a:stretch>
            <a:fillRect/>
          </a:stretch>
        </p:blipFill>
        <p:spPr>
          <a:xfrm>
            <a:off x="6215063" y="633584"/>
            <a:ext cx="5829300" cy="6252483"/>
          </a:xfrm>
          <a:prstGeom prst="rect">
            <a:avLst/>
          </a:prstGeom>
        </p:spPr>
      </p:pic>
      <p:sp>
        <p:nvSpPr>
          <p:cNvPr id="8" name="Sağ Ok 7">
            <a:extLst>
              <a:ext uri="{FF2B5EF4-FFF2-40B4-BE49-F238E27FC236}">
                <a16:creationId xmlns:a16="http://schemas.microsoft.com/office/drawing/2014/main" id="{1E0C6F0B-B3E3-B70E-46FC-3BE36BBD8A76}"/>
              </a:ext>
            </a:extLst>
          </p:cNvPr>
          <p:cNvSpPr/>
          <p:nvPr/>
        </p:nvSpPr>
        <p:spPr>
          <a:xfrm>
            <a:off x="147637" y="3114674"/>
            <a:ext cx="738188" cy="142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ağ Ok 8">
            <a:extLst>
              <a:ext uri="{FF2B5EF4-FFF2-40B4-BE49-F238E27FC236}">
                <a16:creationId xmlns:a16="http://schemas.microsoft.com/office/drawing/2014/main" id="{EDEF2F37-187C-EFD1-FAAD-206F125CD067}"/>
              </a:ext>
            </a:extLst>
          </p:cNvPr>
          <p:cNvSpPr/>
          <p:nvPr/>
        </p:nvSpPr>
        <p:spPr>
          <a:xfrm>
            <a:off x="5943636" y="4767266"/>
            <a:ext cx="738188" cy="142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a:extLst>
              <a:ext uri="{FF2B5EF4-FFF2-40B4-BE49-F238E27FC236}">
                <a16:creationId xmlns:a16="http://schemas.microsoft.com/office/drawing/2014/main" id="{4103A150-413E-3ECD-4882-9189BF4BC95D}"/>
              </a:ext>
            </a:extLst>
          </p:cNvPr>
          <p:cNvSpPr txBox="1"/>
          <p:nvPr/>
        </p:nvSpPr>
        <p:spPr>
          <a:xfrm>
            <a:off x="5232164" y="6454442"/>
            <a:ext cx="1395254" cy="369332"/>
          </a:xfrm>
          <a:prstGeom prst="rect">
            <a:avLst/>
          </a:prstGeom>
          <a:noFill/>
        </p:spPr>
        <p:txBody>
          <a:bodyPr wrap="none" rtlCol="0">
            <a:spAutoFit/>
          </a:bodyPr>
          <a:lstStyle/>
          <a:p>
            <a:r>
              <a:rPr lang="tr-TR" dirty="0"/>
              <a:t>OECD, 2023</a:t>
            </a:r>
          </a:p>
        </p:txBody>
      </p:sp>
      <p:sp>
        <p:nvSpPr>
          <p:cNvPr id="11" name="Metin kutusu 10">
            <a:extLst>
              <a:ext uri="{FF2B5EF4-FFF2-40B4-BE49-F238E27FC236}">
                <a16:creationId xmlns:a16="http://schemas.microsoft.com/office/drawing/2014/main" id="{619F348C-9E87-F023-DD88-C43CD4469CF1}"/>
              </a:ext>
            </a:extLst>
          </p:cNvPr>
          <p:cNvSpPr txBox="1"/>
          <p:nvPr/>
        </p:nvSpPr>
        <p:spPr>
          <a:xfrm>
            <a:off x="9318812" y="4020671"/>
            <a:ext cx="1704313" cy="369332"/>
          </a:xfrm>
          <a:prstGeom prst="rect">
            <a:avLst/>
          </a:prstGeom>
          <a:noFill/>
        </p:spPr>
        <p:txBody>
          <a:bodyPr wrap="none" rtlCol="0">
            <a:spAutoFit/>
          </a:bodyPr>
          <a:lstStyle/>
          <a:p>
            <a:r>
              <a:rPr lang="tr-TR" b="1" dirty="0"/>
              <a:t>En kötü 13. ülke</a:t>
            </a:r>
          </a:p>
        </p:txBody>
      </p:sp>
      <p:sp>
        <p:nvSpPr>
          <p:cNvPr id="12" name="Metin kutusu 11">
            <a:extLst>
              <a:ext uri="{FF2B5EF4-FFF2-40B4-BE49-F238E27FC236}">
                <a16:creationId xmlns:a16="http://schemas.microsoft.com/office/drawing/2014/main" id="{F7E9E74E-E58B-5FF2-7B9B-EE383C8DEFDC}"/>
              </a:ext>
            </a:extLst>
          </p:cNvPr>
          <p:cNvSpPr txBox="1"/>
          <p:nvPr/>
        </p:nvSpPr>
        <p:spPr>
          <a:xfrm>
            <a:off x="3218324" y="3016629"/>
            <a:ext cx="1704313" cy="369332"/>
          </a:xfrm>
          <a:prstGeom prst="rect">
            <a:avLst/>
          </a:prstGeom>
          <a:noFill/>
        </p:spPr>
        <p:txBody>
          <a:bodyPr wrap="none" rtlCol="0">
            <a:spAutoFit/>
          </a:bodyPr>
          <a:lstStyle/>
          <a:p>
            <a:r>
              <a:rPr lang="tr-TR" b="1" dirty="0"/>
              <a:t>En kötü 27. ülke</a:t>
            </a:r>
          </a:p>
        </p:txBody>
      </p:sp>
      <p:sp>
        <p:nvSpPr>
          <p:cNvPr id="4" name="Slayt Numarası Yer Tutucusu 3">
            <a:extLst>
              <a:ext uri="{FF2B5EF4-FFF2-40B4-BE49-F238E27FC236}">
                <a16:creationId xmlns:a16="http://schemas.microsoft.com/office/drawing/2014/main" id="{15CB43A4-2884-C714-B5A9-3103EE62A058}"/>
              </a:ext>
            </a:extLst>
          </p:cNvPr>
          <p:cNvSpPr>
            <a:spLocks noGrp="1"/>
          </p:cNvSpPr>
          <p:nvPr>
            <p:ph type="sldNum" sz="quarter" idx="12"/>
          </p:nvPr>
        </p:nvSpPr>
        <p:spPr/>
        <p:txBody>
          <a:bodyPr/>
          <a:lstStyle/>
          <a:p>
            <a:fld id="{F61ECC8C-484B-5744-8EFC-294959233654}" type="slidenum">
              <a:rPr lang="tr-TR" smtClean="0"/>
              <a:t>23</a:t>
            </a:fld>
            <a:endParaRPr lang="tr-TR"/>
          </a:p>
        </p:txBody>
      </p:sp>
    </p:spTree>
    <p:extLst>
      <p:ext uri="{BB962C8B-B14F-4D97-AF65-F5344CB8AC3E}">
        <p14:creationId xmlns:p14="http://schemas.microsoft.com/office/powerpoint/2010/main" val="159777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88E53-3F3E-233B-E302-B978F71D4F5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2F5A3A9-0F00-BDDA-0739-84101BB28F12}"/>
              </a:ext>
            </a:extLst>
          </p:cNvPr>
          <p:cNvSpPr>
            <a:spLocks noGrp="1"/>
          </p:cNvSpPr>
          <p:nvPr>
            <p:ph type="ctrTitle"/>
          </p:nvPr>
        </p:nvSpPr>
        <p:spPr/>
        <p:txBody>
          <a:bodyPr>
            <a:normAutofit/>
          </a:bodyPr>
          <a:lstStyle/>
          <a:p>
            <a:r>
              <a:rPr lang="tr-TR" sz="4400" b="1" dirty="0"/>
              <a:t>Ahbap Çavuş Kapitalizmi ve           Sağlık Etkileri</a:t>
            </a:r>
            <a:br>
              <a:rPr lang="tr-TR" sz="4400" b="1" dirty="0"/>
            </a:br>
            <a:endParaRPr lang="tr-TR" sz="4400" b="1" dirty="0"/>
          </a:p>
        </p:txBody>
      </p:sp>
      <p:sp>
        <p:nvSpPr>
          <p:cNvPr id="3" name="Alt Başlık 2">
            <a:extLst>
              <a:ext uri="{FF2B5EF4-FFF2-40B4-BE49-F238E27FC236}">
                <a16:creationId xmlns:a16="http://schemas.microsoft.com/office/drawing/2014/main" id="{10D72B00-17EB-412C-C731-CB916FD66A8A}"/>
              </a:ext>
            </a:extLst>
          </p:cNvPr>
          <p:cNvSpPr>
            <a:spLocks noGrp="1"/>
          </p:cNvSpPr>
          <p:nvPr>
            <p:ph type="subTitle" idx="1"/>
          </p:nvPr>
        </p:nvSpPr>
        <p:spPr/>
        <p:txBody>
          <a:bodyPr>
            <a:normAutofit/>
          </a:bodyPr>
          <a:lstStyle/>
          <a:p>
            <a:endParaRPr lang="tr-TR" sz="4000" b="1" dirty="0">
              <a:solidFill>
                <a:srgbClr val="941651"/>
              </a:solidFill>
            </a:endParaRPr>
          </a:p>
        </p:txBody>
      </p:sp>
    </p:spTree>
    <p:extLst>
      <p:ext uri="{BB962C8B-B14F-4D97-AF65-F5344CB8AC3E}">
        <p14:creationId xmlns:p14="http://schemas.microsoft.com/office/powerpoint/2010/main" val="3016838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11" y="131073"/>
            <a:ext cx="8229600" cy="1143000"/>
          </a:xfrm>
        </p:spPr>
        <p:txBody>
          <a:bodyPr>
            <a:normAutofit fontScale="90000"/>
          </a:bodyPr>
          <a:lstStyle/>
          <a:p>
            <a:r>
              <a:rPr lang="tr-TR" b="1" dirty="0">
                <a:solidFill>
                  <a:srgbClr val="941651"/>
                </a:solidFill>
              </a:rPr>
              <a:t>Pandemide Yanıtlanmayan İddialar!</a:t>
            </a:r>
            <a:endParaRPr lang="en-US" dirty="0">
              <a:solidFill>
                <a:srgbClr val="941651"/>
              </a:solidFill>
            </a:endParaRPr>
          </a:p>
        </p:txBody>
      </p:sp>
      <p:sp>
        <p:nvSpPr>
          <p:cNvPr id="3" name="Content Placeholder 2"/>
          <p:cNvSpPr>
            <a:spLocks noGrp="1"/>
          </p:cNvSpPr>
          <p:nvPr>
            <p:ph idx="1"/>
          </p:nvPr>
        </p:nvSpPr>
        <p:spPr>
          <a:xfrm>
            <a:off x="351864" y="1601135"/>
            <a:ext cx="6795696" cy="4144963"/>
          </a:xfrm>
        </p:spPr>
        <p:txBody>
          <a:bodyPr>
            <a:noAutofit/>
          </a:bodyPr>
          <a:lstStyle/>
          <a:p>
            <a:pPr>
              <a:buFont typeface="Wingdings" charset="2"/>
              <a:buChar char="Ø"/>
            </a:pPr>
            <a:r>
              <a:rPr lang="tr-TR" sz="2400" dirty="0"/>
              <a:t>Sağlık Bakanlığının </a:t>
            </a:r>
            <a:r>
              <a:rPr lang="tr-TR" sz="2400" dirty="0" err="1"/>
              <a:t>Bioeksen</a:t>
            </a:r>
            <a:r>
              <a:rPr lang="tr-TR" sz="2400" dirty="0"/>
              <a:t> şirketinin tanı kitinin tanesini </a:t>
            </a:r>
            <a:r>
              <a:rPr lang="tr-TR" sz="2400" b="1" dirty="0">
                <a:solidFill>
                  <a:srgbClr val="400080"/>
                </a:solidFill>
              </a:rPr>
              <a:t>USHAŞ</a:t>
            </a:r>
            <a:r>
              <a:rPr lang="tr-TR" sz="2400" dirty="0"/>
              <a:t> üzerinden </a:t>
            </a:r>
            <a:r>
              <a:rPr lang="tr-TR" sz="2400" b="1" dirty="0">
                <a:solidFill>
                  <a:srgbClr val="400080"/>
                </a:solidFill>
              </a:rPr>
              <a:t>60 Lira / DMO</a:t>
            </a:r>
            <a:r>
              <a:rPr lang="tr-TR" sz="2400" dirty="0"/>
              <a:t> aracılığıyla </a:t>
            </a:r>
            <a:r>
              <a:rPr lang="tr-TR" sz="2400" b="1" dirty="0">
                <a:solidFill>
                  <a:srgbClr val="400080"/>
                </a:solidFill>
              </a:rPr>
              <a:t>9,8 Lira</a:t>
            </a:r>
            <a:r>
              <a:rPr lang="tr-TR" sz="2400" dirty="0"/>
              <a:t> ödemesi,  devletin </a:t>
            </a:r>
            <a:r>
              <a:rPr lang="tr-TR" sz="2400" b="1" dirty="0">
                <a:solidFill>
                  <a:srgbClr val="400080"/>
                </a:solidFill>
              </a:rPr>
              <a:t>100 milyon Lira </a:t>
            </a:r>
            <a:r>
              <a:rPr lang="tr-TR" sz="2400" dirty="0"/>
              <a:t>zarara uğramış olabileceği iddiası </a:t>
            </a:r>
          </a:p>
          <a:p>
            <a:pPr marL="0" indent="0">
              <a:buNone/>
            </a:pPr>
            <a:endParaRPr lang="en-US" sz="2400" dirty="0">
              <a:solidFill>
                <a:srgbClr val="000000"/>
              </a:solidFill>
            </a:endParaRPr>
          </a:p>
          <a:p>
            <a:pPr>
              <a:buFont typeface="Wingdings" charset="2"/>
              <a:buChar char="Ø"/>
            </a:pPr>
            <a:r>
              <a:rPr lang="en-US" sz="2400" dirty="0">
                <a:solidFill>
                  <a:srgbClr val="000000"/>
                </a:solidFill>
              </a:rPr>
              <a:t>İlk 1 </a:t>
            </a:r>
            <a:r>
              <a:rPr lang="en-US" sz="2400" dirty="0" err="1">
                <a:solidFill>
                  <a:srgbClr val="000000"/>
                </a:solidFill>
              </a:rPr>
              <a:t>milyon</a:t>
            </a:r>
            <a:r>
              <a:rPr lang="en-US" sz="2400" dirty="0">
                <a:solidFill>
                  <a:srgbClr val="000000"/>
                </a:solidFill>
              </a:rPr>
              <a:t> </a:t>
            </a:r>
            <a:r>
              <a:rPr lang="en-US" sz="2400" dirty="0" err="1">
                <a:solidFill>
                  <a:srgbClr val="000000"/>
                </a:solidFill>
              </a:rPr>
              <a:t>doz</a:t>
            </a:r>
            <a:r>
              <a:rPr lang="en-US" sz="2400" dirty="0">
                <a:solidFill>
                  <a:srgbClr val="000000"/>
                </a:solidFill>
              </a:rPr>
              <a:t> </a:t>
            </a:r>
            <a:r>
              <a:rPr lang="en-US" sz="2400" dirty="0" err="1">
                <a:solidFill>
                  <a:srgbClr val="000000"/>
                </a:solidFill>
              </a:rPr>
              <a:t>aşı</a:t>
            </a:r>
            <a:r>
              <a:rPr lang="en-US" sz="2400" dirty="0">
                <a:solidFill>
                  <a:srgbClr val="000000"/>
                </a:solidFill>
              </a:rPr>
              <a:t> </a:t>
            </a:r>
            <a:r>
              <a:rPr lang="en-US" sz="2400" dirty="0" err="1">
                <a:solidFill>
                  <a:srgbClr val="000000"/>
                </a:solidFill>
              </a:rPr>
              <a:t>için</a:t>
            </a:r>
            <a:r>
              <a:rPr lang="en-US" sz="2400" dirty="0">
                <a:solidFill>
                  <a:srgbClr val="000000"/>
                </a:solidFill>
              </a:rPr>
              <a:t> </a:t>
            </a:r>
            <a:r>
              <a:rPr lang="en-US" sz="2400" dirty="0"/>
              <a:t>Keymen </a:t>
            </a:r>
            <a:r>
              <a:rPr lang="en-US" sz="2400" dirty="0" err="1"/>
              <a:t>İlaç</a:t>
            </a:r>
            <a:r>
              <a:rPr lang="en-US" sz="2400" dirty="0"/>
              <a:t> </a:t>
            </a:r>
            <a:r>
              <a:rPr lang="en-US" sz="2400" dirty="0" err="1"/>
              <a:t>şirketine</a:t>
            </a:r>
            <a:r>
              <a:rPr lang="en-US" sz="2400" dirty="0"/>
              <a:t> </a:t>
            </a:r>
            <a:r>
              <a:rPr lang="en-US" sz="2400" b="1" dirty="0">
                <a:solidFill>
                  <a:srgbClr val="400080"/>
                </a:solidFill>
              </a:rPr>
              <a:t>12 </a:t>
            </a:r>
            <a:r>
              <a:rPr lang="en-US" sz="2400" b="1" dirty="0" err="1">
                <a:solidFill>
                  <a:srgbClr val="400080"/>
                </a:solidFill>
              </a:rPr>
              <a:t>milyon</a:t>
            </a:r>
            <a:r>
              <a:rPr lang="en-US" sz="2400" b="1" dirty="0">
                <a:solidFill>
                  <a:srgbClr val="400080"/>
                </a:solidFill>
              </a:rPr>
              <a:t> Dolar </a:t>
            </a:r>
            <a:r>
              <a:rPr lang="en-US" sz="2400" dirty="0" err="1"/>
              <a:t>verilmesi</a:t>
            </a:r>
            <a:r>
              <a:rPr lang="en-US" sz="2400" dirty="0"/>
              <a:t> </a:t>
            </a:r>
            <a:r>
              <a:rPr lang="en-US" sz="2400" dirty="0" err="1"/>
              <a:t>iddiası</a:t>
            </a:r>
            <a:r>
              <a:rPr lang="en-US" sz="2400" dirty="0"/>
              <a:t> “</a:t>
            </a:r>
            <a:r>
              <a:rPr lang="en-US" sz="2400" dirty="0" err="1"/>
              <a:t>ticari</a:t>
            </a:r>
            <a:r>
              <a:rPr lang="en-US" sz="2400" dirty="0"/>
              <a:t> </a:t>
            </a:r>
            <a:r>
              <a:rPr lang="en-US" sz="2400" dirty="0" err="1"/>
              <a:t>mahsuplaşma</a:t>
            </a:r>
            <a:r>
              <a:rPr lang="en-US" sz="2400" dirty="0"/>
              <a:t>?” “</a:t>
            </a:r>
            <a:r>
              <a:rPr lang="en-US" sz="2400" dirty="0" err="1"/>
              <a:t>teminat</a:t>
            </a:r>
            <a:r>
              <a:rPr lang="en-US" sz="2400" dirty="0"/>
              <a:t>?” </a:t>
            </a:r>
          </a:p>
          <a:p>
            <a:pPr marL="0" indent="0">
              <a:buNone/>
            </a:pPr>
            <a:endParaRPr lang="tr-TR" sz="2400" dirty="0"/>
          </a:p>
          <a:p>
            <a:pPr>
              <a:buFont typeface="Wingdings" charset="2"/>
              <a:buChar char="Ø"/>
            </a:pPr>
            <a:r>
              <a:rPr lang="tr-TR" sz="2400" dirty="0" err="1"/>
              <a:t>Favipiravir</a:t>
            </a:r>
            <a:r>
              <a:rPr lang="tr-TR" sz="2400" dirty="0"/>
              <a:t> üretimi için Mart ve Nisan aylarında başvuru yapmalarına karşın üç firmanın, Sağlık Bakanı Fahrettin Koca’nın kurucusu olduğu İstanbul </a:t>
            </a:r>
            <a:r>
              <a:rPr lang="tr-TR" sz="2400" dirty="0" err="1"/>
              <a:t>Medipol</a:t>
            </a:r>
            <a:r>
              <a:rPr lang="tr-TR" sz="2400" dirty="0"/>
              <a:t> Üniversitesi ile Atabay Kimya için aylarca bekletildiği iddiası</a:t>
            </a:r>
          </a:p>
          <a:p>
            <a:pPr>
              <a:buFont typeface="Wingdings" charset="2"/>
              <a:buChar char="Ø"/>
            </a:pPr>
            <a:endParaRPr lang="en-US" sz="2400" dirty="0"/>
          </a:p>
        </p:txBody>
      </p:sp>
      <p:sp>
        <p:nvSpPr>
          <p:cNvPr id="5" name="Slide Number Placeholder 4"/>
          <p:cNvSpPr>
            <a:spLocks noGrp="1"/>
          </p:cNvSpPr>
          <p:nvPr>
            <p:ph type="sldNum" sz="quarter" idx="12"/>
          </p:nvPr>
        </p:nvSpPr>
        <p:spPr/>
        <p:txBody>
          <a:bodyPr/>
          <a:lstStyle/>
          <a:p>
            <a:fld id="{0BDCDEFC-5F40-7646-9B60-3B3F968BBD12}" type="slidenum">
              <a:rPr lang="en-US" smtClean="0"/>
              <a:t>25</a:t>
            </a:fld>
            <a:endParaRPr lang="en-US" dirty="0"/>
          </a:p>
        </p:txBody>
      </p:sp>
      <p:sp>
        <p:nvSpPr>
          <p:cNvPr id="6" name="İçerik Yer Tutucusu 5">
            <a:extLst>
              <a:ext uri="{FF2B5EF4-FFF2-40B4-BE49-F238E27FC236}">
                <a16:creationId xmlns:a16="http://schemas.microsoft.com/office/drawing/2014/main" id="{F947962D-140D-1C08-8163-5A966D9B487C}"/>
              </a:ext>
            </a:extLst>
          </p:cNvPr>
          <p:cNvSpPr txBox="1">
            <a:spLocks/>
          </p:cNvSpPr>
          <p:nvPr/>
        </p:nvSpPr>
        <p:spPr>
          <a:xfrm>
            <a:off x="7696199" y="3429000"/>
            <a:ext cx="3764281" cy="28089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2400" dirty="0"/>
              <a:t>Türkiye’ye koronavirüs test kitinin satışı konusunda tek yetkili olan </a:t>
            </a:r>
            <a:r>
              <a:rPr lang="tr-TR" sz="2400" b="1" dirty="0"/>
              <a:t>Yeni Berke Medikal</a:t>
            </a:r>
            <a:r>
              <a:rPr lang="tr-TR" sz="2400" dirty="0"/>
              <a:t> şirketinin adresinde hac ve umre turları düzenleyen bir şirket</a:t>
            </a:r>
          </a:p>
        </p:txBody>
      </p:sp>
      <p:pic>
        <p:nvPicPr>
          <p:cNvPr id="7" name="Resim 6">
            <a:extLst>
              <a:ext uri="{FF2B5EF4-FFF2-40B4-BE49-F238E27FC236}">
                <a16:creationId xmlns:a16="http://schemas.microsoft.com/office/drawing/2014/main" id="{3FC986FC-932D-91CD-93F6-C4FA2F9E82AD}"/>
              </a:ext>
            </a:extLst>
          </p:cNvPr>
          <p:cNvPicPr>
            <a:picLocks noChangeAspect="1"/>
          </p:cNvPicPr>
          <p:nvPr/>
        </p:nvPicPr>
        <p:blipFill>
          <a:blip r:embed="rId3"/>
          <a:stretch>
            <a:fillRect/>
          </a:stretch>
        </p:blipFill>
        <p:spPr>
          <a:xfrm>
            <a:off x="7536190" y="1109310"/>
            <a:ext cx="3924289" cy="2229930"/>
          </a:xfrm>
          <a:prstGeom prst="rect">
            <a:avLst/>
          </a:prstGeom>
        </p:spPr>
      </p:pic>
      <p:sp>
        <p:nvSpPr>
          <p:cNvPr id="8" name="Metin kutusu 7">
            <a:extLst>
              <a:ext uri="{FF2B5EF4-FFF2-40B4-BE49-F238E27FC236}">
                <a16:creationId xmlns:a16="http://schemas.microsoft.com/office/drawing/2014/main" id="{5C859590-9C6A-C3AD-A753-6832A80BE8D7}"/>
              </a:ext>
            </a:extLst>
          </p:cNvPr>
          <p:cNvSpPr txBox="1"/>
          <p:nvPr/>
        </p:nvSpPr>
        <p:spPr>
          <a:xfrm>
            <a:off x="7696199" y="5746098"/>
            <a:ext cx="4258236" cy="523220"/>
          </a:xfrm>
          <a:prstGeom prst="rect">
            <a:avLst/>
          </a:prstGeom>
          <a:noFill/>
        </p:spPr>
        <p:txBody>
          <a:bodyPr wrap="square" rtlCol="0">
            <a:spAutoFit/>
          </a:bodyPr>
          <a:lstStyle/>
          <a:p>
            <a:r>
              <a:rPr lang="tr-TR" sz="1400" dirty="0" err="1"/>
              <a:t>https</a:t>
            </a:r>
            <a:r>
              <a:rPr lang="tr-TR" sz="1400" dirty="0"/>
              <a:t>://</a:t>
            </a:r>
            <a:r>
              <a:rPr lang="tr-TR" sz="1400" dirty="0" err="1"/>
              <a:t>ankahaber.net</a:t>
            </a:r>
            <a:r>
              <a:rPr lang="tr-TR" sz="1400" dirty="0"/>
              <a:t>/haber/detay/korona_kitleri_bu_adresten_hac_ve_umre_kayit_merkezi_17338</a:t>
            </a:r>
          </a:p>
        </p:txBody>
      </p:sp>
      <p:sp>
        <p:nvSpPr>
          <p:cNvPr id="9" name="Oval 8">
            <a:extLst>
              <a:ext uri="{FF2B5EF4-FFF2-40B4-BE49-F238E27FC236}">
                <a16:creationId xmlns:a16="http://schemas.microsoft.com/office/drawing/2014/main" id="{A6E5E00E-733F-03CA-AFC4-ABFF48695157}"/>
              </a:ext>
            </a:extLst>
          </p:cNvPr>
          <p:cNvSpPr/>
          <p:nvPr/>
        </p:nvSpPr>
        <p:spPr>
          <a:xfrm>
            <a:off x="8296835" y="2581835"/>
            <a:ext cx="2070847" cy="847165"/>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95979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941651"/>
                </a:solidFill>
              </a:rPr>
              <a:t>Hidroksiklorokin</a:t>
            </a:r>
            <a:r>
              <a:rPr lang="en-US" b="1" dirty="0">
                <a:solidFill>
                  <a:srgbClr val="941651"/>
                </a:solidFill>
              </a:rPr>
              <a:t> </a:t>
            </a:r>
            <a:endParaRPr lang="en-US" dirty="0">
              <a:solidFill>
                <a:srgbClr val="94165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16569278"/>
              </p:ext>
            </p:extLst>
          </p:nvPr>
        </p:nvGraphicFramePr>
        <p:xfrm>
          <a:off x="1371600" y="1600200"/>
          <a:ext cx="8839200" cy="3479966"/>
        </p:xfrm>
        <a:graphic>
          <a:graphicData uri="http://schemas.openxmlformats.org/drawingml/2006/table">
            <a:tbl>
              <a:tblPr firstRow="1" bandRow="1">
                <a:tableStyleId>{BC89EF96-8CEA-46FF-86C4-4CE0E7609802}</a:tableStyleId>
              </a:tblPr>
              <a:tblGrid>
                <a:gridCol w="29464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1211746">
                <a:tc>
                  <a:txBody>
                    <a:bodyPr/>
                    <a:lstStyle/>
                    <a:p>
                      <a:pPr algn="ctr"/>
                      <a:r>
                        <a:rPr lang="en-US" sz="2400" dirty="0" err="1"/>
                        <a:t>Hidroksiklorokin’in</a:t>
                      </a:r>
                      <a:r>
                        <a:rPr lang="en-US" sz="2400" dirty="0"/>
                        <a:t> </a:t>
                      </a:r>
                      <a:r>
                        <a:rPr lang="en-US" sz="2400" dirty="0" err="1"/>
                        <a:t>Tedavi</a:t>
                      </a:r>
                      <a:r>
                        <a:rPr lang="en-US" sz="2400" dirty="0"/>
                        <a:t> </a:t>
                      </a:r>
                      <a:r>
                        <a:rPr lang="en-US" sz="2400" dirty="0" err="1"/>
                        <a:t>Protokolünden</a:t>
                      </a:r>
                      <a:r>
                        <a:rPr lang="en-US" sz="2400" dirty="0"/>
                        <a:t> </a:t>
                      </a:r>
                      <a:r>
                        <a:rPr lang="en-US" sz="2400" dirty="0" err="1"/>
                        <a:t>Çıkartılması</a:t>
                      </a:r>
                      <a:endParaRPr lang="en-US" sz="2400" dirty="0"/>
                    </a:p>
                  </a:txBody>
                  <a:tcPr/>
                </a:tc>
                <a:tc>
                  <a:txBody>
                    <a:bodyPr/>
                    <a:lstStyle/>
                    <a:p>
                      <a:pPr algn="ctr"/>
                      <a:r>
                        <a:rPr lang="en-US" sz="2400" dirty="0" err="1"/>
                        <a:t>Vaka</a:t>
                      </a:r>
                      <a:r>
                        <a:rPr lang="en-US" sz="2400" dirty="0"/>
                        <a:t> </a:t>
                      </a:r>
                      <a:r>
                        <a:rPr lang="en-US" sz="2400" dirty="0" err="1"/>
                        <a:t>Sayısı</a:t>
                      </a:r>
                      <a:endParaRPr lang="en-US" sz="2400" dirty="0"/>
                    </a:p>
                  </a:txBody>
                  <a:tcPr/>
                </a:tc>
                <a:tc>
                  <a:txBody>
                    <a:bodyPr/>
                    <a:lstStyle/>
                    <a:p>
                      <a:pPr algn="ctr"/>
                      <a:r>
                        <a:rPr lang="en-US" sz="2400" dirty="0" err="1"/>
                        <a:t>Gereksiz</a:t>
                      </a:r>
                      <a:r>
                        <a:rPr lang="en-US" sz="2400" dirty="0"/>
                        <a:t> </a:t>
                      </a:r>
                      <a:r>
                        <a:rPr lang="en-US" sz="2400" dirty="0" err="1"/>
                        <a:t>Hidroksiklorokin</a:t>
                      </a:r>
                      <a:r>
                        <a:rPr lang="en-US" sz="2400" dirty="0"/>
                        <a:t> </a:t>
                      </a:r>
                      <a:r>
                        <a:rPr lang="en-US" sz="2400" dirty="0" err="1"/>
                        <a:t>Verilen</a:t>
                      </a:r>
                      <a:r>
                        <a:rPr lang="en-US" sz="2400" dirty="0"/>
                        <a:t> Hasta </a:t>
                      </a:r>
                      <a:r>
                        <a:rPr lang="en-US" sz="2400" dirty="0" err="1"/>
                        <a:t>Sayısı</a:t>
                      </a:r>
                      <a:endParaRPr lang="en-US" sz="2400" dirty="0"/>
                    </a:p>
                  </a:txBody>
                  <a:tcPr/>
                </a:tc>
                <a:extLst>
                  <a:ext uri="{0D108BD9-81ED-4DB2-BD59-A6C34878D82A}">
                    <a16:rowId xmlns:a16="http://schemas.microsoft.com/office/drawing/2014/main" val="10000"/>
                  </a:ext>
                </a:extLst>
              </a:tr>
              <a:tr h="844550">
                <a:tc>
                  <a:txBody>
                    <a:bodyPr/>
                    <a:lstStyle/>
                    <a:p>
                      <a:pPr algn="ctr"/>
                      <a:r>
                        <a:rPr lang="en-US" sz="2400" dirty="0"/>
                        <a:t>25 </a:t>
                      </a:r>
                      <a:r>
                        <a:rPr lang="en-US" sz="2400" dirty="0" err="1"/>
                        <a:t>Mayıs</a:t>
                      </a:r>
                      <a:r>
                        <a:rPr lang="en-US" sz="2400" dirty="0"/>
                        <a:t> 2020</a:t>
                      </a:r>
                    </a:p>
                    <a:p>
                      <a:pPr algn="ctr"/>
                      <a:r>
                        <a:rPr lang="en-US" sz="2400" dirty="0"/>
                        <a:t>DSÖ*</a:t>
                      </a:r>
                    </a:p>
                  </a:txBody>
                  <a:tcPr/>
                </a:tc>
                <a:tc>
                  <a:txBody>
                    <a:bodyPr/>
                    <a:lstStyle/>
                    <a:p>
                      <a:pPr algn="ctr"/>
                      <a:r>
                        <a:rPr lang="tr-TR" sz="2400" dirty="0"/>
                        <a:t>157.814</a:t>
                      </a:r>
                      <a:endParaRPr lang="en-US" sz="2400" dirty="0"/>
                    </a:p>
                  </a:txBody>
                  <a:tcPr/>
                </a:tc>
                <a:tc>
                  <a:txBody>
                    <a:bodyPr/>
                    <a:lstStyle/>
                    <a:p>
                      <a:pPr algn="ctr"/>
                      <a:endParaRPr lang="en-US" sz="2400" dirty="0"/>
                    </a:p>
                  </a:txBody>
                  <a:tcPr/>
                </a:tc>
                <a:extLst>
                  <a:ext uri="{0D108BD9-81ED-4DB2-BD59-A6C34878D82A}">
                    <a16:rowId xmlns:a16="http://schemas.microsoft.com/office/drawing/2014/main" val="10001"/>
                  </a:ext>
                </a:extLst>
              </a:tr>
              <a:tr h="844550">
                <a:tc>
                  <a:txBody>
                    <a:bodyPr/>
                    <a:lstStyle/>
                    <a:p>
                      <a:pPr algn="ctr"/>
                      <a:r>
                        <a:rPr lang="en-US" sz="2400" dirty="0"/>
                        <a:t>07 </a:t>
                      </a:r>
                      <a:r>
                        <a:rPr lang="en-US" sz="2400" dirty="0" err="1"/>
                        <a:t>mayıs</a:t>
                      </a:r>
                      <a:r>
                        <a:rPr lang="en-US" sz="2400" dirty="0"/>
                        <a:t> 2021</a:t>
                      </a:r>
                    </a:p>
                    <a:p>
                      <a:pPr algn="ctr"/>
                      <a:r>
                        <a:rPr lang="en-US" sz="2400" dirty="0"/>
                        <a:t>SB**</a:t>
                      </a:r>
                    </a:p>
                  </a:txBody>
                  <a:tcPr/>
                </a:tc>
                <a:tc>
                  <a:txBody>
                    <a:bodyPr/>
                    <a:lstStyle/>
                    <a:p>
                      <a:pPr algn="ctr"/>
                      <a:r>
                        <a:rPr lang="tr-TR" sz="2400" dirty="0"/>
                        <a:t> 4.998.089 </a:t>
                      </a:r>
                      <a:endParaRPr lang="en-US" sz="2400" dirty="0"/>
                    </a:p>
                  </a:txBody>
                  <a:tcPr/>
                </a:tc>
                <a:tc>
                  <a:txBody>
                    <a:bodyPr/>
                    <a:lstStyle/>
                    <a:p>
                      <a:pPr algn="ctr"/>
                      <a:endParaRPr lang="en-US" sz="2400" dirty="0"/>
                    </a:p>
                  </a:txBody>
                  <a:tcPr/>
                </a:tc>
                <a:extLst>
                  <a:ext uri="{0D108BD9-81ED-4DB2-BD59-A6C34878D82A}">
                    <a16:rowId xmlns:a16="http://schemas.microsoft.com/office/drawing/2014/main" val="10002"/>
                  </a:ext>
                </a:extLst>
              </a:tr>
              <a:tr h="477354">
                <a:tc>
                  <a:txBody>
                    <a:bodyPr/>
                    <a:lstStyle/>
                    <a:p>
                      <a:pPr algn="ctr"/>
                      <a:endParaRPr lang="en-US" sz="2400"/>
                    </a:p>
                  </a:txBody>
                  <a:tcPr/>
                </a:tc>
                <a:tc>
                  <a:txBody>
                    <a:bodyPr/>
                    <a:lstStyle/>
                    <a:p>
                      <a:pPr algn="ctr"/>
                      <a:endParaRPr lang="en-US" sz="2400"/>
                    </a:p>
                  </a:txBody>
                  <a:tcPr/>
                </a:tc>
                <a:tc>
                  <a:txBody>
                    <a:bodyPr/>
                    <a:lstStyle/>
                    <a:p>
                      <a:pPr algn="ctr"/>
                      <a:r>
                        <a:rPr lang="tr-TR" sz="3200" b="1" dirty="0">
                          <a:solidFill>
                            <a:srgbClr val="400080"/>
                          </a:solidFill>
                        </a:rPr>
                        <a:t>4.840.275</a:t>
                      </a:r>
                      <a:r>
                        <a:rPr lang="tr-TR" sz="2400" dirty="0"/>
                        <a:t> </a:t>
                      </a:r>
                      <a:endParaRPr lang="en-US" sz="2400" dirty="0"/>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0BDCDEFC-5F40-7646-9B60-3B3F968BBD12}" type="slidenum">
              <a:rPr lang="en-US" smtClean="0"/>
              <a:t>26</a:t>
            </a:fld>
            <a:endParaRPr lang="en-US"/>
          </a:p>
        </p:txBody>
      </p:sp>
      <p:sp>
        <p:nvSpPr>
          <p:cNvPr id="6" name="TextBox 5"/>
          <p:cNvSpPr txBox="1"/>
          <p:nvPr/>
        </p:nvSpPr>
        <p:spPr>
          <a:xfrm>
            <a:off x="1701800" y="5828268"/>
            <a:ext cx="8839200" cy="830997"/>
          </a:xfrm>
          <a:prstGeom prst="rect">
            <a:avLst/>
          </a:prstGeom>
          <a:noFill/>
        </p:spPr>
        <p:txBody>
          <a:bodyPr wrap="square" rtlCol="0">
            <a:spAutoFit/>
          </a:bodyPr>
          <a:lstStyle/>
          <a:p>
            <a:r>
              <a:rPr lang="en-US" sz="1200" dirty="0">
                <a:solidFill>
                  <a:srgbClr val="0000FF"/>
                </a:solidFill>
              </a:rPr>
              <a:t>*https://</a:t>
            </a:r>
            <a:r>
              <a:rPr lang="en-US" sz="1200" dirty="0" err="1">
                <a:solidFill>
                  <a:srgbClr val="0000FF"/>
                </a:solidFill>
              </a:rPr>
              <a:t>www.who.int</a:t>
            </a:r>
            <a:r>
              <a:rPr lang="en-US" sz="1200" dirty="0">
                <a:solidFill>
                  <a:srgbClr val="0000FF"/>
                </a:solidFill>
              </a:rPr>
              <a:t>/news/item/04-07-2020-who-discontinues-hydroxychloroquine-and-lopinavir-ritonavir-treatment-arms-for-covid-19</a:t>
            </a:r>
          </a:p>
          <a:p>
            <a:r>
              <a:rPr lang="tr-TR" sz="1200" u="sng" dirty="0">
                <a:solidFill>
                  <a:srgbClr val="0000FF"/>
                </a:solidFill>
                <a:hlinkClick r:id="rId3"/>
              </a:rPr>
              <a:t>**https://covid19.saglik.gov.tr/TR-66935/genel-koronavirus-tablosu.html</a:t>
            </a:r>
            <a:r>
              <a:rPr lang="en-US" sz="1200" u="sng" dirty="0">
                <a:solidFill>
                  <a:srgbClr val="0000FF"/>
                </a:solidFill>
              </a:rPr>
              <a:t> </a:t>
            </a:r>
          </a:p>
          <a:p>
            <a:endParaRPr lang="en-US" sz="1200" dirty="0"/>
          </a:p>
        </p:txBody>
      </p:sp>
    </p:spTree>
    <p:extLst>
      <p:ext uri="{BB962C8B-B14F-4D97-AF65-F5344CB8AC3E}">
        <p14:creationId xmlns:p14="http://schemas.microsoft.com/office/powerpoint/2010/main" val="2747458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CE77DC20-6E20-DB6E-4318-8829DEC68FB7}"/>
              </a:ext>
            </a:extLst>
          </p:cNvPr>
          <p:cNvSpPr>
            <a:spLocks noGrp="1"/>
          </p:cNvSpPr>
          <p:nvPr>
            <p:ph type="ctrTitle"/>
          </p:nvPr>
        </p:nvSpPr>
        <p:spPr/>
        <p:txBody>
          <a:bodyPr/>
          <a:lstStyle/>
          <a:p>
            <a:r>
              <a:rPr lang="tr-TR" b="1" dirty="0">
                <a:solidFill>
                  <a:srgbClr val="941651"/>
                </a:solidFill>
              </a:rPr>
              <a:t>Çürüme / Değer Erozyonu</a:t>
            </a:r>
            <a:br>
              <a:rPr lang="tr-TR" b="1" dirty="0">
                <a:solidFill>
                  <a:srgbClr val="941651"/>
                </a:solidFill>
              </a:rPr>
            </a:br>
            <a:r>
              <a:rPr lang="tr-TR" b="1" dirty="0">
                <a:solidFill>
                  <a:srgbClr val="941651"/>
                </a:solidFill>
              </a:rPr>
              <a:t>Sağlık Sonuçları</a:t>
            </a:r>
          </a:p>
        </p:txBody>
      </p:sp>
      <p:sp>
        <p:nvSpPr>
          <p:cNvPr id="5" name="Alt Başlık 4">
            <a:extLst>
              <a:ext uri="{FF2B5EF4-FFF2-40B4-BE49-F238E27FC236}">
                <a16:creationId xmlns:a16="http://schemas.microsoft.com/office/drawing/2014/main" id="{538BB554-8BA4-14E1-25DD-B47307A95510}"/>
              </a:ext>
            </a:extLst>
          </p:cNvPr>
          <p:cNvSpPr>
            <a:spLocks noGrp="1"/>
          </p:cNvSpPr>
          <p:nvPr>
            <p:ph type="subTitle" idx="1"/>
          </p:nvPr>
        </p:nvSpPr>
        <p:spPr/>
        <p:txBody>
          <a:bodyPr/>
          <a:lstStyle/>
          <a:p>
            <a:endParaRPr lang="tr-TR"/>
          </a:p>
        </p:txBody>
      </p:sp>
    </p:spTree>
    <p:extLst>
      <p:ext uri="{BB962C8B-B14F-4D97-AF65-F5344CB8AC3E}">
        <p14:creationId xmlns:p14="http://schemas.microsoft.com/office/powerpoint/2010/main" val="479740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A4D6E4-5BCC-1856-070D-D8998A6F9489}"/>
              </a:ext>
            </a:extLst>
          </p:cNvPr>
          <p:cNvSpPr>
            <a:spLocks noGrp="1"/>
          </p:cNvSpPr>
          <p:nvPr>
            <p:ph type="title"/>
          </p:nvPr>
        </p:nvSpPr>
        <p:spPr/>
        <p:txBody>
          <a:bodyPr/>
          <a:lstStyle/>
          <a:p>
            <a:r>
              <a:rPr lang="tr-TR" b="1" dirty="0">
                <a:solidFill>
                  <a:srgbClr val="941651"/>
                </a:solidFill>
              </a:rPr>
              <a:t>Afyon Özel Bir Tıp Merkezi</a:t>
            </a:r>
          </a:p>
        </p:txBody>
      </p:sp>
      <p:sp>
        <p:nvSpPr>
          <p:cNvPr id="3" name="İçerik Yer Tutucusu 2">
            <a:extLst>
              <a:ext uri="{FF2B5EF4-FFF2-40B4-BE49-F238E27FC236}">
                <a16:creationId xmlns:a16="http://schemas.microsoft.com/office/drawing/2014/main" id="{DCB700A6-827C-5C82-237E-D9CDAC99ABFA}"/>
              </a:ext>
            </a:extLst>
          </p:cNvPr>
          <p:cNvSpPr>
            <a:spLocks noGrp="1"/>
          </p:cNvSpPr>
          <p:nvPr>
            <p:ph idx="1"/>
          </p:nvPr>
        </p:nvSpPr>
        <p:spPr>
          <a:xfrm>
            <a:off x="838200" y="1825625"/>
            <a:ext cx="5257800" cy="4351338"/>
          </a:xfrm>
        </p:spPr>
        <p:txBody>
          <a:bodyPr>
            <a:normAutofit fontScale="92500" lnSpcReduction="20000"/>
          </a:bodyPr>
          <a:lstStyle/>
          <a:p>
            <a:r>
              <a:rPr lang="tr-TR" dirty="0"/>
              <a:t>Ekim 2009 - Ekim 2010: 2032 katarakt ameliyatı</a:t>
            </a:r>
          </a:p>
          <a:p>
            <a:r>
              <a:rPr lang="tr-TR" dirty="0"/>
              <a:t>SGK’dan 2 Milyon Lira </a:t>
            </a:r>
          </a:p>
          <a:p>
            <a:r>
              <a:rPr lang="tr-TR" dirty="0"/>
              <a:t>Ekim 2010 Afyon</a:t>
            </a:r>
          </a:p>
          <a:p>
            <a:r>
              <a:rPr lang="tr-TR" dirty="0"/>
              <a:t>Ekim 2010’da gezici ekiplerle Sandıklı’nın Hırka ve </a:t>
            </a:r>
            <a:r>
              <a:rPr lang="tr-TR" dirty="0" err="1"/>
              <a:t>Emirhisar</a:t>
            </a:r>
            <a:r>
              <a:rPr lang="tr-TR" dirty="0"/>
              <a:t> köylerinde «ücretsiz» göz taraması </a:t>
            </a:r>
          </a:p>
          <a:p>
            <a:r>
              <a:rPr lang="tr-TR" dirty="0"/>
              <a:t>7 hasta ameliyat sonrası gözlerini yitirir</a:t>
            </a:r>
          </a:p>
          <a:p>
            <a:r>
              <a:rPr lang="tr-TR" dirty="0"/>
              <a:t>Sağlık Bakanlığı ameliyathane ve cerrahi kısımlarla ilgili faaliyetleri durdurur, merkez ayaktan muayene için hasta kabulüne devam eder</a:t>
            </a:r>
          </a:p>
        </p:txBody>
      </p:sp>
      <p:pic>
        <p:nvPicPr>
          <p:cNvPr id="4" name="Resim 3">
            <a:extLst>
              <a:ext uri="{FF2B5EF4-FFF2-40B4-BE49-F238E27FC236}">
                <a16:creationId xmlns:a16="http://schemas.microsoft.com/office/drawing/2014/main" id="{0854278D-F35F-9F67-7D91-2DC79FB5AACF}"/>
              </a:ext>
            </a:extLst>
          </p:cNvPr>
          <p:cNvPicPr>
            <a:picLocks noChangeAspect="1"/>
          </p:cNvPicPr>
          <p:nvPr/>
        </p:nvPicPr>
        <p:blipFill>
          <a:blip r:embed="rId2"/>
          <a:stretch>
            <a:fillRect/>
          </a:stretch>
        </p:blipFill>
        <p:spPr>
          <a:xfrm>
            <a:off x="6624136" y="1593676"/>
            <a:ext cx="5263063" cy="4543886"/>
          </a:xfrm>
          <a:prstGeom prst="rect">
            <a:avLst/>
          </a:prstGeom>
        </p:spPr>
      </p:pic>
      <p:sp>
        <p:nvSpPr>
          <p:cNvPr id="5" name="Metin kutusu 4">
            <a:extLst>
              <a:ext uri="{FF2B5EF4-FFF2-40B4-BE49-F238E27FC236}">
                <a16:creationId xmlns:a16="http://schemas.microsoft.com/office/drawing/2014/main" id="{8E8D875E-D8F2-345A-DCD7-0D20DFC530AE}"/>
              </a:ext>
            </a:extLst>
          </p:cNvPr>
          <p:cNvSpPr txBox="1"/>
          <p:nvPr/>
        </p:nvSpPr>
        <p:spPr>
          <a:xfrm>
            <a:off x="349624" y="6137562"/>
            <a:ext cx="6283708" cy="338554"/>
          </a:xfrm>
          <a:prstGeom prst="rect">
            <a:avLst/>
          </a:prstGeom>
          <a:noFill/>
        </p:spPr>
        <p:txBody>
          <a:bodyPr wrap="none" rtlCol="0">
            <a:spAutoFit/>
          </a:bodyPr>
          <a:lstStyle/>
          <a:p>
            <a:r>
              <a:rPr lang="tr-TR" sz="1600" dirty="0" err="1"/>
              <a:t>https</a:t>
            </a:r>
            <a:r>
              <a:rPr lang="tr-TR" sz="1600" dirty="0"/>
              <a:t>://</a:t>
            </a:r>
            <a:r>
              <a:rPr lang="tr-TR" sz="1600" dirty="0" err="1"/>
              <a:t>medimagazin.com.tr</a:t>
            </a:r>
            <a:r>
              <a:rPr lang="tr-TR" sz="1600" dirty="0"/>
              <a:t>/</a:t>
            </a:r>
            <a:r>
              <a:rPr lang="tr-TR" sz="1600" dirty="0" err="1"/>
              <a:t>guncel</a:t>
            </a:r>
            <a:r>
              <a:rPr lang="tr-TR" sz="1600" dirty="0"/>
              <a:t>/kor-eden-merkez-rekor-kirmis-31357</a:t>
            </a:r>
          </a:p>
        </p:txBody>
      </p:sp>
      <p:sp>
        <p:nvSpPr>
          <p:cNvPr id="6" name="Metin kutusu 5">
            <a:extLst>
              <a:ext uri="{FF2B5EF4-FFF2-40B4-BE49-F238E27FC236}">
                <a16:creationId xmlns:a16="http://schemas.microsoft.com/office/drawing/2014/main" id="{ADB0F66E-9476-6C6C-83F3-04B0A8FAECAC}"/>
              </a:ext>
            </a:extLst>
          </p:cNvPr>
          <p:cNvSpPr txBox="1"/>
          <p:nvPr/>
        </p:nvSpPr>
        <p:spPr>
          <a:xfrm>
            <a:off x="358589" y="6427695"/>
            <a:ext cx="6285567" cy="338554"/>
          </a:xfrm>
          <a:prstGeom prst="rect">
            <a:avLst/>
          </a:prstGeom>
          <a:noFill/>
        </p:spPr>
        <p:txBody>
          <a:bodyPr wrap="none" rtlCol="0">
            <a:spAutoFit/>
          </a:bodyPr>
          <a:lstStyle/>
          <a:p>
            <a:r>
              <a:rPr lang="tr-TR" sz="1600" dirty="0" err="1"/>
              <a:t>https</a:t>
            </a:r>
            <a:r>
              <a:rPr lang="tr-TR" sz="1600" dirty="0"/>
              <a:t>://</a:t>
            </a:r>
            <a:r>
              <a:rPr lang="tr-TR" sz="1600" dirty="0" err="1"/>
              <a:t>optisyeninsesi.com</a:t>
            </a:r>
            <a:r>
              <a:rPr lang="tr-TR" sz="1600" dirty="0"/>
              <a:t>/</a:t>
            </a:r>
            <a:r>
              <a:rPr lang="tr-TR" sz="1600" dirty="0" err="1"/>
              <a:t>gozlerini</a:t>
            </a:r>
            <a:r>
              <a:rPr lang="tr-TR" sz="1600" dirty="0"/>
              <a:t>-kaybettiler-</a:t>
            </a:r>
            <a:r>
              <a:rPr lang="tr-TR" sz="1600" dirty="0" err="1"/>
              <a:t>davalarindan</a:t>
            </a:r>
            <a:r>
              <a:rPr lang="tr-TR" sz="1600" dirty="0"/>
              <a:t>-</a:t>
            </a:r>
            <a:r>
              <a:rPr lang="tr-TR" sz="1600" dirty="0" err="1"/>
              <a:t>vazgectiler</a:t>
            </a:r>
            <a:r>
              <a:rPr lang="tr-TR" sz="1600" dirty="0"/>
              <a:t>/</a:t>
            </a:r>
          </a:p>
        </p:txBody>
      </p:sp>
      <p:sp>
        <p:nvSpPr>
          <p:cNvPr id="8" name="Slayt Numarası Yer Tutucusu 7">
            <a:extLst>
              <a:ext uri="{FF2B5EF4-FFF2-40B4-BE49-F238E27FC236}">
                <a16:creationId xmlns:a16="http://schemas.microsoft.com/office/drawing/2014/main" id="{59EF1D48-4310-74E3-CF9C-A532DA64182C}"/>
              </a:ext>
            </a:extLst>
          </p:cNvPr>
          <p:cNvSpPr>
            <a:spLocks noGrp="1"/>
          </p:cNvSpPr>
          <p:nvPr>
            <p:ph type="sldNum" sz="quarter" idx="12"/>
          </p:nvPr>
        </p:nvSpPr>
        <p:spPr/>
        <p:txBody>
          <a:bodyPr/>
          <a:lstStyle/>
          <a:p>
            <a:fld id="{F61ECC8C-484B-5744-8EFC-294959233654}" type="slidenum">
              <a:rPr lang="tr-TR" smtClean="0"/>
              <a:t>28</a:t>
            </a:fld>
            <a:endParaRPr lang="tr-TR"/>
          </a:p>
        </p:txBody>
      </p:sp>
    </p:spTree>
    <p:extLst>
      <p:ext uri="{BB962C8B-B14F-4D97-AF65-F5344CB8AC3E}">
        <p14:creationId xmlns:p14="http://schemas.microsoft.com/office/powerpoint/2010/main" val="659517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descr="kişi, şahıs, giyim, kara taşıtı, dış mekan içeren bir resim&#10;&#10;Açıklama otomatik olarak oluşturuldu">
            <a:extLst>
              <a:ext uri="{FF2B5EF4-FFF2-40B4-BE49-F238E27FC236}">
                <a16:creationId xmlns:a16="http://schemas.microsoft.com/office/drawing/2014/main" id="{0A382144-0794-4A3C-DB98-F35CF5C375F2}"/>
              </a:ext>
            </a:extLst>
          </p:cNvPr>
          <p:cNvPicPr>
            <a:picLocks noChangeAspect="1"/>
          </p:cNvPicPr>
          <p:nvPr/>
        </p:nvPicPr>
        <p:blipFill>
          <a:blip r:embed="rId2"/>
          <a:srcRect l="2275" r="18413"/>
          <a:stretch/>
        </p:blipFill>
        <p:spPr>
          <a:xfrm>
            <a:off x="2914552" y="4018239"/>
            <a:ext cx="3953258" cy="2803765"/>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770937DB-F702-74BB-F5AB-13ED26C33A49}"/>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b="1">
                <a:solidFill>
                  <a:srgbClr val="941651"/>
                </a:solidFill>
              </a:rPr>
              <a:t>Burdur Hemodiyaliz Cinayetleri</a:t>
            </a:r>
            <a:endParaRPr lang="en-US" sz="4000" b="1" dirty="0">
              <a:solidFill>
                <a:srgbClr val="941651"/>
              </a:solidFill>
            </a:endParaRPr>
          </a:p>
        </p:txBody>
      </p:sp>
      <p:sp>
        <p:nvSpPr>
          <p:cNvPr id="3" name="İçerik Yer Tutucusu 2">
            <a:extLst>
              <a:ext uri="{FF2B5EF4-FFF2-40B4-BE49-F238E27FC236}">
                <a16:creationId xmlns:a16="http://schemas.microsoft.com/office/drawing/2014/main" id="{4CDFCC95-ABF6-6F7D-3A77-1BC84B102B03}"/>
              </a:ext>
            </a:extLst>
          </p:cNvPr>
          <p:cNvSpPr>
            <a:spLocks noGrp="1"/>
          </p:cNvSpPr>
          <p:nvPr>
            <p:ph sz="half" idx="1"/>
          </p:nvPr>
        </p:nvSpPr>
        <p:spPr>
          <a:xfrm>
            <a:off x="7200157" y="2409744"/>
            <a:ext cx="3822189" cy="3742762"/>
          </a:xfrm>
        </p:spPr>
        <p:txBody>
          <a:bodyPr vert="horz" lIns="91440" tIns="45720" rIns="91440" bIns="45720" rtlCol="0">
            <a:normAutofit/>
          </a:bodyPr>
          <a:lstStyle/>
          <a:p>
            <a:r>
              <a:rPr lang="en-US" sz="2400" dirty="0" err="1"/>
              <a:t>Mayıs</a:t>
            </a:r>
            <a:r>
              <a:rPr lang="en-US" sz="2400" dirty="0"/>
              <a:t> 2024 </a:t>
            </a:r>
          </a:p>
          <a:p>
            <a:r>
              <a:rPr lang="en-US" sz="2400" dirty="0" err="1"/>
              <a:t>Hastane</a:t>
            </a:r>
            <a:r>
              <a:rPr lang="en-US" sz="2400" dirty="0"/>
              <a:t> 5 ay </a:t>
            </a:r>
            <a:r>
              <a:rPr lang="en-US" sz="2400" dirty="0" err="1"/>
              <a:t>önce</a:t>
            </a:r>
            <a:r>
              <a:rPr lang="en-US" sz="2400" dirty="0"/>
              <a:t> </a:t>
            </a:r>
            <a:r>
              <a:rPr lang="en-US" sz="2400" dirty="0" err="1"/>
              <a:t>açılmış</a:t>
            </a:r>
            <a:endParaRPr lang="en-US" sz="2400" dirty="0"/>
          </a:p>
          <a:p>
            <a:r>
              <a:rPr lang="en-US" sz="2400" dirty="0" err="1"/>
              <a:t>Saf</a:t>
            </a:r>
            <a:r>
              <a:rPr lang="en-US" sz="2400" dirty="0"/>
              <a:t> </a:t>
            </a:r>
            <a:r>
              <a:rPr lang="en-US" sz="2400" dirty="0" err="1"/>
              <a:t>su</a:t>
            </a:r>
            <a:r>
              <a:rPr lang="en-US" sz="2400" dirty="0"/>
              <a:t> </a:t>
            </a:r>
            <a:r>
              <a:rPr lang="en-US" sz="2400" dirty="0" err="1"/>
              <a:t>tankı</a:t>
            </a:r>
            <a:r>
              <a:rPr lang="en-US" sz="2400" dirty="0"/>
              <a:t> </a:t>
            </a:r>
            <a:r>
              <a:rPr lang="en-US" sz="2400" dirty="0" err="1"/>
              <a:t>içine</a:t>
            </a:r>
            <a:r>
              <a:rPr lang="en-US" sz="2400" dirty="0"/>
              <a:t> </a:t>
            </a:r>
            <a:r>
              <a:rPr lang="en-US" sz="2400" dirty="0" err="1"/>
              <a:t>etilen</a:t>
            </a:r>
            <a:r>
              <a:rPr lang="en-US" sz="2400" dirty="0"/>
              <a:t> </a:t>
            </a:r>
            <a:r>
              <a:rPr lang="en-US" sz="2400" dirty="0" err="1"/>
              <a:t>glikol</a:t>
            </a:r>
            <a:r>
              <a:rPr lang="en-US" sz="2400" dirty="0"/>
              <a:t> (</a:t>
            </a:r>
            <a:r>
              <a:rPr lang="en-US" sz="2400" dirty="0" err="1"/>
              <a:t>antifriz</a:t>
            </a:r>
            <a:r>
              <a:rPr lang="en-US" sz="2400" dirty="0"/>
              <a:t>) </a:t>
            </a:r>
            <a:r>
              <a:rPr lang="en-US" sz="2400" dirty="0" err="1"/>
              <a:t>karışmış</a:t>
            </a:r>
            <a:r>
              <a:rPr lang="en-US" sz="2400" dirty="0"/>
              <a:t> </a:t>
            </a:r>
            <a:r>
              <a:rPr lang="en-US" sz="2400" dirty="0" err="1"/>
              <a:t>olması</a:t>
            </a:r>
            <a:r>
              <a:rPr lang="en-US" sz="2400" dirty="0"/>
              <a:t> </a:t>
            </a:r>
            <a:r>
              <a:rPr lang="en-US" sz="2400" dirty="0" err="1"/>
              <a:t>olasılığı</a:t>
            </a:r>
            <a:r>
              <a:rPr lang="en-US" sz="2400" dirty="0"/>
              <a:t> </a:t>
            </a:r>
          </a:p>
          <a:p>
            <a:r>
              <a:rPr lang="en-US" sz="2400" dirty="0"/>
              <a:t>33 </a:t>
            </a:r>
            <a:r>
              <a:rPr lang="en-US" sz="2400" dirty="0" err="1"/>
              <a:t>kişi</a:t>
            </a:r>
            <a:r>
              <a:rPr lang="en-US" sz="2400" dirty="0"/>
              <a:t> </a:t>
            </a:r>
            <a:r>
              <a:rPr lang="en-US" sz="2400" dirty="0" err="1"/>
              <a:t>etkilendi</a:t>
            </a:r>
            <a:r>
              <a:rPr lang="en-US" sz="2400" dirty="0"/>
              <a:t>, 3 hasta </a:t>
            </a:r>
            <a:r>
              <a:rPr lang="en-US" sz="2400" dirty="0" err="1"/>
              <a:t>yaşamını</a:t>
            </a:r>
            <a:r>
              <a:rPr lang="en-US" sz="2400" dirty="0"/>
              <a:t> </a:t>
            </a:r>
            <a:r>
              <a:rPr lang="en-US" sz="2400" dirty="0" err="1"/>
              <a:t>yitirdi</a:t>
            </a:r>
            <a:r>
              <a:rPr lang="en-US" sz="2400" dirty="0"/>
              <a:t>!</a:t>
            </a:r>
          </a:p>
        </p:txBody>
      </p:sp>
      <p:sp>
        <p:nvSpPr>
          <p:cNvPr id="5" name="Slayt Numarası Yer Tutucusu 4">
            <a:extLst>
              <a:ext uri="{FF2B5EF4-FFF2-40B4-BE49-F238E27FC236}">
                <a16:creationId xmlns:a16="http://schemas.microsoft.com/office/drawing/2014/main" id="{C5402E6D-4C1C-850A-0C54-A1ECABF91808}"/>
              </a:ext>
            </a:extLst>
          </p:cNvPr>
          <p:cNvSpPr>
            <a:spLocks noGrp="1"/>
          </p:cNvSpPr>
          <p:nvPr>
            <p:ph type="sldNum" sz="quarter" idx="12"/>
          </p:nvPr>
        </p:nvSpPr>
        <p:spPr/>
        <p:txBody>
          <a:bodyPr/>
          <a:lstStyle/>
          <a:p>
            <a:fld id="{F61ECC8C-484B-5744-8EFC-294959233654}" type="slidenum">
              <a:rPr lang="tr-TR" smtClean="0"/>
              <a:t>29</a:t>
            </a:fld>
            <a:endParaRPr lang="tr-TR"/>
          </a:p>
        </p:txBody>
      </p:sp>
      <p:pic>
        <p:nvPicPr>
          <p:cNvPr id="6" name="Resim 5">
            <a:extLst>
              <a:ext uri="{FF2B5EF4-FFF2-40B4-BE49-F238E27FC236}">
                <a16:creationId xmlns:a16="http://schemas.microsoft.com/office/drawing/2014/main" id="{CA2EEEED-D073-B379-E960-8EB1DEB8F68F}"/>
              </a:ext>
            </a:extLst>
          </p:cNvPr>
          <p:cNvPicPr>
            <a:picLocks noChangeAspect="1"/>
          </p:cNvPicPr>
          <p:nvPr/>
        </p:nvPicPr>
        <p:blipFill>
          <a:blip r:embed="rId3"/>
          <a:stretch>
            <a:fillRect/>
          </a:stretch>
        </p:blipFill>
        <p:spPr>
          <a:xfrm>
            <a:off x="101900" y="35996"/>
            <a:ext cx="6275294" cy="4018239"/>
          </a:xfrm>
          <a:prstGeom prst="rect">
            <a:avLst/>
          </a:prstGeom>
        </p:spPr>
      </p:pic>
    </p:spTree>
    <p:extLst>
      <p:ext uri="{BB962C8B-B14F-4D97-AF65-F5344CB8AC3E}">
        <p14:creationId xmlns:p14="http://schemas.microsoft.com/office/powerpoint/2010/main" val="2032207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93678A-EEB4-9465-8AF4-7EA2028FB6E1}"/>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0DB9BF2B-06BA-A725-ECEB-6ABEED4315B3}"/>
              </a:ext>
            </a:extLst>
          </p:cNvPr>
          <p:cNvSpPr>
            <a:spLocks noGrp="1"/>
          </p:cNvSpPr>
          <p:nvPr>
            <p:ph idx="1"/>
          </p:nvPr>
        </p:nvSpPr>
        <p:spPr/>
        <p:txBody>
          <a:bodyPr>
            <a:normAutofit fontScale="92500" lnSpcReduction="20000"/>
          </a:bodyPr>
          <a:lstStyle/>
          <a:p>
            <a:r>
              <a:rPr lang="tr-TR" dirty="0"/>
              <a:t>Yapısal Şiddet</a:t>
            </a:r>
          </a:p>
          <a:p>
            <a:r>
              <a:rPr lang="tr-TR" dirty="0"/>
              <a:t>Piyasalaşma </a:t>
            </a:r>
          </a:p>
          <a:p>
            <a:r>
              <a:rPr lang="tr-TR" dirty="0"/>
              <a:t>Sağlıkta piyasalaşma ve sistemik etkileri</a:t>
            </a:r>
          </a:p>
          <a:p>
            <a:pPr lvl="1"/>
            <a:r>
              <a:rPr lang="tr-TR" dirty="0"/>
              <a:t>Erken tanı çalışmaları</a:t>
            </a:r>
          </a:p>
          <a:p>
            <a:pPr lvl="1"/>
            <a:r>
              <a:rPr lang="tr-TR" dirty="0"/>
              <a:t>Bazı Sağlık Göstergeleri Üzerinden Hizmetin Sonuçları</a:t>
            </a:r>
          </a:p>
          <a:p>
            <a:r>
              <a:rPr lang="tr-TR" dirty="0"/>
              <a:t>Ahbap çavuş kapitalizmi ve sağlık etkileri</a:t>
            </a:r>
          </a:p>
          <a:p>
            <a:r>
              <a:rPr lang="tr-TR" dirty="0"/>
              <a:t>Çürüme / Değer Erozyonu</a:t>
            </a:r>
          </a:p>
          <a:p>
            <a:pPr lvl="1"/>
            <a:r>
              <a:rPr lang="tr-TR" dirty="0"/>
              <a:t>Katarakt Afyon</a:t>
            </a:r>
          </a:p>
          <a:p>
            <a:pPr lvl="1"/>
            <a:r>
              <a:rPr lang="tr-TR" dirty="0"/>
              <a:t>Hemodiyaliz Burdur</a:t>
            </a:r>
          </a:p>
          <a:p>
            <a:pPr lvl="1"/>
            <a:r>
              <a:rPr lang="tr-TR" dirty="0"/>
              <a:t>Yeni doğan ölümleri İstanbul</a:t>
            </a:r>
          </a:p>
          <a:p>
            <a:r>
              <a:rPr lang="tr-TR" dirty="0"/>
              <a:t>Sayıştay Raporlarında Sağlık Kurumları</a:t>
            </a:r>
          </a:p>
          <a:p>
            <a:r>
              <a:rPr lang="tr-TR" dirty="0"/>
              <a:t>Çözüm Önerileri</a:t>
            </a:r>
          </a:p>
        </p:txBody>
      </p:sp>
      <p:sp>
        <p:nvSpPr>
          <p:cNvPr id="5" name="Slayt Numarası Yer Tutucusu 4">
            <a:extLst>
              <a:ext uri="{FF2B5EF4-FFF2-40B4-BE49-F238E27FC236}">
                <a16:creationId xmlns:a16="http://schemas.microsoft.com/office/drawing/2014/main" id="{4CF2B520-64DF-8E9A-505C-142AA794029B}"/>
              </a:ext>
            </a:extLst>
          </p:cNvPr>
          <p:cNvSpPr>
            <a:spLocks noGrp="1"/>
          </p:cNvSpPr>
          <p:nvPr>
            <p:ph type="sldNum" sz="quarter" idx="12"/>
          </p:nvPr>
        </p:nvSpPr>
        <p:spPr/>
        <p:txBody>
          <a:bodyPr/>
          <a:lstStyle/>
          <a:p>
            <a:fld id="{F61ECC8C-484B-5744-8EFC-294959233654}" type="slidenum">
              <a:rPr lang="tr-TR" smtClean="0"/>
              <a:t>3</a:t>
            </a:fld>
            <a:endParaRPr lang="tr-TR"/>
          </a:p>
        </p:txBody>
      </p:sp>
    </p:spTree>
    <p:extLst>
      <p:ext uri="{BB962C8B-B14F-4D97-AF65-F5344CB8AC3E}">
        <p14:creationId xmlns:p14="http://schemas.microsoft.com/office/powerpoint/2010/main" val="1874493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433881-34D0-62FB-FD56-844086EEE0BD}"/>
              </a:ext>
            </a:extLst>
          </p:cNvPr>
          <p:cNvSpPr>
            <a:spLocks noGrp="1"/>
          </p:cNvSpPr>
          <p:nvPr>
            <p:ph type="title"/>
          </p:nvPr>
        </p:nvSpPr>
        <p:spPr>
          <a:xfrm>
            <a:off x="426720" y="319405"/>
            <a:ext cx="10515600" cy="594995"/>
          </a:xfrm>
        </p:spPr>
        <p:txBody>
          <a:bodyPr>
            <a:normAutofit fontScale="90000"/>
          </a:bodyPr>
          <a:lstStyle/>
          <a:p>
            <a:r>
              <a:rPr lang="tr-TR" b="1" dirty="0">
                <a:solidFill>
                  <a:srgbClr val="941651"/>
                </a:solidFill>
              </a:rPr>
              <a:t>Yenidoğan Yoğun Bakım Yatakları </a:t>
            </a:r>
          </a:p>
        </p:txBody>
      </p:sp>
      <p:pic>
        <p:nvPicPr>
          <p:cNvPr id="4" name="Resim 3">
            <a:extLst>
              <a:ext uri="{FF2B5EF4-FFF2-40B4-BE49-F238E27FC236}">
                <a16:creationId xmlns:a16="http://schemas.microsoft.com/office/drawing/2014/main" id="{4099C962-C7E4-260C-61F0-000EAE05F31F}"/>
              </a:ext>
            </a:extLst>
          </p:cNvPr>
          <p:cNvPicPr>
            <a:picLocks noChangeAspect="1"/>
          </p:cNvPicPr>
          <p:nvPr/>
        </p:nvPicPr>
        <p:blipFill>
          <a:blip r:embed="rId3"/>
          <a:stretch>
            <a:fillRect/>
          </a:stretch>
        </p:blipFill>
        <p:spPr>
          <a:xfrm>
            <a:off x="0" y="914400"/>
            <a:ext cx="7772400" cy="2294868"/>
          </a:xfrm>
          <a:prstGeom prst="rect">
            <a:avLst/>
          </a:prstGeom>
        </p:spPr>
      </p:pic>
      <p:pic>
        <p:nvPicPr>
          <p:cNvPr id="5" name="Resim 4">
            <a:extLst>
              <a:ext uri="{FF2B5EF4-FFF2-40B4-BE49-F238E27FC236}">
                <a16:creationId xmlns:a16="http://schemas.microsoft.com/office/drawing/2014/main" id="{2E31681E-04C5-ECBD-EAA5-0B2F97025A95}"/>
              </a:ext>
            </a:extLst>
          </p:cNvPr>
          <p:cNvPicPr>
            <a:picLocks noChangeAspect="1"/>
          </p:cNvPicPr>
          <p:nvPr/>
        </p:nvPicPr>
        <p:blipFill>
          <a:blip r:embed="rId4"/>
          <a:stretch>
            <a:fillRect/>
          </a:stretch>
        </p:blipFill>
        <p:spPr>
          <a:xfrm>
            <a:off x="4983481" y="2882192"/>
            <a:ext cx="7040880" cy="3808168"/>
          </a:xfrm>
          <a:prstGeom prst="rect">
            <a:avLst/>
          </a:prstGeom>
        </p:spPr>
      </p:pic>
      <p:sp>
        <p:nvSpPr>
          <p:cNvPr id="6" name="Slayt Numarası Yer Tutucusu 5">
            <a:extLst>
              <a:ext uri="{FF2B5EF4-FFF2-40B4-BE49-F238E27FC236}">
                <a16:creationId xmlns:a16="http://schemas.microsoft.com/office/drawing/2014/main" id="{CC278C95-0677-F5D7-76EF-B042B3E84B5E}"/>
              </a:ext>
            </a:extLst>
          </p:cNvPr>
          <p:cNvSpPr>
            <a:spLocks noGrp="1"/>
          </p:cNvSpPr>
          <p:nvPr>
            <p:ph type="sldNum" sz="quarter" idx="12"/>
          </p:nvPr>
        </p:nvSpPr>
        <p:spPr/>
        <p:txBody>
          <a:bodyPr/>
          <a:lstStyle/>
          <a:p>
            <a:fld id="{F61ECC8C-484B-5744-8EFC-294959233654}" type="slidenum">
              <a:rPr lang="tr-TR" smtClean="0"/>
              <a:t>30</a:t>
            </a:fld>
            <a:endParaRPr lang="tr-TR"/>
          </a:p>
        </p:txBody>
      </p:sp>
      <p:sp>
        <p:nvSpPr>
          <p:cNvPr id="8" name="Metin kutusu 7">
            <a:extLst>
              <a:ext uri="{FF2B5EF4-FFF2-40B4-BE49-F238E27FC236}">
                <a16:creationId xmlns:a16="http://schemas.microsoft.com/office/drawing/2014/main" id="{BE309537-A12A-681C-39EA-63E7218B1962}"/>
              </a:ext>
            </a:extLst>
          </p:cNvPr>
          <p:cNvSpPr txBox="1"/>
          <p:nvPr/>
        </p:nvSpPr>
        <p:spPr>
          <a:xfrm>
            <a:off x="426720" y="3980317"/>
            <a:ext cx="4763845" cy="2031325"/>
          </a:xfrm>
          <a:prstGeom prst="rect">
            <a:avLst/>
          </a:prstGeom>
          <a:noFill/>
        </p:spPr>
        <p:txBody>
          <a:bodyPr wrap="square" rtlCol="0">
            <a:spAutoFit/>
          </a:bodyPr>
          <a:lstStyle/>
          <a:p>
            <a:pPr marL="285750" indent="-285750">
              <a:buFont typeface="Arial" panose="020B0604020202020204" pitchFamily="34" charset="0"/>
              <a:buChar char="•"/>
            </a:pPr>
            <a:r>
              <a:rPr lang="tr-TR" dirty="0"/>
              <a:t>Yenidoğan YB yataklarının </a:t>
            </a:r>
            <a:r>
              <a:rPr lang="tr-TR" b="1" dirty="0"/>
              <a:t>%54’ü özel sektörde</a:t>
            </a:r>
          </a:p>
          <a:p>
            <a:pPr marL="285750" indent="-285750">
              <a:buFont typeface="Arial" panose="020B0604020202020204" pitchFamily="34" charset="0"/>
              <a:buChar char="•"/>
            </a:pPr>
            <a:r>
              <a:rPr lang="tr-TR" dirty="0"/>
              <a:t>Bölgesel eşitsizlikler</a:t>
            </a:r>
          </a:p>
          <a:p>
            <a:pPr marL="285750" indent="-285750">
              <a:buFont typeface="Arial" panose="020B0604020202020204" pitchFamily="34" charset="0"/>
              <a:buChar char="•"/>
            </a:pPr>
            <a:r>
              <a:rPr lang="tr-TR" dirty="0"/>
              <a:t>Hizmet satın alma</a:t>
            </a:r>
          </a:p>
          <a:p>
            <a:pPr marL="285750" indent="-285750">
              <a:buFont typeface="Arial" panose="020B0604020202020204" pitchFamily="34" charset="0"/>
              <a:buChar char="•"/>
            </a:pPr>
            <a:r>
              <a:rPr lang="tr-TR" dirty="0"/>
              <a:t>Ankara’da Zübeyde Hanım ve </a:t>
            </a:r>
            <a:r>
              <a:rPr lang="tr-TR" dirty="0" err="1"/>
              <a:t>Dr</a:t>
            </a:r>
            <a:r>
              <a:rPr lang="tr-TR" dirty="0"/>
              <a:t> Sami Ulus hastaneleri kapatılıyor</a:t>
            </a:r>
          </a:p>
          <a:p>
            <a:pPr marL="285750" indent="-285750">
              <a:buFont typeface="Arial" panose="020B0604020202020204" pitchFamily="34" charset="0"/>
              <a:buChar char="•"/>
            </a:pPr>
            <a:endParaRPr lang="tr-TR" dirty="0"/>
          </a:p>
        </p:txBody>
      </p:sp>
    </p:spTree>
    <p:extLst>
      <p:ext uri="{BB962C8B-B14F-4D97-AF65-F5344CB8AC3E}">
        <p14:creationId xmlns:p14="http://schemas.microsoft.com/office/powerpoint/2010/main" val="3253694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ağıt üzerindeki bir kağıda ulaşan, kağıdın ve Yapışkan notların tam olarak bulunduğu kişi">
            <a:extLst>
              <a:ext uri="{FF2B5EF4-FFF2-40B4-BE49-F238E27FC236}">
                <a16:creationId xmlns:a16="http://schemas.microsoft.com/office/drawing/2014/main" id="{36534DAC-BF32-09B5-BF2C-8C342E0D5C7F}"/>
              </a:ext>
            </a:extLst>
          </p:cNvPr>
          <p:cNvPicPr>
            <a:picLocks noChangeAspect="1"/>
          </p:cNvPicPr>
          <p:nvPr/>
        </p:nvPicPr>
        <p:blipFill>
          <a:blip r:embed="rId2">
            <a:alphaModFix amt="50000"/>
          </a:blip>
          <a:srcRect t="8913" b="6817"/>
          <a:stretch/>
        </p:blipFill>
        <p:spPr>
          <a:xfrm>
            <a:off x="20" y="1"/>
            <a:ext cx="12191980" cy="6857999"/>
          </a:xfrm>
          <a:prstGeom prst="rect">
            <a:avLst/>
          </a:prstGeom>
        </p:spPr>
      </p:pic>
      <p:sp>
        <p:nvSpPr>
          <p:cNvPr id="2" name="Başlık 1">
            <a:extLst>
              <a:ext uri="{FF2B5EF4-FFF2-40B4-BE49-F238E27FC236}">
                <a16:creationId xmlns:a16="http://schemas.microsoft.com/office/drawing/2014/main" id="{911ED00A-ED8F-3A44-0247-D2D9F5AD428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br>
              <a:rPr lang="en-US" b="1" dirty="0">
                <a:solidFill>
                  <a:srgbClr val="941651"/>
                </a:solidFill>
                <a:highlight>
                  <a:srgbClr val="EBEBEB"/>
                </a:highlight>
              </a:rPr>
            </a:br>
            <a:r>
              <a:rPr lang="en-US" b="1" dirty="0" err="1">
                <a:solidFill>
                  <a:srgbClr val="941651"/>
                </a:solidFill>
                <a:highlight>
                  <a:srgbClr val="EBEBEB"/>
                </a:highlight>
              </a:rPr>
              <a:t>Sayıştay</a:t>
            </a:r>
            <a:r>
              <a:rPr lang="en-US" b="1" dirty="0">
                <a:solidFill>
                  <a:srgbClr val="941651"/>
                </a:solidFill>
                <a:highlight>
                  <a:srgbClr val="EBEBEB"/>
                </a:highlight>
              </a:rPr>
              <a:t> </a:t>
            </a:r>
            <a:r>
              <a:rPr lang="en-US" b="1" dirty="0" err="1">
                <a:solidFill>
                  <a:srgbClr val="941651"/>
                </a:solidFill>
                <a:highlight>
                  <a:srgbClr val="EBEBEB"/>
                </a:highlight>
              </a:rPr>
              <a:t>Raporlarından</a:t>
            </a:r>
            <a:r>
              <a:rPr lang="en-US" b="1" dirty="0">
                <a:solidFill>
                  <a:srgbClr val="941651"/>
                </a:solidFill>
                <a:highlight>
                  <a:srgbClr val="EBEBEB"/>
                </a:highlight>
              </a:rPr>
              <a:t> </a:t>
            </a:r>
            <a:r>
              <a:rPr lang="en-US" b="1" dirty="0" err="1">
                <a:solidFill>
                  <a:srgbClr val="941651"/>
                </a:solidFill>
                <a:highlight>
                  <a:srgbClr val="EBEBEB"/>
                </a:highlight>
              </a:rPr>
              <a:t>Veriler</a:t>
            </a:r>
            <a:endParaRPr lang="en-US" b="1" dirty="0">
              <a:solidFill>
                <a:srgbClr val="941651"/>
              </a:solidFill>
              <a:highlight>
                <a:srgbClr val="EBEBEB"/>
              </a:highlight>
            </a:endParaRPr>
          </a:p>
        </p:txBody>
      </p:sp>
      <p:sp>
        <p:nvSpPr>
          <p:cNvPr id="4" name="Slayt Numarası Yer Tutucusu 3">
            <a:extLst>
              <a:ext uri="{FF2B5EF4-FFF2-40B4-BE49-F238E27FC236}">
                <a16:creationId xmlns:a16="http://schemas.microsoft.com/office/drawing/2014/main" id="{6A2EDC4E-84B4-8763-7832-2A5604010CF6}"/>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DB14EE5B-AC0C-F34A-BB2E-1AD96D3D8697}" type="slidenum">
              <a:rPr lang="en-US" smtClean="0">
                <a:solidFill>
                  <a:srgbClr val="FFFFFF"/>
                </a:solidFill>
                <a:latin typeface="Calibri" panose="020F0502020204030204"/>
              </a:rPr>
              <a:pPr>
                <a:spcAft>
                  <a:spcPts val="600"/>
                </a:spcAft>
                <a:defRPr/>
              </a:pPr>
              <a:t>31</a:t>
            </a:fld>
            <a:endParaRPr lang="en-US">
              <a:solidFill>
                <a:srgbClr val="FFFFFF"/>
              </a:solidFill>
              <a:latin typeface="Calibri" panose="020F0502020204030204"/>
            </a:endParaRPr>
          </a:p>
        </p:txBody>
      </p:sp>
    </p:spTree>
    <p:extLst>
      <p:ext uri="{BB962C8B-B14F-4D97-AF65-F5344CB8AC3E}">
        <p14:creationId xmlns:p14="http://schemas.microsoft.com/office/powerpoint/2010/main" val="2464059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3200" b="1" dirty="0">
                <a:solidFill>
                  <a:srgbClr val="941651"/>
                </a:solidFill>
              </a:rPr>
              <a:t>“Sağlık Bakanlığına Bağlı Hastanelerde İlaç, Tıbbi Sarf Malzemesi ve Tıbbi Cihaz Yönetimi” (2005)</a:t>
            </a:r>
            <a:endParaRPr lang="en-US" sz="3200" b="1" dirty="0">
              <a:solidFill>
                <a:srgbClr val="941651"/>
              </a:solidFill>
            </a:endParaRPr>
          </a:p>
        </p:txBody>
      </p:sp>
      <p:sp>
        <p:nvSpPr>
          <p:cNvPr id="3" name="Content Placeholder 2"/>
          <p:cNvSpPr>
            <a:spLocks noGrp="1"/>
          </p:cNvSpPr>
          <p:nvPr>
            <p:ph sz="half" idx="1"/>
          </p:nvPr>
        </p:nvSpPr>
        <p:spPr>
          <a:xfrm>
            <a:off x="838200" y="1825625"/>
            <a:ext cx="6132226" cy="4351338"/>
          </a:xfrm>
        </p:spPr>
        <p:txBody>
          <a:bodyPr>
            <a:normAutofit fontScale="92500" lnSpcReduction="10000"/>
          </a:bodyPr>
          <a:lstStyle/>
          <a:p>
            <a:r>
              <a:rPr lang="tr-TR" sz="2400" dirty="0"/>
              <a:t>Hastaneler uzmanlaşmış yönetim ekiplerince yönetilmemekte </a:t>
            </a:r>
          </a:p>
          <a:p>
            <a:r>
              <a:rPr lang="tr-TR" sz="2400" dirty="0"/>
              <a:t>Sağlık Bakanlığına bağlı hastanelerde tıbbi cihaz ihtiyaçlarının belirlenmesinde; nesnel standartlar yok </a:t>
            </a:r>
          </a:p>
          <a:p>
            <a:r>
              <a:rPr lang="tr-TR" sz="2400" dirty="0"/>
              <a:t>Çok sayıda ihale, yapılan hatalı işlemler ve itirazlar sonucunda Kamu İhale Kurumunca iptal edilmekte</a:t>
            </a:r>
          </a:p>
          <a:p>
            <a:r>
              <a:rPr lang="tr-TR" sz="2400" dirty="0"/>
              <a:t>Tıbbi cihazların tam kapasite ile çalışmasını sağlayacak, dengeli bir personel dağılımı politikası yok</a:t>
            </a:r>
          </a:p>
          <a:p>
            <a:r>
              <a:rPr lang="tr-TR" sz="2400" dirty="0"/>
              <a:t>Radyoloji birimindeki cihazları kullananların tamamı cihazın radyasyon yayıp yaymadığına bakılmaksızın aynı koşullarda istihdam ediliyor</a:t>
            </a:r>
          </a:p>
          <a:p>
            <a:endParaRPr lang="en-US" sz="2400" dirty="0"/>
          </a:p>
        </p:txBody>
      </p:sp>
      <p:pic>
        <p:nvPicPr>
          <p:cNvPr id="6" name="İçerik Yer Tutucusu 5">
            <a:extLst>
              <a:ext uri="{FF2B5EF4-FFF2-40B4-BE49-F238E27FC236}">
                <a16:creationId xmlns:a16="http://schemas.microsoft.com/office/drawing/2014/main" id="{5CD5BEBD-2E2B-A616-CF6D-5A03A17FEA02}"/>
              </a:ext>
            </a:extLst>
          </p:cNvPr>
          <p:cNvPicPr>
            <a:picLocks noGrp="1" noChangeAspect="1"/>
          </p:cNvPicPr>
          <p:nvPr>
            <p:ph sz="half" idx="2"/>
          </p:nvPr>
        </p:nvPicPr>
        <p:blipFill>
          <a:blip r:embed="rId2"/>
          <a:stretch>
            <a:fillRect/>
          </a:stretch>
        </p:blipFill>
        <p:spPr>
          <a:xfrm>
            <a:off x="7359138" y="1825625"/>
            <a:ext cx="2807724" cy="4351338"/>
          </a:xfrm>
          <a:prstGeom prst="rect">
            <a:avLst/>
          </a:prstGeom>
        </p:spPr>
      </p:pic>
      <p:sp>
        <p:nvSpPr>
          <p:cNvPr id="4" name="Slayt Numarası Yer Tutucusu 3">
            <a:extLst>
              <a:ext uri="{FF2B5EF4-FFF2-40B4-BE49-F238E27FC236}">
                <a16:creationId xmlns:a16="http://schemas.microsoft.com/office/drawing/2014/main" id="{71FD5F1F-3B8F-7E57-E8CE-E8E5187D95A0}"/>
              </a:ext>
            </a:extLst>
          </p:cNvPr>
          <p:cNvSpPr>
            <a:spLocks noGrp="1"/>
          </p:cNvSpPr>
          <p:nvPr>
            <p:ph type="sldNum" sz="quarter" idx="12"/>
          </p:nvPr>
        </p:nvSpPr>
        <p:spPr/>
        <p:txBody>
          <a:bodyPr/>
          <a:lstStyle/>
          <a:p>
            <a:fld id="{DB14EE5B-AC0C-F34A-BB2E-1AD96D3D8697}" type="slidenum">
              <a:rPr lang="tr-TR" smtClean="0"/>
              <a:t>32</a:t>
            </a:fld>
            <a:endParaRPr lang="tr-TR"/>
          </a:p>
        </p:txBody>
      </p:sp>
    </p:spTree>
    <p:extLst>
      <p:ext uri="{BB962C8B-B14F-4D97-AF65-F5344CB8AC3E}">
        <p14:creationId xmlns:p14="http://schemas.microsoft.com/office/powerpoint/2010/main" val="2268392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941100"/>
                </a:solidFill>
              </a:rPr>
              <a:t>Sayıştay</a:t>
            </a:r>
            <a:r>
              <a:rPr lang="en-US" b="1" dirty="0">
                <a:solidFill>
                  <a:srgbClr val="941100"/>
                </a:solidFill>
              </a:rPr>
              <a:t> </a:t>
            </a:r>
            <a:r>
              <a:rPr lang="en-US" b="1" dirty="0" err="1">
                <a:solidFill>
                  <a:srgbClr val="941100"/>
                </a:solidFill>
              </a:rPr>
              <a:t>Raporu</a:t>
            </a:r>
            <a:r>
              <a:rPr lang="en-US" b="1" dirty="0">
                <a:solidFill>
                  <a:srgbClr val="941100"/>
                </a:solidFill>
              </a:rPr>
              <a:t> 2013</a:t>
            </a:r>
          </a:p>
        </p:txBody>
      </p:sp>
      <p:sp>
        <p:nvSpPr>
          <p:cNvPr id="3" name="Content Placeholder 2"/>
          <p:cNvSpPr>
            <a:spLocks noGrp="1"/>
          </p:cNvSpPr>
          <p:nvPr>
            <p:ph idx="1"/>
          </p:nvPr>
        </p:nvSpPr>
        <p:spPr/>
        <p:txBody>
          <a:bodyPr>
            <a:normAutofit/>
          </a:bodyPr>
          <a:lstStyle/>
          <a:p>
            <a:r>
              <a:rPr lang="tr-TR" sz="2400" dirty="0"/>
              <a:t>983 adet döner sermaye işletmelerinin hesap kayıtlarının  gerçeği yansıtmadığı, </a:t>
            </a:r>
          </a:p>
          <a:p>
            <a:r>
              <a:rPr lang="tr-TR" sz="2400" dirty="0"/>
              <a:t>Kuruma bağlı sağlık tesislerinin bankalarda mevduat bulundurmak karşılığında faiz haricinde menfaat temin etmek suretiyle bütçe dışı bir takım kaynaklar kullandığı, </a:t>
            </a:r>
          </a:p>
          <a:p>
            <a:r>
              <a:rPr lang="tr-TR" sz="2400" dirty="0"/>
              <a:t>Banka kaynaklarından temsili ağırlama niteliğinde harcama yapıldığı, banka kaynakları ile normalde bütçeden ödenmesi mümkün olmayan para cezalarının ödendiği; </a:t>
            </a:r>
          </a:p>
          <a:p>
            <a:r>
              <a:rPr lang="tr-TR" sz="2400" dirty="0"/>
              <a:t>Banka kanalıyla hastane hizmetleri ile ilgisi olmayan harcama yapıldığı, </a:t>
            </a:r>
          </a:p>
          <a:p>
            <a:r>
              <a:rPr lang="tr-TR" sz="2400" dirty="0"/>
              <a:t>Kuruma bağlı sağlık tesislerindeki ticari alanlara  ilişkin ihale işlemlerinin mevzuata uygun şekilde yürütülmediği... </a:t>
            </a:r>
            <a:endParaRPr lang="en-US" sz="2400" dirty="0"/>
          </a:p>
        </p:txBody>
      </p:sp>
      <p:sp>
        <p:nvSpPr>
          <p:cNvPr id="4" name="Slayt Numarası Yer Tutucusu 3">
            <a:extLst>
              <a:ext uri="{FF2B5EF4-FFF2-40B4-BE49-F238E27FC236}">
                <a16:creationId xmlns:a16="http://schemas.microsoft.com/office/drawing/2014/main" id="{AADF4CA1-777A-762C-7033-3666C9AE9F7A}"/>
              </a:ext>
            </a:extLst>
          </p:cNvPr>
          <p:cNvSpPr>
            <a:spLocks noGrp="1"/>
          </p:cNvSpPr>
          <p:nvPr>
            <p:ph type="sldNum" sz="quarter" idx="12"/>
          </p:nvPr>
        </p:nvSpPr>
        <p:spPr/>
        <p:txBody>
          <a:bodyPr/>
          <a:lstStyle/>
          <a:p>
            <a:fld id="{DB14EE5B-AC0C-F34A-BB2E-1AD96D3D8697}" type="slidenum">
              <a:rPr lang="tr-TR" smtClean="0"/>
              <a:t>33</a:t>
            </a:fld>
            <a:endParaRPr lang="tr-TR"/>
          </a:p>
        </p:txBody>
      </p:sp>
    </p:spTree>
    <p:extLst>
      <p:ext uri="{BB962C8B-B14F-4D97-AF65-F5344CB8AC3E}">
        <p14:creationId xmlns:p14="http://schemas.microsoft.com/office/powerpoint/2010/main" val="927200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3B6E1927-F778-FE7B-5024-3F5BE221F5B2}"/>
              </a:ext>
            </a:extLst>
          </p:cNvPr>
          <p:cNvSpPr>
            <a:spLocks noGrp="1"/>
          </p:cNvSpPr>
          <p:nvPr>
            <p:ph type="title"/>
          </p:nvPr>
        </p:nvSpPr>
        <p:spPr/>
        <p:txBody>
          <a:bodyPr/>
          <a:lstStyle/>
          <a:p>
            <a:endParaRPr lang="tr-TR"/>
          </a:p>
        </p:txBody>
      </p:sp>
      <p:pic>
        <p:nvPicPr>
          <p:cNvPr id="7" name="İçerik Yer Tutucusu 6"/>
          <p:cNvPicPr>
            <a:picLocks noGrp="1" noChangeAspect="1"/>
          </p:cNvPicPr>
          <p:nvPr>
            <p:ph idx="1"/>
          </p:nvPr>
        </p:nvPicPr>
        <p:blipFill>
          <a:blip r:embed="rId2"/>
          <a:stretch>
            <a:fillRect/>
          </a:stretch>
        </p:blipFill>
        <p:spPr>
          <a:xfrm>
            <a:off x="1703512" y="568346"/>
            <a:ext cx="7303820" cy="2960208"/>
          </a:xfrm>
          <a:prstGeom prst="rect">
            <a:avLst/>
          </a:prstGeom>
          <a:ln>
            <a:solidFill>
              <a:schemeClr val="accent1"/>
            </a:solidFill>
          </a:ln>
        </p:spPr>
      </p:pic>
      <p:sp>
        <p:nvSpPr>
          <p:cNvPr id="10" name="Slayt Numarası Yer Tutucusu 9"/>
          <p:cNvSpPr>
            <a:spLocks noGrp="1"/>
          </p:cNvSpPr>
          <p:nvPr>
            <p:ph type="sldNum" sz="quarter" idx="12"/>
          </p:nvPr>
        </p:nvSpPr>
        <p:spPr/>
        <p:txBody>
          <a:bodyPr/>
          <a:lstStyle/>
          <a:p>
            <a:fld id="{F302176B-0E47-46AC-8F43-DAB4B8A37D06}" type="slidenum">
              <a:rPr lang="tr-TR" smtClean="0"/>
              <a:pPr/>
              <a:t>34</a:t>
            </a:fld>
            <a:endParaRPr lang="tr-TR"/>
          </a:p>
        </p:txBody>
      </p:sp>
      <p:pic>
        <p:nvPicPr>
          <p:cNvPr id="8" name="Resim 7"/>
          <p:cNvPicPr>
            <a:picLocks noChangeAspect="1"/>
          </p:cNvPicPr>
          <p:nvPr/>
        </p:nvPicPr>
        <p:blipFill>
          <a:blip r:embed="rId3"/>
          <a:stretch>
            <a:fillRect/>
          </a:stretch>
        </p:blipFill>
        <p:spPr>
          <a:xfrm>
            <a:off x="7266706" y="3573017"/>
            <a:ext cx="3230333" cy="3196643"/>
          </a:xfrm>
          <a:prstGeom prst="rect">
            <a:avLst/>
          </a:prstGeom>
        </p:spPr>
      </p:pic>
    </p:spTree>
    <p:extLst>
      <p:ext uri="{BB962C8B-B14F-4D97-AF65-F5344CB8AC3E}">
        <p14:creationId xmlns:p14="http://schemas.microsoft.com/office/powerpoint/2010/main" val="3114356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E5E0C181-FEF8-661A-40A8-CF977258D845}"/>
              </a:ext>
            </a:extLst>
          </p:cNvPr>
          <p:cNvSpPr>
            <a:spLocks noGrp="1"/>
          </p:cNvSpPr>
          <p:nvPr>
            <p:ph type="title"/>
          </p:nvPr>
        </p:nvSpPr>
        <p:spPr/>
        <p:txBody>
          <a:bodyPr/>
          <a:lstStyle/>
          <a:p>
            <a:r>
              <a:rPr lang="tr-TR" b="1" dirty="0">
                <a:solidFill>
                  <a:srgbClr val="941100"/>
                </a:solidFill>
              </a:rPr>
              <a:t>Sayıştay Denetim Görüşü (2019)</a:t>
            </a:r>
          </a:p>
        </p:txBody>
      </p:sp>
      <p:sp>
        <p:nvSpPr>
          <p:cNvPr id="5" name="İçerik Yer Tutucusu 4">
            <a:extLst>
              <a:ext uri="{FF2B5EF4-FFF2-40B4-BE49-F238E27FC236}">
                <a16:creationId xmlns:a16="http://schemas.microsoft.com/office/drawing/2014/main" id="{2927A545-F8EC-CA80-FDD4-C1B8F196C4AA}"/>
              </a:ext>
            </a:extLst>
          </p:cNvPr>
          <p:cNvSpPr>
            <a:spLocks noGrp="1"/>
          </p:cNvSpPr>
          <p:nvPr>
            <p:ph sz="half" idx="1"/>
          </p:nvPr>
        </p:nvSpPr>
        <p:spPr/>
        <p:txBody>
          <a:bodyPr>
            <a:normAutofit fontScale="70000" lnSpcReduction="20000"/>
          </a:bodyPr>
          <a:lstStyle/>
          <a:p>
            <a:pPr marL="514350" indent="-514350">
              <a:buAutoNum type="arabicPeriod"/>
            </a:pPr>
            <a:r>
              <a:rPr lang="tr-TR" dirty="0"/>
              <a:t>Banka Mevduat Hesaplarının Muhasebe Sisteminde İzlenmemesi, Raporlanmaması ve Zamanaşımına Uğratılması</a:t>
            </a:r>
          </a:p>
          <a:p>
            <a:pPr marL="514350" indent="-514350">
              <a:buAutoNum type="arabicPeriod"/>
            </a:pPr>
            <a:r>
              <a:rPr lang="tr-TR" dirty="0"/>
              <a:t>Döner Sermaye İşletme Birimlerine Tahsis Edilen Sermaye Miktarlarının Muhasebeleştirilmesinde Tutarsızlık Bulunması</a:t>
            </a:r>
          </a:p>
          <a:p>
            <a:pPr marL="514350" indent="-514350">
              <a:buAutoNum type="arabicPeriod"/>
            </a:pPr>
            <a:r>
              <a:rPr lang="tr-TR" dirty="0"/>
              <a:t>Döner Sermayeli İşletmelerin Birbirlerine Verdikleri Mali Borçların Hatalı, Mal Teslimlerinin Eksik Muhasebeleştirilmesi</a:t>
            </a:r>
          </a:p>
          <a:p>
            <a:pPr marL="514350" indent="-514350">
              <a:buAutoNum type="arabicPeriod"/>
            </a:pPr>
            <a:r>
              <a:rPr lang="tr-TR" dirty="0"/>
              <a:t>Turistlere Verilen Sağlık Hizmetlerinden Doğan Alacakların Takip ve Tahsil İşlemlerinin Gerçekleştirilememesi</a:t>
            </a:r>
          </a:p>
          <a:p>
            <a:pPr marL="514350" indent="-514350">
              <a:buAutoNum type="arabicPeriod"/>
            </a:pPr>
            <a:r>
              <a:rPr lang="tr-TR" dirty="0"/>
              <a:t>Satın almalarla ilgili gerekli araştırmaların yapılmaması</a:t>
            </a:r>
          </a:p>
          <a:p>
            <a:pPr marL="514350" indent="-514350">
              <a:buAutoNum type="arabicPeriod"/>
            </a:pPr>
            <a:endParaRPr lang="tr-TR" dirty="0"/>
          </a:p>
        </p:txBody>
      </p:sp>
      <p:pic>
        <p:nvPicPr>
          <p:cNvPr id="3" name="İçerik Yer Tutucusu 2">
            <a:extLst>
              <a:ext uri="{FF2B5EF4-FFF2-40B4-BE49-F238E27FC236}">
                <a16:creationId xmlns:a16="http://schemas.microsoft.com/office/drawing/2014/main" id="{A345C81F-330C-2473-0733-D9EE43144292}"/>
              </a:ext>
            </a:extLst>
          </p:cNvPr>
          <p:cNvPicPr>
            <a:picLocks noGrp="1" noChangeAspect="1"/>
          </p:cNvPicPr>
          <p:nvPr>
            <p:ph sz="half" idx="2"/>
          </p:nvPr>
        </p:nvPicPr>
        <p:blipFill>
          <a:blip r:embed="rId2"/>
          <a:stretch>
            <a:fillRect/>
          </a:stretch>
        </p:blipFill>
        <p:spPr>
          <a:xfrm>
            <a:off x="6716131" y="1825625"/>
            <a:ext cx="4093738" cy="4351338"/>
          </a:xfrm>
          <a:prstGeom prst="rect">
            <a:avLst/>
          </a:prstGeom>
        </p:spPr>
      </p:pic>
      <p:sp>
        <p:nvSpPr>
          <p:cNvPr id="2" name="Slayt Numarası Yer Tutucusu 1">
            <a:extLst>
              <a:ext uri="{FF2B5EF4-FFF2-40B4-BE49-F238E27FC236}">
                <a16:creationId xmlns:a16="http://schemas.microsoft.com/office/drawing/2014/main" id="{AAB5EE3C-3A51-8CC5-1F2D-7DA25E38C337}"/>
              </a:ext>
            </a:extLst>
          </p:cNvPr>
          <p:cNvSpPr>
            <a:spLocks noGrp="1"/>
          </p:cNvSpPr>
          <p:nvPr>
            <p:ph type="sldNum" sz="quarter" idx="12"/>
          </p:nvPr>
        </p:nvSpPr>
        <p:spPr/>
        <p:txBody>
          <a:bodyPr/>
          <a:lstStyle/>
          <a:p>
            <a:fld id="{DB14EE5B-AC0C-F34A-BB2E-1AD96D3D8697}" type="slidenum">
              <a:rPr lang="tr-TR" smtClean="0"/>
              <a:t>35</a:t>
            </a:fld>
            <a:endParaRPr lang="tr-TR"/>
          </a:p>
        </p:txBody>
      </p:sp>
    </p:spTree>
    <p:extLst>
      <p:ext uri="{BB962C8B-B14F-4D97-AF65-F5344CB8AC3E}">
        <p14:creationId xmlns:p14="http://schemas.microsoft.com/office/powerpoint/2010/main" val="2476488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10C5A4-7CAB-6E4C-B748-3B2C77F731D7}"/>
              </a:ext>
            </a:extLst>
          </p:cNvPr>
          <p:cNvSpPr>
            <a:spLocks noGrp="1"/>
          </p:cNvSpPr>
          <p:nvPr>
            <p:ph type="title"/>
          </p:nvPr>
        </p:nvSpPr>
        <p:spPr/>
        <p:txBody>
          <a:bodyPr>
            <a:normAutofit/>
          </a:bodyPr>
          <a:lstStyle/>
          <a:p>
            <a:r>
              <a:rPr lang="tr-TR" sz="3600" b="1" dirty="0">
                <a:solidFill>
                  <a:srgbClr val="941100"/>
                </a:solidFill>
              </a:rPr>
              <a:t>Sağlık Bakanlığı 2021 Yılı Sayıştay </a:t>
            </a:r>
            <a:r>
              <a:rPr lang="tr-TR" sz="3600" b="1" dirty="0" err="1">
                <a:solidFill>
                  <a:srgbClr val="941100"/>
                </a:solidFill>
              </a:rPr>
              <a:t>Düzenlilik</a:t>
            </a:r>
            <a:r>
              <a:rPr lang="tr-TR" sz="3600" b="1" dirty="0">
                <a:solidFill>
                  <a:srgbClr val="941100"/>
                </a:solidFill>
              </a:rPr>
              <a:t> Denetim Raporu</a:t>
            </a:r>
          </a:p>
        </p:txBody>
      </p:sp>
      <p:sp>
        <p:nvSpPr>
          <p:cNvPr id="6" name="İçerik Yer Tutucusu 5">
            <a:extLst>
              <a:ext uri="{FF2B5EF4-FFF2-40B4-BE49-F238E27FC236}">
                <a16:creationId xmlns:a16="http://schemas.microsoft.com/office/drawing/2014/main" id="{C4C5779D-C86A-6F71-AC36-82B6FCBCF5A6}"/>
              </a:ext>
            </a:extLst>
          </p:cNvPr>
          <p:cNvSpPr>
            <a:spLocks noGrp="1"/>
          </p:cNvSpPr>
          <p:nvPr>
            <p:ph idx="1"/>
          </p:nvPr>
        </p:nvSpPr>
        <p:spPr/>
        <p:txBody>
          <a:bodyPr>
            <a:normAutofit fontScale="92500" lnSpcReduction="10000"/>
          </a:bodyPr>
          <a:lstStyle/>
          <a:p>
            <a:r>
              <a:rPr lang="tr-TR" dirty="0"/>
              <a:t>Uluslararası Kuruluşlara Yapılan Katkı </a:t>
            </a:r>
            <a:r>
              <a:rPr lang="tr-TR" dirty="0" err="1"/>
              <a:t>Taahhüt</a:t>
            </a:r>
            <a:r>
              <a:rPr lang="tr-TR" dirty="0"/>
              <a:t> ve Ödemelerinin Nazım Hesaplarda İzlenmemesi</a:t>
            </a:r>
          </a:p>
          <a:p>
            <a:r>
              <a:rPr lang="tr-TR" dirty="0"/>
              <a:t>Başakşehir Çam ve </a:t>
            </a:r>
            <a:r>
              <a:rPr lang="tr-TR" dirty="0" err="1"/>
              <a:t>Sakura</a:t>
            </a:r>
            <a:r>
              <a:rPr lang="tr-TR" dirty="0"/>
              <a:t> Şehir Hastanesinde </a:t>
            </a:r>
            <a:r>
              <a:rPr lang="tr-TR" b="1" dirty="0" err="1"/>
              <a:t>Tüp</a:t>
            </a:r>
            <a:r>
              <a:rPr lang="tr-TR" b="1" dirty="0"/>
              <a:t> Bebek İçin Görevli Şirket Tarafından Laboratuvar Hizmeti Sunulmamasına Rağmen Bu Hizmete İlişkin Garanti Tutarlarının Ödenmesi</a:t>
            </a:r>
          </a:p>
          <a:p>
            <a:r>
              <a:rPr lang="tr-TR" dirty="0"/>
              <a:t>Kamu Özel İş Birliği Modeli ile İnşa Ettirilen Şehir Hastanelerinde </a:t>
            </a:r>
            <a:r>
              <a:rPr lang="tr-TR" b="1" dirty="0"/>
              <a:t>Yaptırılmayan/Yapılmayan İmalatlar İçin Toplam Sabit Yatırım Tutarı Revizyonunun Yapılmaması </a:t>
            </a:r>
            <a:r>
              <a:rPr lang="tr-TR" dirty="0"/>
              <a:t>ve Bu Eksikliklerin Etki Ettiği Hizmetler İçin Hizmet Değişikliği Yapılmaması</a:t>
            </a:r>
          </a:p>
          <a:p>
            <a:r>
              <a:rPr lang="tr-TR" dirty="0"/>
              <a:t>Kamu Özel İş Birliği Modeli ile İşletilen Şehir Hastanelerinde Hizmet Sunum Alanları İçin </a:t>
            </a:r>
            <a:r>
              <a:rPr lang="tr-TR" b="1" dirty="0"/>
              <a:t>Isıtma ve Soğutma Giderlerinin Tahsil Edilmemesi</a:t>
            </a:r>
          </a:p>
        </p:txBody>
      </p:sp>
      <p:sp>
        <p:nvSpPr>
          <p:cNvPr id="5" name="Slayt Numarası Yer Tutucusu 4">
            <a:extLst>
              <a:ext uri="{FF2B5EF4-FFF2-40B4-BE49-F238E27FC236}">
                <a16:creationId xmlns:a16="http://schemas.microsoft.com/office/drawing/2014/main" id="{BBFE6DB1-AACE-0235-62BF-F61C6F2EE18B}"/>
              </a:ext>
            </a:extLst>
          </p:cNvPr>
          <p:cNvSpPr>
            <a:spLocks noGrp="1"/>
          </p:cNvSpPr>
          <p:nvPr>
            <p:ph type="sldNum" sz="quarter" idx="12"/>
          </p:nvPr>
        </p:nvSpPr>
        <p:spPr/>
        <p:txBody>
          <a:bodyPr/>
          <a:lstStyle/>
          <a:p>
            <a:fld id="{EE360AC7-66C5-124E-9825-D9CABD4E11AA}" type="slidenum">
              <a:rPr lang="tr-TR" smtClean="0"/>
              <a:t>36</a:t>
            </a:fld>
            <a:endParaRPr lang="tr-TR"/>
          </a:p>
        </p:txBody>
      </p:sp>
    </p:spTree>
    <p:extLst>
      <p:ext uri="{BB962C8B-B14F-4D97-AF65-F5344CB8AC3E}">
        <p14:creationId xmlns:p14="http://schemas.microsoft.com/office/powerpoint/2010/main" val="1745340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D741CDAB-AA5B-F5CE-B9C1-8F76B6A2A92F}"/>
              </a:ext>
            </a:extLst>
          </p:cNvPr>
          <p:cNvSpPr>
            <a:spLocks noGrp="1"/>
          </p:cNvSpPr>
          <p:nvPr>
            <p:ph type="ctrTitle"/>
          </p:nvPr>
        </p:nvSpPr>
        <p:spPr/>
        <p:txBody>
          <a:bodyPr/>
          <a:lstStyle/>
          <a:p>
            <a:r>
              <a:rPr lang="tr-TR" b="1" dirty="0">
                <a:solidFill>
                  <a:srgbClr val="941100"/>
                </a:solidFill>
              </a:rPr>
              <a:t>Mesele Yaşam Hakkı Meselesidir!</a:t>
            </a:r>
          </a:p>
        </p:txBody>
      </p:sp>
      <p:sp>
        <p:nvSpPr>
          <p:cNvPr id="6" name="Alt Başlık 5">
            <a:extLst>
              <a:ext uri="{FF2B5EF4-FFF2-40B4-BE49-F238E27FC236}">
                <a16:creationId xmlns:a16="http://schemas.microsoft.com/office/drawing/2014/main" id="{8CAE4D9C-95AB-4B5F-F130-4657E923A2DC}"/>
              </a:ext>
            </a:extLst>
          </p:cNvPr>
          <p:cNvSpPr>
            <a:spLocks noGrp="1"/>
          </p:cNvSpPr>
          <p:nvPr>
            <p:ph type="subTitle" idx="1"/>
          </p:nvPr>
        </p:nvSpPr>
        <p:spPr/>
        <p:txBody>
          <a:bodyPr/>
          <a:lstStyle/>
          <a:p>
            <a:endParaRPr lang="tr-TR"/>
          </a:p>
        </p:txBody>
      </p:sp>
      <p:sp>
        <p:nvSpPr>
          <p:cNvPr id="4" name="Slayt Numarası Yer Tutucusu 3">
            <a:extLst>
              <a:ext uri="{FF2B5EF4-FFF2-40B4-BE49-F238E27FC236}">
                <a16:creationId xmlns:a16="http://schemas.microsoft.com/office/drawing/2014/main" id="{1EB32269-1631-8603-3699-9C42066C1A2E}"/>
              </a:ext>
            </a:extLst>
          </p:cNvPr>
          <p:cNvSpPr>
            <a:spLocks noGrp="1"/>
          </p:cNvSpPr>
          <p:nvPr>
            <p:ph type="sldNum" sz="quarter" idx="12"/>
          </p:nvPr>
        </p:nvSpPr>
        <p:spPr/>
        <p:txBody>
          <a:bodyPr/>
          <a:lstStyle/>
          <a:p>
            <a:fld id="{F61ECC8C-484B-5744-8EFC-294959233654}" type="slidenum">
              <a:rPr lang="tr-TR" smtClean="0"/>
              <a:t>37</a:t>
            </a:fld>
            <a:endParaRPr lang="tr-TR"/>
          </a:p>
        </p:txBody>
      </p:sp>
    </p:spTree>
    <p:extLst>
      <p:ext uri="{BB962C8B-B14F-4D97-AF65-F5344CB8AC3E}">
        <p14:creationId xmlns:p14="http://schemas.microsoft.com/office/powerpoint/2010/main" val="2803867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CA6711-85C8-C04A-FFF4-7D09B5C22B82}"/>
              </a:ext>
            </a:extLst>
          </p:cNvPr>
          <p:cNvSpPr>
            <a:spLocks noGrp="1"/>
          </p:cNvSpPr>
          <p:nvPr>
            <p:ph type="title"/>
          </p:nvPr>
        </p:nvSpPr>
        <p:spPr/>
        <p:txBody>
          <a:bodyPr/>
          <a:lstStyle/>
          <a:p>
            <a:r>
              <a:rPr lang="tr-TR" b="1" dirty="0">
                <a:solidFill>
                  <a:srgbClr val="941100"/>
                </a:solidFill>
              </a:rPr>
              <a:t>İhmal Edilen / Kastedilen Yaşamlar</a:t>
            </a:r>
          </a:p>
        </p:txBody>
      </p:sp>
      <p:sp>
        <p:nvSpPr>
          <p:cNvPr id="3" name="İçerik Yer Tutucusu 2">
            <a:extLst>
              <a:ext uri="{FF2B5EF4-FFF2-40B4-BE49-F238E27FC236}">
                <a16:creationId xmlns:a16="http://schemas.microsoft.com/office/drawing/2014/main" id="{6FC29698-4B5D-B9BC-EF0E-96742667106D}"/>
              </a:ext>
            </a:extLst>
          </p:cNvPr>
          <p:cNvSpPr>
            <a:spLocks noGrp="1"/>
          </p:cNvSpPr>
          <p:nvPr>
            <p:ph idx="1"/>
          </p:nvPr>
        </p:nvSpPr>
        <p:spPr/>
        <p:txBody>
          <a:bodyPr>
            <a:normAutofit/>
          </a:bodyPr>
          <a:lstStyle/>
          <a:p>
            <a:pPr marL="0" indent="0">
              <a:buNone/>
            </a:pPr>
            <a:r>
              <a:rPr lang="tr-TR" dirty="0"/>
              <a:t>Kapitalizm, neoliberalizm bilerek, isteyerek, iradi olarak, umursamadan yaşam hakkını ihmal etmekte</a:t>
            </a:r>
          </a:p>
          <a:p>
            <a:pPr marL="0" indent="0">
              <a:buNone/>
            </a:pPr>
            <a:r>
              <a:rPr lang="tr-TR" b="1" dirty="0"/>
              <a:t>Dolaylı </a:t>
            </a:r>
          </a:p>
          <a:p>
            <a:pPr marL="0" indent="0">
              <a:buNone/>
            </a:pPr>
            <a:r>
              <a:rPr lang="tr-TR" dirty="0"/>
              <a:t>Sağlıkta dönüşüm</a:t>
            </a:r>
          </a:p>
          <a:p>
            <a:pPr marL="0" indent="0">
              <a:buNone/>
            </a:pPr>
            <a:r>
              <a:rPr lang="tr-TR" b="1" dirty="0"/>
              <a:t>Doğrudan</a:t>
            </a:r>
          </a:p>
          <a:p>
            <a:pPr marL="0" indent="0">
              <a:buNone/>
            </a:pPr>
            <a:r>
              <a:rPr lang="tr-TR" dirty="0"/>
              <a:t>Pandemide işçiler / </a:t>
            </a:r>
            <a:r>
              <a:rPr lang="tr-TR" dirty="0" err="1"/>
              <a:t>İda’da</a:t>
            </a:r>
            <a:r>
              <a:rPr lang="tr-TR" dirty="0"/>
              <a:t>, </a:t>
            </a:r>
            <a:r>
              <a:rPr lang="tr-TR" dirty="0" err="1"/>
              <a:t>Yırca’da</a:t>
            </a:r>
            <a:r>
              <a:rPr lang="tr-TR" dirty="0"/>
              <a:t> ağaçlar / Sokak köpekleri </a:t>
            </a:r>
          </a:p>
          <a:p>
            <a:pPr marL="0" indent="0">
              <a:buNone/>
            </a:pPr>
            <a:r>
              <a:rPr lang="tr-TR" b="1" dirty="0"/>
              <a:t>Toplumsal çürüme </a:t>
            </a:r>
          </a:p>
          <a:p>
            <a:pPr marL="0" indent="0">
              <a:buNone/>
            </a:pPr>
            <a:r>
              <a:rPr lang="tr-TR" dirty="0"/>
              <a:t>Kadın cinayetleri / Çocuk cinayetleri / Yenidoğan cinayetleri</a:t>
            </a:r>
          </a:p>
        </p:txBody>
      </p:sp>
      <p:sp>
        <p:nvSpPr>
          <p:cNvPr id="4" name="Slayt Numarası Yer Tutucusu 3">
            <a:extLst>
              <a:ext uri="{FF2B5EF4-FFF2-40B4-BE49-F238E27FC236}">
                <a16:creationId xmlns:a16="http://schemas.microsoft.com/office/drawing/2014/main" id="{C4A042FE-4D60-A11B-D5B1-0A8D9CDFE15F}"/>
              </a:ext>
            </a:extLst>
          </p:cNvPr>
          <p:cNvSpPr>
            <a:spLocks noGrp="1"/>
          </p:cNvSpPr>
          <p:nvPr>
            <p:ph type="sldNum" sz="quarter" idx="12"/>
          </p:nvPr>
        </p:nvSpPr>
        <p:spPr/>
        <p:txBody>
          <a:bodyPr/>
          <a:lstStyle/>
          <a:p>
            <a:fld id="{F61ECC8C-484B-5744-8EFC-294959233654}" type="slidenum">
              <a:rPr lang="tr-TR" smtClean="0"/>
              <a:t>38</a:t>
            </a:fld>
            <a:endParaRPr lang="tr-TR"/>
          </a:p>
        </p:txBody>
      </p:sp>
    </p:spTree>
    <p:extLst>
      <p:ext uri="{BB962C8B-B14F-4D97-AF65-F5344CB8AC3E}">
        <p14:creationId xmlns:p14="http://schemas.microsoft.com/office/powerpoint/2010/main" val="4082092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a:extLst>
              <a:ext uri="{FF2B5EF4-FFF2-40B4-BE49-F238E27FC236}">
                <a16:creationId xmlns:a16="http://schemas.microsoft.com/office/drawing/2014/main" id="{8F82D084-75D9-3DB5-76A0-052D7426B071}"/>
              </a:ext>
            </a:extLst>
          </p:cNvPr>
          <p:cNvSpPr>
            <a:spLocks noGrp="1"/>
          </p:cNvSpPr>
          <p:nvPr>
            <p:ph type="sldNum" sz="quarter" idx="12"/>
          </p:nvPr>
        </p:nvSpPr>
        <p:spPr/>
        <p:txBody>
          <a:bodyPr/>
          <a:lstStyle/>
          <a:p>
            <a:fld id="{F61ECC8C-484B-5744-8EFC-294959233654}" type="slidenum">
              <a:rPr lang="tr-TR" smtClean="0"/>
              <a:t>39</a:t>
            </a:fld>
            <a:endParaRPr lang="tr-TR"/>
          </a:p>
        </p:txBody>
      </p:sp>
      <p:sp>
        <p:nvSpPr>
          <p:cNvPr id="7" name="Metin kutusu 6">
            <a:extLst>
              <a:ext uri="{FF2B5EF4-FFF2-40B4-BE49-F238E27FC236}">
                <a16:creationId xmlns:a16="http://schemas.microsoft.com/office/drawing/2014/main" id="{15E38738-5AE4-C44D-0F7D-2CB253382115}"/>
              </a:ext>
            </a:extLst>
          </p:cNvPr>
          <p:cNvSpPr txBox="1"/>
          <p:nvPr/>
        </p:nvSpPr>
        <p:spPr>
          <a:xfrm>
            <a:off x="905437" y="2204441"/>
            <a:ext cx="2133600" cy="1015663"/>
          </a:xfrm>
          <a:prstGeom prst="rect">
            <a:avLst/>
          </a:prstGeom>
          <a:noFill/>
        </p:spPr>
        <p:txBody>
          <a:bodyPr wrap="square" rtlCol="0">
            <a:spAutoFit/>
          </a:bodyPr>
          <a:lstStyle/>
          <a:p>
            <a:r>
              <a:rPr lang="tr-TR" sz="2000" b="1" dirty="0">
                <a:solidFill>
                  <a:srgbClr val="5E5E5E"/>
                </a:solidFill>
              </a:rPr>
              <a:t>Meslek etiğinin ve değerlerinin egemen kılınması</a:t>
            </a:r>
          </a:p>
        </p:txBody>
      </p:sp>
      <p:pic>
        <p:nvPicPr>
          <p:cNvPr id="8" name="Resim 7">
            <a:extLst>
              <a:ext uri="{FF2B5EF4-FFF2-40B4-BE49-F238E27FC236}">
                <a16:creationId xmlns:a16="http://schemas.microsoft.com/office/drawing/2014/main" id="{2E6C1944-3821-EF47-6E95-CAEC48C5F435}"/>
              </a:ext>
            </a:extLst>
          </p:cNvPr>
          <p:cNvPicPr>
            <a:picLocks noChangeAspect="1"/>
          </p:cNvPicPr>
          <p:nvPr/>
        </p:nvPicPr>
        <p:blipFill>
          <a:blip r:embed="rId3"/>
          <a:stretch>
            <a:fillRect/>
          </a:stretch>
        </p:blipFill>
        <p:spPr>
          <a:xfrm>
            <a:off x="3478595" y="1690688"/>
            <a:ext cx="5598168" cy="4309269"/>
          </a:xfrm>
          <a:prstGeom prst="rect">
            <a:avLst/>
          </a:prstGeom>
        </p:spPr>
      </p:pic>
      <p:sp>
        <p:nvSpPr>
          <p:cNvPr id="9" name="Metin kutusu 8">
            <a:extLst>
              <a:ext uri="{FF2B5EF4-FFF2-40B4-BE49-F238E27FC236}">
                <a16:creationId xmlns:a16="http://schemas.microsoft.com/office/drawing/2014/main" id="{7E1CA308-8D10-E857-06AD-5E9BB83CA407}"/>
              </a:ext>
            </a:extLst>
          </p:cNvPr>
          <p:cNvSpPr txBox="1"/>
          <p:nvPr/>
        </p:nvSpPr>
        <p:spPr>
          <a:xfrm>
            <a:off x="9200451" y="3555124"/>
            <a:ext cx="1991251" cy="400110"/>
          </a:xfrm>
          <a:prstGeom prst="rect">
            <a:avLst/>
          </a:prstGeom>
          <a:noFill/>
        </p:spPr>
        <p:txBody>
          <a:bodyPr wrap="none" rtlCol="0">
            <a:spAutoFit/>
          </a:bodyPr>
          <a:lstStyle/>
          <a:p>
            <a:r>
              <a:rPr lang="tr-TR" sz="2000" b="1" dirty="0">
                <a:solidFill>
                  <a:srgbClr val="941100"/>
                </a:solidFill>
              </a:rPr>
              <a:t>Yargı bağımsızlığı</a:t>
            </a:r>
          </a:p>
        </p:txBody>
      </p:sp>
      <p:sp>
        <p:nvSpPr>
          <p:cNvPr id="10" name="Metin kutusu 9">
            <a:extLst>
              <a:ext uri="{FF2B5EF4-FFF2-40B4-BE49-F238E27FC236}">
                <a16:creationId xmlns:a16="http://schemas.microsoft.com/office/drawing/2014/main" id="{4BD13DE1-D12F-5079-111F-B89AE474784A}"/>
              </a:ext>
            </a:extLst>
          </p:cNvPr>
          <p:cNvSpPr txBox="1"/>
          <p:nvPr/>
        </p:nvSpPr>
        <p:spPr>
          <a:xfrm>
            <a:off x="8909470" y="2281772"/>
            <a:ext cx="1107098" cy="400110"/>
          </a:xfrm>
          <a:prstGeom prst="rect">
            <a:avLst/>
          </a:prstGeom>
          <a:noFill/>
        </p:spPr>
        <p:txBody>
          <a:bodyPr wrap="none" rtlCol="0">
            <a:spAutoFit/>
          </a:bodyPr>
          <a:lstStyle/>
          <a:p>
            <a:r>
              <a:rPr lang="tr-TR" sz="2000" b="1" dirty="0">
                <a:solidFill>
                  <a:srgbClr val="941100"/>
                </a:solidFill>
              </a:rPr>
              <a:t>Şeffaflık </a:t>
            </a:r>
          </a:p>
        </p:txBody>
      </p:sp>
      <p:sp>
        <p:nvSpPr>
          <p:cNvPr id="12" name="Metin kutusu 11">
            <a:extLst>
              <a:ext uri="{FF2B5EF4-FFF2-40B4-BE49-F238E27FC236}">
                <a16:creationId xmlns:a16="http://schemas.microsoft.com/office/drawing/2014/main" id="{AFBBB01D-5CB4-628C-E4E7-21746BD8BF17}"/>
              </a:ext>
            </a:extLst>
          </p:cNvPr>
          <p:cNvSpPr txBox="1"/>
          <p:nvPr/>
        </p:nvSpPr>
        <p:spPr>
          <a:xfrm>
            <a:off x="9157619" y="2816691"/>
            <a:ext cx="2032929" cy="400110"/>
          </a:xfrm>
          <a:prstGeom prst="rect">
            <a:avLst/>
          </a:prstGeom>
          <a:noFill/>
        </p:spPr>
        <p:txBody>
          <a:bodyPr wrap="none" rtlCol="0">
            <a:spAutoFit/>
          </a:bodyPr>
          <a:lstStyle/>
          <a:p>
            <a:r>
              <a:rPr lang="tr-TR" sz="2000" b="1" dirty="0">
                <a:solidFill>
                  <a:srgbClr val="941100"/>
                </a:solidFill>
              </a:rPr>
              <a:t>Hesap verebilirlik</a:t>
            </a:r>
          </a:p>
        </p:txBody>
      </p:sp>
      <p:sp>
        <p:nvSpPr>
          <p:cNvPr id="16" name="Metin kutusu 15">
            <a:extLst>
              <a:ext uri="{FF2B5EF4-FFF2-40B4-BE49-F238E27FC236}">
                <a16:creationId xmlns:a16="http://schemas.microsoft.com/office/drawing/2014/main" id="{BC78D56A-68E1-810C-ED00-1B6C96B250FD}"/>
              </a:ext>
            </a:extLst>
          </p:cNvPr>
          <p:cNvSpPr txBox="1"/>
          <p:nvPr/>
        </p:nvSpPr>
        <p:spPr>
          <a:xfrm>
            <a:off x="703092" y="3433463"/>
            <a:ext cx="3140283" cy="707886"/>
          </a:xfrm>
          <a:prstGeom prst="rect">
            <a:avLst/>
          </a:prstGeom>
          <a:noFill/>
        </p:spPr>
        <p:txBody>
          <a:bodyPr wrap="none" rtlCol="0">
            <a:spAutoFit/>
          </a:bodyPr>
          <a:lstStyle/>
          <a:p>
            <a:r>
              <a:rPr lang="tr-TR" sz="2000" b="1" dirty="0">
                <a:solidFill>
                  <a:srgbClr val="5E5E5E"/>
                </a:solidFill>
              </a:rPr>
              <a:t>Emek meslek örgütlerinin</a:t>
            </a:r>
          </a:p>
          <a:p>
            <a:r>
              <a:rPr lang="tr-TR" sz="2000" b="1" dirty="0">
                <a:solidFill>
                  <a:srgbClr val="5E5E5E"/>
                </a:solidFill>
              </a:rPr>
              <a:t>yargı süreçlerinin işletilmesi</a:t>
            </a:r>
          </a:p>
        </p:txBody>
      </p:sp>
      <p:sp>
        <p:nvSpPr>
          <p:cNvPr id="17" name="Metin kutusu 16">
            <a:extLst>
              <a:ext uri="{FF2B5EF4-FFF2-40B4-BE49-F238E27FC236}">
                <a16:creationId xmlns:a16="http://schemas.microsoft.com/office/drawing/2014/main" id="{8A3A32C5-A286-282A-B476-32092E77AE76}"/>
              </a:ext>
            </a:extLst>
          </p:cNvPr>
          <p:cNvSpPr txBox="1"/>
          <p:nvPr/>
        </p:nvSpPr>
        <p:spPr>
          <a:xfrm>
            <a:off x="784414" y="4410635"/>
            <a:ext cx="3005566" cy="707886"/>
          </a:xfrm>
          <a:prstGeom prst="rect">
            <a:avLst/>
          </a:prstGeom>
          <a:noFill/>
        </p:spPr>
        <p:txBody>
          <a:bodyPr wrap="none" rtlCol="0">
            <a:spAutoFit/>
          </a:bodyPr>
          <a:lstStyle/>
          <a:p>
            <a:r>
              <a:rPr lang="tr-TR" sz="2000" b="1" dirty="0">
                <a:solidFill>
                  <a:srgbClr val="5E5E5E"/>
                </a:solidFill>
              </a:rPr>
              <a:t>Sağlık ortamının suç </a:t>
            </a:r>
          </a:p>
          <a:p>
            <a:r>
              <a:rPr lang="tr-TR" sz="2000" b="1" dirty="0">
                <a:solidFill>
                  <a:srgbClr val="5E5E5E"/>
                </a:solidFill>
              </a:rPr>
              <a:t>işleyenlerden arındırılması</a:t>
            </a:r>
          </a:p>
        </p:txBody>
      </p:sp>
      <p:sp>
        <p:nvSpPr>
          <p:cNvPr id="18" name="Metin kutusu 17">
            <a:extLst>
              <a:ext uri="{FF2B5EF4-FFF2-40B4-BE49-F238E27FC236}">
                <a16:creationId xmlns:a16="http://schemas.microsoft.com/office/drawing/2014/main" id="{BEC3F6AB-9FDE-19BA-7242-AA69C85F7AAE}"/>
              </a:ext>
            </a:extLst>
          </p:cNvPr>
          <p:cNvSpPr txBox="1"/>
          <p:nvPr/>
        </p:nvSpPr>
        <p:spPr>
          <a:xfrm>
            <a:off x="3139401" y="5561357"/>
            <a:ext cx="1994457" cy="1015663"/>
          </a:xfrm>
          <a:prstGeom prst="rect">
            <a:avLst/>
          </a:prstGeom>
          <a:noFill/>
        </p:spPr>
        <p:txBody>
          <a:bodyPr wrap="none" rtlCol="0">
            <a:spAutoFit/>
          </a:bodyPr>
          <a:lstStyle/>
          <a:p>
            <a:r>
              <a:rPr lang="tr-TR" sz="2000" b="1" dirty="0">
                <a:solidFill>
                  <a:srgbClr val="929000"/>
                </a:solidFill>
              </a:rPr>
              <a:t>Çıkar ağlarının </a:t>
            </a:r>
          </a:p>
          <a:p>
            <a:r>
              <a:rPr lang="tr-TR" sz="2000" b="1" dirty="0">
                <a:solidFill>
                  <a:srgbClr val="929000"/>
                </a:solidFill>
              </a:rPr>
              <a:t>deşifre edilmesi, </a:t>
            </a:r>
          </a:p>
          <a:p>
            <a:r>
              <a:rPr lang="tr-TR" sz="2000" b="1" dirty="0">
                <a:solidFill>
                  <a:srgbClr val="929000"/>
                </a:solidFill>
              </a:rPr>
              <a:t>cezalandırılması</a:t>
            </a:r>
          </a:p>
        </p:txBody>
      </p:sp>
      <p:sp>
        <p:nvSpPr>
          <p:cNvPr id="20" name="Metin kutusu 19">
            <a:extLst>
              <a:ext uri="{FF2B5EF4-FFF2-40B4-BE49-F238E27FC236}">
                <a16:creationId xmlns:a16="http://schemas.microsoft.com/office/drawing/2014/main" id="{0B34A6C3-9F97-C708-E1E0-7A1BFAFF53D0}"/>
              </a:ext>
            </a:extLst>
          </p:cNvPr>
          <p:cNvSpPr txBox="1"/>
          <p:nvPr/>
        </p:nvSpPr>
        <p:spPr>
          <a:xfrm>
            <a:off x="4311474" y="432608"/>
            <a:ext cx="4520789" cy="707886"/>
          </a:xfrm>
          <a:prstGeom prst="rect">
            <a:avLst/>
          </a:prstGeom>
          <a:noFill/>
        </p:spPr>
        <p:txBody>
          <a:bodyPr wrap="none" rtlCol="0">
            <a:spAutoFit/>
          </a:bodyPr>
          <a:lstStyle/>
          <a:p>
            <a:r>
              <a:rPr lang="tr-TR" sz="2000" b="1" dirty="0">
                <a:solidFill>
                  <a:srgbClr val="945200"/>
                </a:solidFill>
              </a:rPr>
              <a:t>Sağlık hizmetlerinin metalaşma, </a:t>
            </a:r>
          </a:p>
          <a:p>
            <a:r>
              <a:rPr lang="tr-TR" sz="2000" b="1" dirty="0">
                <a:solidFill>
                  <a:srgbClr val="945200"/>
                </a:solidFill>
              </a:rPr>
              <a:t>piyasalaşma, ticarileşmeden kurtarılması</a:t>
            </a:r>
          </a:p>
        </p:txBody>
      </p:sp>
      <p:sp>
        <p:nvSpPr>
          <p:cNvPr id="22" name="Metin kutusu 21">
            <a:extLst>
              <a:ext uri="{FF2B5EF4-FFF2-40B4-BE49-F238E27FC236}">
                <a16:creationId xmlns:a16="http://schemas.microsoft.com/office/drawing/2014/main" id="{9AB2F5C0-645F-9EA8-28A5-B4EB7171A7FD}"/>
              </a:ext>
            </a:extLst>
          </p:cNvPr>
          <p:cNvSpPr txBox="1"/>
          <p:nvPr/>
        </p:nvSpPr>
        <p:spPr>
          <a:xfrm>
            <a:off x="2796989" y="1227269"/>
            <a:ext cx="3087768" cy="707886"/>
          </a:xfrm>
          <a:prstGeom prst="rect">
            <a:avLst/>
          </a:prstGeom>
          <a:noFill/>
        </p:spPr>
        <p:txBody>
          <a:bodyPr wrap="none" rtlCol="0">
            <a:spAutoFit/>
          </a:bodyPr>
          <a:lstStyle/>
          <a:p>
            <a:r>
              <a:rPr lang="tr-TR" sz="2000" b="1" dirty="0">
                <a:solidFill>
                  <a:srgbClr val="945200"/>
                </a:solidFill>
              </a:rPr>
              <a:t>Sağlığın hak, hizmetlerin </a:t>
            </a:r>
          </a:p>
          <a:p>
            <a:r>
              <a:rPr lang="tr-TR" sz="2000" b="1" dirty="0">
                <a:solidFill>
                  <a:srgbClr val="945200"/>
                </a:solidFill>
              </a:rPr>
              <a:t>kamusal sorumluluk olması</a:t>
            </a:r>
          </a:p>
        </p:txBody>
      </p:sp>
      <p:sp>
        <p:nvSpPr>
          <p:cNvPr id="23" name="Metin kutusu 22">
            <a:extLst>
              <a:ext uri="{FF2B5EF4-FFF2-40B4-BE49-F238E27FC236}">
                <a16:creationId xmlns:a16="http://schemas.microsoft.com/office/drawing/2014/main" id="{51498A54-D15E-6819-18DB-292241CF5B0B}"/>
              </a:ext>
            </a:extLst>
          </p:cNvPr>
          <p:cNvSpPr txBox="1"/>
          <p:nvPr/>
        </p:nvSpPr>
        <p:spPr>
          <a:xfrm>
            <a:off x="5771409" y="6021320"/>
            <a:ext cx="3407408" cy="707886"/>
          </a:xfrm>
          <a:prstGeom prst="rect">
            <a:avLst/>
          </a:prstGeom>
          <a:noFill/>
        </p:spPr>
        <p:txBody>
          <a:bodyPr wrap="none" rtlCol="0">
            <a:spAutoFit/>
          </a:bodyPr>
          <a:lstStyle/>
          <a:p>
            <a:r>
              <a:rPr lang="tr-TR" sz="2000" b="1" dirty="0">
                <a:solidFill>
                  <a:srgbClr val="929000"/>
                </a:solidFill>
              </a:rPr>
              <a:t>Yapısal şiddetin ölümcül </a:t>
            </a:r>
          </a:p>
          <a:p>
            <a:r>
              <a:rPr lang="tr-TR" sz="2000" b="1" dirty="0">
                <a:solidFill>
                  <a:srgbClr val="929000"/>
                </a:solidFill>
              </a:rPr>
              <a:t>sonuçlarının görünür kılınması</a:t>
            </a:r>
          </a:p>
        </p:txBody>
      </p:sp>
      <p:sp>
        <p:nvSpPr>
          <p:cNvPr id="24" name="Metin kutusu 23">
            <a:extLst>
              <a:ext uri="{FF2B5EF4-FFF2-40B4-BE49-F238E27FC236}">
                <a16:creationId xmlns:a16="http://schemas.microsoft.com/office/drawing/2014/main" id="{CA8789E3-7F74-1048-B81D-2E12EA105FA5}"/>
              </a:ext>
            </a:extLst>
          </p:cNvPr>
          <p:cNvSpPr txBox="1"/>
          <p:nvPr/>
        </p:nvSpPr>
        <p:spPr>
          <a:xfrm>
            <a:off x="8909470" y="4176119"/>
            <a:ext cx="2121093" cy="400110"/>
          </a:xfrm>
          <a:prstGeom prst="rect">
            <a:avLst/>
          </a:prstGeom>
          <a:noFill/>
        </p:spPr>
        <p:txBody>
          <a:bodyPr wrap="none" rtlCol="0">
            <a:spAutoFit/>
          </a:bodyPr>
          <a:lstStyle/>
          <a:p>
            <a:r>
              <a:rPr lang="tr-TR" sz="2000" b="1" dirty="0">
                <a:solidFill>
                  <a:srgbClr val="941100"/>
                </a:solidFill>
              </a:rPr>
              <a:t>Demokratikleşme </a:t>
            </a:r>
          </a:p>
        </p:txBody>
      </p:sp>
      <p:sp>
        <p:nvSpPr>
          <p:cNvPr id="2" name="Metin kutusu 1">
            <a:extLst>
              <a:ext uri="{FF2B5EF4-FFF2-40B4-BE49-F238E27FC236}">
                <a16:creationId xmlns:a16="http://schemas.microsoft.com/office/drawing/2014/main" id="{38A46074-E097-99C7-5862-5AE0CE39853F}"/>
              </a:ext>
            </a:extLst>
          </p:cNvPr>
          <p:cNvSpPr txBox="1"/>
          <p:nvPr/>
        </p:nvSpPr>
        <p:spPr>
          <a:xfrm>
            <a:off x="7106598" y="1403858"/>
            <a:ext cx="1661289" cy="400110"/>
          </a:xfrm>
          <a:prstGeom prst="rect">
            <a:avLst/>
          </a:prstGeom>
          <a:noFill/>
        </p:spPr>
        <p:txBody>
          <a:bodyPr wrap="none" rtlCol="0">
            <a:spAutoFit/>
          </a:bodyPr>
          <a:lstStyle/>
          <a:p>
            <a:r>
              <a:rPr lang="tr-TR" sz="2000" b="1" dirty="0">
                <a:solidFill>
                  <a:srgbClr val="945200"/>
                </a:solidFill>
              </a:rPr>
              <a:t>Kamulaştırma</a:t>
            </a:r>
          </a:p>
        </p:txBody>
      </p:sp>
      <p:sp>
        <p:nvSpPr>
          <p:cNvPr id="3" name="Metin kutusu 2">
            <a:extLst>
              <a:ext uri="{FF2B5EF4-FFF2-40B4-BE49-F238E27FC236}">
                <a16:creationId xmlns:a16="http://schemas.microsoft.com/office/drawing/2014/main" id="{D4F806D7-3602-A0A1-6C13-273388CFEF61}"/>
              </a:ext>
            </a:extLst>
          </p:cNvPr>
          <p:cNvSpPr txBox="1"/>
          <p:nvPr/>
        </p:nvSpPr>
        <p:spPr>
          <a:xfrm>
            <a:off x="7705165" y="5419165"/>
            <a:ext cx="2753126" cy="400110"/>
          </a:xfrm>
          <a:prstGeom prst="rect">
            <a:avLst/>
          </a:prstGeom>
          <a:noFill/>
        </p:spPr>
        <p:txBody>
          <a:bodyPr wrap="none" rtlCol="0">
            <a:spAutoFit/>
          </a:bodyPr>
          <a:lstStyle/>
          <a:p>
            <a:r>
              <a:rPr lang="tr-TR" sz="2000" b="1" dirty="0">
                <a:solidFill>
                  <a:srgbClr val="929000"/>
                </a:solidFill>
              </a:rPr>
              <a:t>Anti kapitalist mücadele</a:t>
            </a:r>
          </a:p>
        </p:txBody>
      </p:sp>
      <p:sp>
        <p:nvSpPr>
          <p:cNvPr id="4" name="Metin kutusu 3">
            <a:extLst>
              <a:ext uri="{FF2B5EF4-FFF2-40B4-BE49-F238E27FC236}">
                <a16:creationId xmlns:a16="http://schemas.microsoft.com/office/drawing/2014/main" id="{D3FE6E74-9E87-0C5C-82D8-C74D8A27A5E9}"/>
              </a:ext>
            </a:extLst>
          </p:cNvPr>
          <p:cNvSpPr txBox="1"/>
          <p:nvPr/>
        </p:nvSpPr>
        <p:spPr>
          <a:xfrm>
            <a:off x="8007258" y="4982646"/>
            <a:ext cx="3710631" cy="400110"/>
          </a:xfrm>
          <a:prstGeom prst="rect">
            <a:avLst/>
          </a:prstGeom>
          <a:noFill/>
        </p:spPr>
        <p:txBody>
          <a:bodyPr wrap="none" rtlCol="0">
            <a:spAutoFit/>
          </a:bodyPr>
          <a:lstStyle/>
          <a:p>
            <a:r>
              <a:rPr lang="tr-TR" sz="2000" b="1" dirty="0">
                <a:solidFill>
                  <a:srgbClr val="929000"/>
                </a:solidFill>
              </a:rPr>
              <a:t>Neoliberal politikalarla mücadele</a:t>
            </a:r>
          </a:p>
        </p:txBody>
      </p:sp>
      <p:sp>
        <p:nvSpPr>
          <p:cNvPr id="6" name="Metin kutusu 5">
            <a:extLst>
              <a:ext uri="{FF2B5EF4-FFF2-40B4-BE49-F238E27FC236}">
                <a16:creationId xmlns:a16="http://schemas.microsoft.com/office/drawing/2014/main" id="{2456F1E7-22FC-762B-38BA-692F8C9A72F2}"/>
              </a:ext>
            </a:extLst>
          </p:cNvPr>
          <p:cNvSpPr txBox="1"/>
          <p:nvPr/>
        </p:nvSpPr>
        <p:spPr>
          <a:xfrm>
            <a:off x="945847" y="5831026"/>
            <a:ext cx="1819794" cy="707886"/>
          </a:xfrm>
          <a:prstGeom prst="rect">
            <a:avLst/>
          </a:prstGeom>
          <a:noFill/>
        </p:spPr>
        <p:txBody>
          <a:bodyPr wrap="none" rtlCol="0">
            <a:spAutoFit/>
          </a:bodyPr>
          <a:lstStyle/>
          <a:p>
            <a:r>
              <a:rPr lang="tr-TR" sz="2000" b="1" dirty="0">
                <a:solidFill>
                  <a:srgbClr val="929000"/>
                </a:solidFill>
              </a:rPr>
              <a:t>Sorumlulardan </a:t>
            </a:r>
          </a:p>
          <a:p>
            <a:r>
              <a:rPr lang="tr-TR" sz="2000" b="1" dirty="0">
                <a:solidFill>
                  <a:srgbClr val="929000"/>
                </a:solidFill>
              </a:rPr>
              <a:t>hesap sormak</a:t>
            </a:r>
          </a:p>
        </p:txBody>
      </p:sp>
    </p:spTree>
    <p:extLst>
      <p:ext uri="{BB962C8B-B14F-4D97-AF65-F5344CB8AC3E}">
        <p14:creationId xmlns:p14="http://schemas.microsoft.com/office/powerpoint/2010/main" val="286433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P spid="16" grpId="0"/>
      <p:bldP spid="17" grpId="0"/>
      <p:bldP spid="18" grpId="0"/>
      <p:bldP spid="20" grpId="0"/>
      <p:bldP spid="22" grpId="0"/>
      <p:bldP spid="23" grpId="0"/>
      <p:bldP spid="24" grpId="0"/>
      <p:bldP spid="2" grpId="0"/>
      <p:bldP spid="3" grpId="0"/>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91A76B-E6B8-8D82-7D29-794A2D52DDA5}"/>
              </a:ext>
            </a:extLst>
          </p:cNvPr>
          <p:cNvSpPr>
            <a:spLocks noGrp="1"/>
          </p:cNvSpPr>
          <p:nvPr>
            <p:ph type="title"/>
          </p:nvPr>
        </p:nvSpPr>
        <p:spPr/>
        <p:txBody>
          <a:bodyPr/>
          <a:lstStyle/>
          <a:p>
            <a:r>
              <a:rPr lang="tr-TR" b="1" dirty="0">
                <a:solidFill>
                  <a:srgbClr val="941651"/>
                </a:solidFill>
              </a:rPr>
              <a:t>Yapısal Şiddet</a:t>
            </a:r>
          </a:p>
        </p:txBody>
      </p:sp>
      <p:sp>
        <p:nvSpPr>
          <p:cNvPr id="3" name="İçerik Yer Tutucusu 2">
            <a:extLst>
              <a:ext uri="{FF2B5EF4-FFF2-40B4-BE49-F238E27FC236}">
                <a16:creationId xmlns:a16="http://schemas.microsoft.com/office/drawing/2014/main" id="{0AAE15AA-637A-264A-7916-322CE7F92533}"/>
              </a:ext>
            </a:extLst>
          </p:cNvPr>
          <p:cNvSpPr>
            <a:spLocks noGrp="1"/>
          </p:cNvSpPr>
          <p:nvPr>
            <p:ph idx="1"/>
          </p:nvPr>
        </p:nvSpPr>
        <p:spPr/>
        <p:txBody>
          <a:bodyPr>
            <a:normAutofit/>
          </a:bodyPr>
          <a:lstStyle/>
          <a:p>
            <a:r>
              <a:rPr lang="tr-TR" dirty="0"/>
              <a:t>Bir toplumsal yapı veya toplumsal kurumun, insanların temel ihtiyaçlarını veya haklarını karşılamalarını engelleyerek onlara zarar vermesiyle oluşan bir şiddet biçimi</a:t>
            </a:r>
          </a:p>
          <a:p>
            <a:pPr marL="0" indent="0">
              <a:buNone/>
            </a:pPr>
            <a:endParaRPr lang="tr-TR" dirty="0"/>
          </a:p>
          <a:p>
            <a:r>
              <a:rPr lang="tr-TR" dirty="0"/>
              <a:t>Toplumsal adaletsizlik veya baskı olarak adlandırılması yerine, bu olgunun </a:t>
            </a:r>
            <a:r>
              <a:rPr lang="tr-TR" b="1" dirty="0">
                <a:solidFill>
                  <a:srgbClr val="941651"/>
                </a:solidFill>
              </a:rPr>
              <a:t>doğal nedenlerden ziyade insan kararlarından kaynaklanması ve bu kararlarla düzeltilebilmesi </a:t>
            </a:r>
            <a:r>
              <a:rPr lang="tr-TR" dirty="0"/>
              <a:t>nedeniyle şiddet olarak adlandırılması savunulmakta </a:t>
            </a:r>
          </a:p>
          <a:p>
            <a:endParaRPr lang="tr-TR" dirty="0"/>
          </a:p>
        </p:txBody>
      </p:sp>
      <p:sp>
        <p:nvSpPr>
          <p:cNvPr id="4" name="Metin kutusu 3">
            <a:extLst>
              <a:ext uri="{FF2B5EF4-FFF2-40B4-BE49-F238E27FC236}">
                <a16:creationId xmlns:a16="http://schemas.microsoft.com/office/drawing/2014/main" id="{B8CF14BF-8C23-F224-25D3-8A9023D9AD8B}"/>
              </a:ext>
            </a:extLst>
          </p:cNvPr>
          <p:cNvSpPr txBox="1"/>
          <p:nvPr/>
        </p:nvSpPr>
        <p:spPr>
          <a:xfrm>
            <a:off x="8444753" y="6015821"/>
            <a:ext cx="1790170" cy="707886"/>
          </a:xfrm>
          <a:prstGeom prst="rect">
            <a:avLst/>
          </a:prstGeom>
          <a:noFill/>
        </p:spPr>
        <p:txBody>
          <a:bodyPr wrap="none" rtlCol="0">
            <a:spAutoFit/>
          </a:bodyPr>
          <a:lstStyle/>
          <a:p>
            <a:r>
              <a:rPr lang="tr-TR" sz="2000" i="1" dirty="0">
                <a:effectLst/>
                <a:ea typeface="Aptos" panose="020B0004020202020204" pitchFamily="34" charset="0"/>
                <a:cs typeface="Times New Roman" panose="02020603050405020304" pitchFamily="18" charset="0"/>
              </a:rPr>
              <a:t>Lee, B.X. 2019</a:t>
            </a:r>
            <a:endParaRPr lang="tr-TR" sz="2000" dirty="0"/>
          </a:p>
          <a:p>
            <a:endParaRPr lang="tr-TR" sz="2000" dirty="0"/>
          </a:p>
        </p:txBody>
      </p:sp>
      <p:sp>
        <p:nvSpPr>
          <p:cNvPr id="6" name="Slayt Numarası Yer Tutucusu 5">
            <a:extLst>
              <a:ext uri="{FF2B5EF4-FFF2-40B4-BE49-F238E27FC236}">
                <a16:creationId xmlns:a16="http://schemas.microsoft.com/office/drawing/2014/main" id="{5842D883-293A-7742-D7E7-C4B6A339165C}"/>
              </a:ext>
            </a:extLst>
          </p:cNvPr>
          <p:cNvSpPr>
            <a:spLocks noGrp="1"/>
          </p:cNvSpPr>
          <p:nvPr>
            <p:ph type="sldNum" sz="quarter" idx="12"/>
          </p:nvPr>
        </p:nvSpPr>
        <p:spPr/>
        <p:txBody>
          <a:bodyPr/>
          <a:lstStyle/>
          <a:p>
            <a:fld id="{F61ECC8C-484B-5744-8EFC-294959233654}" type="slidenum">
              <a:rPr lang="tr-TR" smtClean="0"/>
              <a:t>4</a:t>
            </a:fld>
            <a:endParaRPr lang="tr-TR"/>
          </a:p>
        </p:txBody>
      </p:sp>
    </p:spTree>
    <p:extLst>
      <p:ext uri="{BB962C8B-B14F-4D97-AF65-F5344CB8AC3E}">
        <p14:creationId xmlns:p14="http://schemas.microsoft.com/office/powerpoint/2010/main" val="1004771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D27395-19B5-AB85-1F40-0D1E642D32C3}"/>
              </a:ext>
            </a:extLst>
          </p:cNvPr>
          <p:cNvSpPr>
            <a:spLocks noGrp="1"/>
          </p:cNvSpPr>
          <p:nvPr>
            <p:ph type="title"/>
          </p:nvPr>
        </p:nvSpPr>
        <p:spPr/>
        <p:txBody>
          <a:bodyPr/>
          <a:lstStyle/>
          <a:p>
            <a:r>
              <a:rPr lang="tr-TR" b="1" dirty="0">
                <a:solidFill>
                  <a:srgbClr val="941651"/>
                </a:solidFill>
              </a:rPr>
              <a:t>Yapısal Şiddet</a:t>
            </a:r>
          </a:p>
        </p:txBody>
      </p:sp>
      <p:sp>
        <p:nvSpPr>
          <p:cNvPr id="3" name="İçerik Yer Tutucusu 2">
            <a:extLst>
              <a:ext uri="{FF2B5EF4-FFF2-40B4-BE49-F238E27FC236}">
                <a16:creationId xmlns:a16="http://schemas.microsoft.com/office/drawing/2014/main" id="{E0339345-7AF9-6874-5A32-AD4E93F23E5B}"/>
              </a:ext>
            </a:extLst>
          </p:cNvPr>
          <p:cNvSpPr>
            <a:spLocks noGrp="1"/>
          </p:cNvSpPr>
          <p:nvPr>
            <p:ph idx="1"/>
          </p:nvPr>
        </p:nvSpPr>
        <p:spPr>
          <a:xfrm>
            <a:off x="838200" y="1435660"/>
            <a:ext cx="10515600" cy="4351338"/>
          </a:xfrm>
        </p:spPr>
        <p:txBody>
          <a:bodyPr>
            <a:normAutofit fontScale="92500" lnSpcReduction="20000"/>
          </a:bodyPr>
          <a:lstStyle/>
          <a:p>
            <a:r>
              <a:rPr lang="tr-TR" dirty="0"/>
              <a:t>Daha az görünür </a:t>
            </a:r>
          </a:p>
          <a:p>
            <a:r>
              <a:rPr lang="tr-TR" dirty="0"/>
              <a:t>Kapsamı ve sonuçları itibariyle diğer tüm şiddet türlerinden daha büyüktür </a:t>
            </a:r>
          </a:p>
          <a:p>
            <a:r>
              <a:rPr lang="tr-TR" dirty="0"/>
              <a:t>Eşitsiz güç farklılıkları daha eşitsiz yapılar yaratmak için kullanıldıkça katlanarak artar</a:t>
            </a:r>
          </a:p>
          <a:p>
            <a:r>
              <a:rPr lang="tr-TR" dirty="0"/>
              <a:t>Uygulamalar sosyal yapıların içine gömülüdür / hayatın sıradan zorlukları olarak tanımlanabilirler</a:t>
            </a:r>
          </a:p>
          <a:p>
            <a:r>
              <a:rPr lang="tr-TR" dirty="0"/>
              <a:t>Yapısal şiddet örnekleri arasında sağlık, ekonomik, toplumsal cinsiyet ve ırksal eşitsizlikler yer almakta</a:t>
            </a:r>
          </a:p>
          <a:p>
            <a:endParaRPr lang="tr-TR" dirty="0"/>
          </a:p>
          <a:p>
            <a:pPr marL="0" indent="0">
              <a:buNone/>
            </a:pPr>
            <a:r>
              <a:rPr lang="tr-TR" dirty="0"/>
              <a:t>Yapısal şiddet erken ölüm ve gereksiz sakatlığın önemli bir nedenidir ve önlenebilir </a:t>
            </a:r>
          </a:p>
          <a:p>
            <a:pPr marL="0" indent="0">
              <a:buNone/>
            </a:pPr>
            <a:r>
              <a:rPr lang="tr-TR" dirty="0"/>
              <a:t>									</a:t>
            </a:r>
            <a:r>
              <a:rPr lang="tr-TR" dirty="0" err="1"/>
              <a:t>Farmer</a:t>
            </a:r>
            <a:r>
              <a:rPr lang="tr-TR" dirty="0"/>
              <a:t>, 2006</a:t>
            </a:r>
          </a:p>
          <a:p>
            <a:endParaRPr lang="tr-TR" dirty="0"/>
          </a:p>
        </p:txBody>
      </p:sp>
      <p:sp>
        <p:nvSpPr>
          <p:cNvPr id="5" name="Slayt Numarası Yer Tutucusu 4">
            <a:extLst>
              <a:ext uri="{FF2B5EF4-FFF2-40B4-BE49-F238E27FC236}">
                <a16:creationId xmlns:a16="http://schemas.microsoft.com/office/drawing/2014/main" id="{CA687D16-FD42-4E92-627E-B2FD44CEC730}"/>
              </a:ext>
            </a:extLst>
          </p:cNvPr>
          <p:cNvSpPr>
            <a:spLocks noGrp="1"/>
          </p:cNvSpPr>
          <p:nvPr>
            <p:ph type="sldNum" sz="quarter" idx="12"/>
          </p:nvPr>
        </p:nvSpPr>
        <p:spPr/>
        <p:txBody>
          <a:bodyPr/>
          <a:lstStyle/>
          <a:p>
            <a:fld id="{F61ECC8C-484B-5744-8EFC-294959233654}" type="slidenum">
              <a:rPr lang="tr-TR" smtClean="0"/>
              <a:t>5</a:t>
            </a:fld>
            <a:endParaRPr lang="tr-TR"/>
          </a:p>
        </p:txBody>
      </p:sp>
    </p:spTree>
    <p:extLst>
      <p:ext uri="{BB962C8B-B14F-4D97-AF65-F5344CB8AC3E}">
        <p14:creationId xmlns:p14="http://schemas.microsoft.com/office/powerpoint/2010/main" val="7577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941651"/>
                </a:solidFill>
              </a:rPr>
              <a:t>Piyasalaşma</a:t>
            </a:r>
            <a:r>
              <a:rPr lang="en-US" b="1" dirty="0">
                <a:solidFill>
                  <a:srgbClr val="941651"/>
                </a:solidFill>
              </a:rPr>
              <a:t> </a:t>
            </a:r>
          </a:p>
        </p:txBody>
      </p:sp>
      <p:sp>
        <p:nvSpPr>
          <p:cNvPr id="3" name="Content Placeholder 2"/>
          <p:cNvSpPr>
            <a:spLocks noGrp="1"/>
          </p:cNvSpPr>
          <p:nvPr>
            <p:ph idx="1"/>
          </p:nvPr>
        </p:nvSpPr>
        <p:spPr/>
        <p:txBody>
          <a:bodyPr>
            <a:normAutofit/>
          </a:bodyPr>
          <a:lstStyle/>
          <a:p>
            <a:r>
              <a:rPr lang="en-US" dirty="0" err="1"/>
              <a:t>Kamu</a:t>
            </a:r>
            <a:r>
              <a:rPr lang="en-US" dirty="0"/>
              <a:t> </a:t>
            </a:r>
            <a:r>
              <a:rPr lang="en-US" dirty="0" err="1"/>
              <a:t>kurumlarının</a:t>
            </a:r>
            <a:r>
              <a:rPr lang="en-US" dirty="0"/>
              <a:t> </a:t>
            </a:r>
            <a:r>
              <a:rPr lang="en-US" dirty="0" err="1"/>
              <a:t>yasal</a:t>
            </a:r>
            <a:r>
              <a:rPr lang="en-US" dirty="0"/>
              <a:t> </a:t>
            </a:r>
            <a:r>
              <a:rPr lang="en-US" dirty="0" err="1"/>
              <a:t>düzenlemelerle</a:t>
            </a:r>
            <a:r>
              <a:rPr lang="en-US" dirty="0"/>
              <a:t> </a:t>
            </a:r>
            <a:r>
              <a:rPr lang="en-US" dirty="0" err="1"/>
              <a:t>yeniden</a:t>
            </a:r>
            <a:r>
              <a:rPr lang="en-US" dirty="0"/>
              <a:t> </a:t>
            </a:r>
            <a:r>
              <a:rPr lang="en-US" dirty="0" err="1"/>
              <a:t>yapılandırılmaları</a:t>
            </a:r>
            <a:r>
              <a:rPr lang="en-US" dirty="0"/>
              <a:t> </a:t>
            </a:r>
            <a:r>
              <a:rPr lang="en-US" dirty="0" err="1"/>
              <a:t>ve</a:t>
            </a:r>
            <a:r>
              <a:rPr lang="en-US" dirty="0"/>
              <a:t> </a:t>
            </a:r>
            <a:r>
              <a:rPr lang="en-US" dirty="0" err="1"/>
              <a:t>piyasadaki</a:t>
            </a:r>
            <a:r>
              <a:rPr lang="en-US" dirty="0"/>
              <a:t> </a:t>
            </a:r>
            <a:r>
              <a:rPr lang="en-US" dirty="0" err="1"/>
              <a:t>şirketler</a:t>
            </a:r>
            <a:r>
              <a:rPr lang="en-US" dirty="0"/>
              <a:t> </a:t>
            </a:r>
            <a:r>
              <a:rPr lang="en-US" dirty="0" err="1"/>
              <a:t>gibi</a:t>
            </a:r>
            <a:r>
              <a:rPr lang="en-US" dirty="0"/>
              <a:t> </a:t>
            </a:r>
            <a:r>
              <a:rPr lang="en-US" dirty="0" err="1"/>
              <a:t>işlev</a:t>
            </a:r>
            <a:r>
              <a:rPr lang="en-US" dirty="0"/>
              <a:t> </a:t>
            </a:r>
            <a:r>
              <a:rPr lang="en-US" dirty="0" err="1"/>
              <a:t>görmeleri</a:t>
            </a:r>
            <a:endParaRPr lang="en-US" dirty="0"/>
          </a:p>
          <a:p>
            <a:pPr marL="0" indent="0" algn="r">
              <a:buNone/>
            </a:pPr>
            <a:r>
              <a:rPr lang="hu-HU" dirty="0"/>
              <a:t>van der Hoeven, Sziráczki, 1997</a:t>
            </a:r>
            <a:endParaRPr lang="en-US" dirty="0"/>
          </a:p>
          <a:p>
            <a:r>
              <a:rPr lang="en-US" dirty="0" err="1"/>
              <a:t>Piyasalaşma</a:t>
            </a:r>
            <a:r>
              <a:rPr lang="en-US" dirty="0"/>
              <a:t> </a:t>
            </a:r>
            <a:r>
              <a:rPr lang="en-US" dirty="0" err="1"/>
              <a:t>devlet</a:t>
            </a:r>
            <a:r>
              <a:rPr lang="en-US" dirty="0"/>
              <a:t> </a:t>
            </a:r>
            <a:r>
              <a:rPr lang="en-US" dirty="0" err="1"/>
              <a:t>subvansiyonunu</a:t>
            </a:r>
            <a:r>
              <a:rPr lang="en-US" dirty="0"/>
              <a:t> </a:t>
            </a:r>
            <a:r>
              <a:rPr lang="en-US" dirty="0" err="1"/>
              <a:t>azaltarak</a:t>
            </a:r>
            <a:r>
              <a:rPr lang="en-US" dirty="0"/>
              <a:t>, </a:t>
            </a:r>
            <a:r>
              <a:rPr lang="en-US" dirty="0" err="1"/>
              <a:t>yönetimin</a:t>
            </a:r>
            <a:r>
              <a:rPr lang="en-US" dirty="0"/>
              <a:t> </a:t>
            </a:r>
            <a:r>
              <a:rPr lang="en-US" dirty="0" err="1"/>
              <a:t>yeniden</a:t>
            </a:r>
            <a:r>
              <a:rPr lang="en-US" dirty="0"/>
              <a:t> </a:t>
            </a:r>
            <a:r>
              <a:rPr lang="en-US" dirty="0" err="1"/>
              <a:t>yapılandırılmasıyla</a:t>
            </a:r>
            <a:r>
              <a:rPr lang="en-US" dirty="0"/>
              <a:t> (</a:t>
            </a:r>
            <a:r>
              <a:rPr lang="en-US" dirty="0" err="1"/>
              <a:t>korporatizasyon</a:t>
            </a:r>
            <a:r>
              <a:rPr lang="en-US" dirty="0"/>
              <a:t>), </a:t>
            </a:r>
            <a:r>
              <a:rPr lang="en-US" dirty="0" err="1"/>
              <a:t>desantralizasyon</a:t>
            </a:r>
            <a:r>
              <a:rPr lang="en-US" dirty="0"/>
              <a:t> </a:t>
            </a:r>
            <a:r>
              <a:rPr lang="en-US" dirty="0" err="1"/>
              <a:t>ve</a:t>
            </a:r>
            <a:r>
              <a:rPr lang="en-US" dirty="0"/>
              <a:t> </a:t>
            </a:r>
            <a:r>
              <a:rPr lang="en-US" dirty="0" err="1"/>
              <a:t>bazen</a:t>
            </a:r>
            <a:r>
              <a:rPr lang="en-US" dirty="0"/>
              <a:t> de </a:t>
            </a:r>
            <a:r>
              <a:rPr lang="en-US" dirty="0" err="1"/>
              <a:t>kısmi</a:t>
            </a:r>
            <a:r>
              <a:rPr lang="en-US" dirty="0"/>
              <a:t> </a:t>
            </a:r>
            <a:r>
              <a:rPr lang="en-US" dirty="0" err="1"/>
              <a:t>özelleştirme</a:t>
            </a:r>
            <a:r>
              <a:rPr lang="en-US" dirty="0"/>
              <a:t> </a:t>
            </a:r>
            <a:r>
              <a:rPr lang="en-US" dirty="0" err="1"/>
              <a:t>ile</a:t>
            </a:r>
            <a:r>
              <a:rPr lang="en-US" dirty="0"/>
              <a:t> </a:t>
            </a:r>
            <a:r>
              <a:rPr lang="en-US" dirty="0" err="1"/>
              <a:t>gerçekleştirilir</a:t>
            </a:r>
            <a:endParaRPr lang="en-US" dirty="0"/>
          </a:p>
          <a:p>
            <a:pPr marL="0" indent="0" algn="r">
              <a:buNone/>
            </a:pPr>
            <a:r>
              <a:rPr lang="en-US" dirty="0" err="1"/>
              <a:t>Vickerstaff</a:t>
            </a:r>
            <a:r>
              <a:rPr lang="en-US" dirty="0"/>
              <a:t>, 1998</a:t>
            </a:r>
          </a:p>
        </p:txBody>
      </p:sp>
      <p:sp>
        <p:nvSpPr>
          <p:cNvPr id="5" name="Slayt Numarası Yer Tutucusu 4">
            <a:extLst>
              <a:ext uri="{FF2B5EF4-FFF2-40B4-BE49-F238E27FC236}">
                <a16:creationId xmlns:a16="http://schemas.microsoft.com/office/drawing/2014/main" id="{C1A6DF9A-128B-2D18-C559-260F947D6152}"/>
              </a:ext>
            </a:extLst>
          </p:cNvPr>
          <p:cNvSpPr>
            <a:spLocks noGrp="1"/>
          </p:cNvSpPr>
          <p:nvPr>
            <p:ph type="sldNum" sz="quarter" idx="12"/>
          </p:nvPr>
        </p:nvSpPr>
        <p:spPr/>
        <p:txBody>
          <a:bodyPr/>
          <a:lstStyle/>
          <a:p>
            <a:fld id="{F61ECC8C-484B-5744-8EFC-294959233654}" type="slidenum">
              <a:rPr lang="tr-TR" smtClean="0"/>
              <a:t>6</a:t>
            </a:fld>
            <a:endParaRPr lang="tr-TR"/>
          </a:p>
        </p:txBody>
      </p:sp>
    </p:spTree>
    <p:extLst>
      <p:ext uri="{BB962C8B-B14F-4D97-AF65-F5344CB8AC3E}">
        <p14:creationId xmlns:p14="http://schemas.microsoft.com/office/powerpoint/2010/main" val="1662710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941651"/>
                </a:solidFill>
              </a:rPr>
              <a:t>Neoliberal </a:t>
            </a:r>
            <a:r>
              <a:rPr lang="en-US" sz="4800" b="1" dirty="0" err="1">
                <a:solidFill>
                  <a:srgbClr val="941651"/>
                </a:solidFill>
              </a:rPr>
              <a:t>Politikalar</a:t>
            </a:r>
            <a:r>
              <a:rPr lang="mr-IN" sz="4800" b="1" dirty="0">
                <a:solidFill>
                  <a:srgbClr val="941651"/>
                </a:solidFill>
              </a:rPr>
              <a:t>…</a:t>
            </a:r>
            <a:endParaRPr lang="en-US" sz="4800" b="1" dirty="0">
              <a:solidFill>
                <a:srgbClr val="941651"/>
              </a:solidFill>
            </a:endParaRPr>
          </a:p>
        </p:txBody>
      </p:sp>
      <p:sp>
        <p:nvSpPr>
          <p:cNvPr id="3" name="Slide Number Placeholder 2"/>
          <p:cNvSpPr>
            <a:spLocks noGrp="1"/>
          </p:cNvSpPr>
          <p:nvPr>
            <p:ph type="sldNum" sz="quarter" idx="12"/>
          </p:nvPr>
        </p:nvSpPr>
        <p:spPr/>
        <p:txBody>
          <a:bodyPr/>
          <a:lstStyle/>
          <a:p>
            <a:fld id="{0BDCDEFC-5F40-7646-9B60-3B3F968BBD12}" type="slidenum">
              <a:rPr lang="en-US" smtClean="0"/>
              <a:t>7</a:t>
            </a:fld>
            <a:endParaRPr lang="en-US"/>
          </a:p>
        </p:txBody>
      </p:sp>
      <p:graphicFrame>
        <p:nvGraphicFramePr>
          <p:cNvPr id="7" name="Diagram 6"/>
          <p:cNvGraphicFramePr/>
          <p:nvPr>
            <p:extLst>
              <p:ext uri="{D42A27DB-BD31-4B8C-83A1-F6EECF244321}">
                <p14:modId xmlns:p14="http://schemas.microsoft.com/office/powerpoint/2010/main" val="3810569953"/>
              </p:ext>
            </p:extLst>
          </p:nvPr>
        </p:nvGraphicFramePr>
        <p:xfrm>
          <a:off x="259976" y="1719728"/>
          <a:ext cx="649224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a:extLst>
              <a:ext uri="{FF2B5EF4-FFF2-40B4-BE49-F238E27FC236}">
                <a16:creationId xmlns:a16="http://schemas.microsoft.com/office/drawing/2014/main" id="{C720FD9A-8CFE-15EA-8A5F-D7730BDF91B3}"/>
              </a:ext>
            </a:extLst>
          </p:cNvPr>
          <p:cNvGraphicFramePr>
            <a:graphicFrameLocks/>
          </p:cNvGraphicFramePr>
          <p:nvPr>
            <p:extLst>
              <p:ext uri="{D42A27DB-BD31-4B8C-83A1-F6EECF244321}">
                <p14:modId xmlns:p14="http://schemas.microsoft.com/office/powerpoint/2010/main" val="423208929"/>
              </p:ext>
            </p:extLst>
          </p:nvPr>
        </p:nvGraphicFramePr>
        <p:xfrm>
          <a:off x="6241159" y="1312863"/>
          <a:ext cx="4319337"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Metin kutusu 4">
            <a:extLst>
              <a:ext uri="{FF2B5EF4-FFF2-40B4-BE49-F238E27FC236}">
                <a16:creationId xmlns:a16="http://schemas.microsoft.com/office/drawing/2014/main" id="{38111B2F-7142-6060-467C-A642FE59A261}"/>
              </a:ext>
            </a:extLst>
          </p:cNvPr>
          <p:cNvSpPr txBox="1"/>
          <p:nvPr/>
        </p:nvSpPr>
        <p:spPr>
          <a:xfrm>
            <a:off x="9973236" y="1779598"/>
            <a:ext cx="2097741" cy="3970318"/>
          </a:xfrm>
          <a:prstGeom prst="rect">
            <a:avLst/>
          </a:prstGeom>
          <a:noFill/>
        </p:spPr>
        <p:txBody>
          <a:bodyPr wrap="square" rtlCol="0">
            <a:spAutoFit/>
          </a:bodyPr>
          <a:lstStyle/>
          <a:p>
            <a:pPr eaLnBrk="1" hangingPunct="1"/>
            <a:r>
              <a:rPr lang="tr-TR" sz="1800" b="1" dirty="0" err="1">
                <a:latin typeface="Calibri" charset="0"/>
              </a:rPr>
              <a:t>Otonomizasyon</a:t>
            </a:r>
            <a:endParaRPr lang="tr-TR" sz="1800" b="1" dirty="0">
              <a:latin typeface="Calibri" charset="0"/>
            </a:endParaRPr>
          </a:p>
          <a:p>
            <a:pPr eaLnBrk="1" hangingPunct="1">
              <a:buFont typeface="Arial" charset="0"/>
              <a:buNone/>
            </a:pPr>
            <a:r>
              <a:rPr lang="tr-TR" sz="1800" dirty="0">
                <a:latin typeface="Calibri" charset="0"/>
              </a:rPr>
              <a:t>Hastaneler üzerindeki kamu kontrolünü kaldırarak </a:t>
            </a:r>
            <a:r>
              <a:rPr lang="ja-JP" altLang="tr-TR" sz="1800">
                <a:latin typeface="Calibri" charset="0"/>
              </a:rPr>
              <a:t>“</a:t>
            </a:r>
            <a:r>
              <a:rPr lang="tr-TR" altLang="ja-JP" sz="1800" dirty="0">
                <a:latin typeface="Calibri" charset="0"/>
              </a:rPr>
              <a:t>pazar güdülerine</a:t>
            </a:r>
            <a:r>
              <a:rPr lang="ja-JP" altLang="tr-TR" sz="1800">
                <a:latin typeface="Calibri" charset="0"/>
              </a:rPr>
              <a:t>”</a:t>
            </a:r>
            <a:r>
              <a:rPr lang="tr-TR" altLang="ja-JP" sz="1800" dirty="0">
                <a:latin typeface="Calibri" charset="0"/>
              </a:rPr>
              <a:t> açmak</a:t>
            </a:r>
          </a:p>
          <a:p>
            <a:pPr eaLnBrk="1" hangingPunct="1"/>
            <a:r>
              <a:rPr lang="tr-TR" sz="1800" b="1" dirty="0" err="1">
                <a:latin typeface="Calibri" charset="0"/>
              </a:rPr>
              <a:t>Korporatizasyon</a:t>
            </a:r>
            <a:endParaRPr lang="tr-TR" sz="1800" b="1" dirty="0">
              <a:latin typeface="Calibri" charset="0"/>
            </a:endParaRPr>
          </a:p>
          <a:p>
            <a:pPr eaLnBrk="1" hangingPunct="1">
              <a:buFont typeface="Arial" charset="0"/>
              <a:buNone/>
            </a:pPr>
            <a:r>
              <a:rPr lang="tr-TR" sz="1800" dirty="0">
                <a:latin typeface="Calibri" charset="0"/>
              </a:rPr>
              <a:t>Kamunun hastanelerinin yapısal olarak özel şirketleri taklit etmeleri</a:t>
            </a:r>
          </a:p>
          <a:p>
            <a:pPr eaLnBrk="1" hangingPunct="1"/>
            <a:r>
              <a:rPr lang="tr-TR" sz="1800" b="1" dirty="0">
                <a:latin typeface="Calibri" charset="0"/>
              </a:rPr>
              <a:t>Özelleştirme </a:t>
            </a:r>
          </a:p>
          <a:p>
            <a:endParaRPr lang="tr-TR" dirty="0"/>
          </a:p>
        </p:txBody>
      </p:sp>
    </p:spTree>
    <p:extLst>
      <p:ext uri="{BB962C8B-B14F-4D97-AF65-F5344CB8AC3E}">
        <p14:creationId xmlns:p14="http://schemas.microsoft.com/office/powerpoint/2010/main" val="375184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C1A16F-63E3-4148-6D99-7E5DE2EA4E15}"/>
              </a:ext>
            </a:extLst>
          </p:cNvPr>
          <p:cNvSpPr>
            <a:spLocks noGrp="1"/>
          </p:cNvSpPr>
          <p:nvPr>
            <p:ph type="title"/>
          </p:nvPr>
        </p:nvSpPr>
        <p:spPr/>
        <p:txBody>
          <a:bodyPr/>
          <a:lstStyle/>
          <a:p>
            <a:r>
              <a:rPr lang="tr-TR" b="1" dirty="0">
                <a:solidFill>
                  <a:srgbClr val="941651"/>
                </a:solidFill>
              </a:rPr>
              <a:t>Sağlıkta Piyasalaşma</a:t>
            </a:r>
          </a:p>
        </p:txBody>
      </p:sp>
      <p:sp>
        <p:nvSpPr>
          <p:cNvPr id="3" name="İçerik Yer Tutucusu 2">
            <a:extLst>
              <a:ext uri="{FF2B5EF4-FFF2-40B4-BE49-F238E27FC236}">
                <a16:creationId xmlns:a16="http://schemas.microsoft.com/office/drawing/2014/main" id="{87531C0E-7C05-49C0-8A8F-886B942551DC}"/>
              </a:ext>
            </a:extLst>
          </p:cNvPr>
          <p:cNvSpPr>
            <a:spLocks noGrp="1"/>
          </p:cNvSpPr>
          <p:nvPr>
            <p:ph idx="1"/>
          </p:nvPr>
        </p:nvSpPr>
        <p:spPr/>
        <p:txBody>
          <a:bodyPr>
            <a:normAutofit/>
          </a:bodyPr>
          <a:lstStyle/>
          <a:p>
            <a:r>
              <a:rPr lang="tr-TR" dirty="0"/>
              <a:t>Hükümetlerin hizmet sunumundan çekildiği </a:t>
            </a:r>
            <a:r>
              <a:rPr lang="tr-TR" b="1" dirty="0"/>
              <a:t>özelleştirme </a:t>
            </a:r>
            <a:r>
              <a:rPr lang="tr-TR" dirty="0"/>
              <a:t>(Gilbert, 2002; </a:t>
            </a:r>
            <a:r>
              <a:rPr lang="tr-TR" dirty="0" err="1"/>
              <a:t>Jensen</a:t>
            </a:r>
            <a:r>
              <a:rPr lang="tr-TR" dirty="0"/>
              <a:t>, 2011) </a:t>
            </a:r>
          </a:p>
          <a:p>
            <a:r>
              <a:rPr lang="tr-TR" dirty="0"/>
              <a:t>Finansman, tüketim ve tahsiste değişen teşvik sistemleri üzerine yapılan çalışmalarda </a:t>
            </a:r>
            <a:r>
              <a:rPr lang="tr-TR" b="1" dirty="0"/>
              <a:t>rekabet</a:t>
            </a:r>
            <a:r>
              <a:rPr lang="tr-TR" dirty="0"/>
              <a:t> (Jacobs, 1998; </a:t>
            </a:r>
            <a:r>
              <a:rPr lang="tr-TR" dirty="0" err="1"/>
              <a:t>Gingrich</a:t>
            </a:r>
            <a:r>
              <a:rPr lang="tr-TR" dirty="0"/>
              <a:t>, 2011)</a:t>
            </a:r>
          </a:p>
          <a:p>
            <a:r>
              <a:rPr lang="tr-TR" dirty="0"/>
              <a:t>Sağlık kuruluşlarındaki </a:t>
            </a:r>
            <a:r>
              <a:rPr lang="tr-TR" b="1" dirty="0"/>
              <a:t>ticarileşme</a:t>
            </a:r>
            <a:r>
              <a:rPr lang="tr-TR" dirty="0"/>
              <a:t> yönündeki değişim (</a:t>
            </a:r>
            <a:r>
              <a:rPr lang="tr-TR" dirty="0" err="1"/>
              <a:t>Rylko</a:t>
            </a:r>
            <a:r>
              <a:rPr lang="tr-TR" dirty="0"/>
              <a:t>-Bauer ve </a:t>
            </a:r>
            <a:r>
              <a:rPr lang="tr-TR" dirty="0" err="1"/>
              <a:t>Farmer</a:t>
            </a:r>
            <a:r>
              <a:rPr lang="tr-TR" dirty="0"/>
              <a:t> 2002) </a:t>
            </a:r>
          </a:p>
          <a:p>
            <a:r>
              <a:rPr lang="tr-TR" b="1" dirty="0"/>
              <a:t>Hesap verebilirlik </a:t>
            </a:r>
            <a:r>
              <a:rPr lang="tr-TR" dirty="0"/>
              <a:t>(</a:t>
            </a:r>
            <a:r>
              <a:rPr lang="tr-TR" dirty="0" err="1"/>
              <a:t>Neby</a:t>
            </a:r>
            <a:r>
              <a:rPr lang="tr-TR" dirty="0"/>
              <a:t> 2016) ve </a:t>
            </a:r>
            <a:r>
              <a:rPr lang="tr-TR" b="1" dirty="0"/>
              <a:t>verimlilik</a:t>
            </a:r>
            <a:r>
              <a:rPr lang="tr-TR" dirty="0"/>
              <a:t> (</a:t>
            </a:r>
            <a:r>
              <a:rPr lang="tr-TR" dirty="0" err="1"/>
              <a:t>Helderman</a:t>
            </a:r>
            <a:r>
              <a:rPr lang="tr-TR" dirty="0"/>
              <a:t> vd. 2005) modellerine doğru değişim</a:t>
            </a:r>
          </a:p>
        </p:txBody>
      </p:sp>
      <p:sp>
        <p:nvSpPr>
          <p:cNvPr id="5" name="Slayt Numarası Yer Tutucusu 4">
            <a:extLst>
              <a:ext uri="{FF2B5EF4-FFF2-40B4-BE49-F238E27FC236}">
                <a16:creationId xmlns:a16="http://schemas.microsoft.com/office/drawing/2014/main" id="{A2F8076C-94E8-43E6-5845-C4E7A9BC9C76}"/>
              </a:ext>
            </a:extLst>
          </p:cNvPr>
          <p:cNvSpPr>
            <a:spLocks noGrp="1"/>
          </p:cNvSpPr>
          <p:nvPr>
            <p:ph type="sldNum" sz="quarter" idx="12"/>
          </p:nvPr>
        </p:nvSpPr>
        <p:spPr/>
        <p:txBody>
          <a:bodyPr/>
          <a:lstStyle/>
          <a:p>
            <a:fld id="{F61ECC8C-484B-5744-8EFC-294959233654}" type="slidenum">
              <a:rPr lang="tr-TR" smtClean="0"/>
              <a:t>8</a:t>
            </a:fld>
            <a:endParaRPr lang="tr-TR"/>
          </a:p>
        </p:txBody>
      </p:sp>
    </p:spTree>
    <p:extLst>
      <p:ext uri="{BB962C8B-B14F-4D97-AF65-F5344CB8AC3E}">
        <p14:creationId xmlns:p14="http://schemas.microsoft.com/office/powerpoint/2010/main" val="1572984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9B8DCA0D-0AD4-4DBA-028D-C7817B1C7043}"/>
              </a:ext>
            </a:extLst>
          </p:cNvPr>
          <p:cNvGraphicFramePr>
            <a:graphicFrameLocks noGrp="1"/>
          </p:cNvGraphicFramePr>
          <p:nvPr>
            <p:ph idx="1"/>
            <p:extLst>
              <p:ext uri="{D42A27DB-BD31-4B8C-83A1-F6EECF244321}">
                <p14:modId xmlns:p14="http://schemas.microsoft.com/office/powerpoint/2010/main" val="2641949710"/>
              </p:ext>
            </p:extLst>
          </p:nvPr>
        </p:nvGraphicFramePr>
        <p:xfrm>
          <a:off x="3143250" y="-14289"/>
          <a:ext cx="8210550" cy="504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Metin kutusu 4">
            <a:extLst>
              <a:ext uri="{FF2B5EF4-FFF2-40B4-BE49-F238E27FC236}">
                <a16:creationId xmlns:a16="http://schemas.microsoft.com/office/drawing/2014/main" id="{4D8DAB09-EDC5-BD87-75B4-C50722EED8FB}"/>
              </a:ext>
            </a:extLst>
          </p:cNvPr>
          <p:cNvSpPr txBox="1"/>
          <p:nvPr/>
        </p:nvSpPr>
        <p:spPr>
          <a:xfrm>
            <a:off x="2257438" y="17318"/>
            <a:ext cx="3657600" cy="2308324"/>
          </a:xfrm>
          <a:prstGeom prst="rect">
            <a:avLst/>
          </a:prstGeom>
          <a:noFill/>
          <a:ln w="38100">
            <a:solidFill>
              <a:schemeClr val="tx2">
                <a:lumMod val="25000"/>
                <a:lumOff val="75000"/>
              </a:schemeClr>
            </a:solidFill>
          </a:ln>
        </p:spPr>
        <p:txBody>
          <a:bodyPr wrap="square" rtlCol="0">
            <a:spAutoFit/>
          </a:bodyPr>
          <a:lstStyle/>
          <a:p>
            <a:pPr marL="285750" indent="-285750">
              <a:buFont typeface="Arial" panose="020B0604020202020204" pitchFamily="34" charset="0"/>
              <a:buChar char="•"/>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Maliyetleri kaydırma (katkı payı, özel sigorta, cepten ödeme)</a:t>
            </a:r>
          </a:p>
          <a:p>
            <a:pPr marL="285750" indent="-285750">
              <a:buFont typeface="Arial" panose="020B0604020202020204" pitchFamily="34" charset="0"/>
              <a:buChar char="•"/>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Altyapı projelerinin finanse edilmesi (Kamu özel Ortaklıkları)</a:t>
            </a:r>
          </a:p>
          <a:p>
            <a:pPr marL="285750" indent="-285750">
              <a:buFont typeface="Arial" panose="020B0604020202020204" pitchFamily="34" charset="0"/>
              <a:buChar char="•"/>
            </a:pPr>
            <a:r>
              <a:rPr lang="tr-TR" sz="1800" kern="100" dirty="0">
                <a:effectLst/>
                <a:latin typeface="Aptos" panose="020B0004020202020204" pitchFamily="34" charset="0"/>
                <a:ea typeface="Aptos" panose="020B0004020202020204" pitchFamily="34" charset="0"/>
                <a:cs typeface="Times New Roman" panose="02020603050405020304" pitchFamily="18" charset="0"/>
              </a:rPr>
              <a:t>Geleneksel olmayan sağlayıcıları dışlayan kuralların gevşetilmesi (özel sektörden hizmet satın alma)</a:t>
            </a:r>
          </a:p>
        </p:txBody>
      </p:sp>
      <p:sp>
        <p:nvSpPr>
          <p:cNvPr id="6" name="Metin kutusu 5">
            <a:extLst>
              <a:ext uri="{FF2B5EF4-FFF2-40B4-BE49-F238E27FC236}">
                <a16:creationId xmlns:a16="http://schemas.microsoft.com/office/drawing/2014/main" id="{829BA74A-C185-4141-E59B-C8D696A67F48}"/>
              </a:ext>
            </a:extLst>
          </p:cNvPr>
          <p:cNvSpPr txBox="1"/>
          <p:nvPr/>
        </p:nvSpPr>
        <p:spPr>
          <a:xfrm>
            <a:off x="471488" y="3390870"/>
            <a:ext cx="3271836" cy="2308324"/>
          </a:xfrm>
          <a:prstGeom prst="rect">
            <a:avLst/>
          </a:prstGeom>
          <a:noFill/>
          <a:ln w="38100">
            <a:solidFill>
              <a:schemeClr val="tx2">
                <a:lumMod val="50000"/>
                <a:lumOff val="50000"/>
              </a:schemeClr>
            </a:solidFill>
          </a:ln>
        </p:spPr>
        <p:txBody>
          <a:bodyPr wrap="square" rtlCol="0">
            <a:spAutoFit/>
          </a:bodyPr>
          <a:lstStyle/>
          <a:p>
            <a:pPr marL="285750" indent="-285750">
              <a:buFont typeface="Arial" panose="020B0604020202020204" pitchFamily="34" charset="0"/>
              <a:buChar char="•"/>
            </a:pPr>
            <a:r>
              <a:rPr lang="tr-TR" dirty="0"/>
              <a:t>Sabit fiyatlı geri ödeme oranları (Teşhisle İlişkili Gruplar)</a:t>
            </a:r>
          </a:p>
          <a:p>
            <a:pPr marL="285750" indent="-285750">
              <a:buFont typeface="Arial" panose="020B0604020202020204" pitchFamily="34" charset="0"/>
              <a:buChar char="•"/>
            </a:pPr>
            <a:r>
              <a:rPr lang="tr-TR" dirty="0"/>
              <a:t>Merkezi satın alma</a:t>
            </a:r>
          </a:p>
          <a:p>
            <a:pPr marL="285750" indent="-285750">
              <a:buFont typeface="Arial" panose="020B0604020202020204" pitchFamily="34" charset="0"/>
              <a:buChar char="•"/>
            </a:pPr>
            <a:r>
              <a:rPr lang="tr-TR" dirty="0"/>
              <a:t>Başarısızlık rejimleri</a:t>
            </a:r>
          </a:p>
          <a:p>
            <a:pPr marL="285750" indent="-285750">
              <a:buFont typeface="Arial" panose="020B0604020202020204" pitchFamily="34" charset="0"/>
              <a:buChar char="•"/>
            </a:pPr>
            <a:r>
              <a:rPr lang="tr-TR" dirty="0"/>
              <a:t>Kamu sektörü kuruluşlarının performans yönetimi</a:t>
            </a:r>
          </a:p>
          <a:p>
            <a:pPr marL="285750" indent="-285750">
              <a:buFont typeface="Arial" panose="020B0604020202020204" pitchFamily="34" charset="0"/>
              <a:buChar char="•"/>
            </a:pPr>
            <a:r>
              <a:rPr lang="tr-TR" dirty="0"/>
              <a:t>Rekabetçi ihale</a:t>
            </a:r>
          </a:p>
        </p:txBody>
      </p:sp>
      <p:sp>
        <p:nvSpPr>
          <p:cNvPr id="7" name="Metin kutusu 6">
            <a:extLst>
              <a:ext uri="{FF2B5EF4-FFF2-40B4-BE49-F238E27FC236}">
                <a16:creationId xmlns:a16="http://schemas.microsoft.com/office/drawing/2014/main" id="{EDD742F7-693C-0248-711D-00F0E436E63C}"/>
              </a:ext>
            </a:extLst>
          </p:cNvPr>
          <p:cNvSpPr txBox="1"/>
          <p:nvPr/>
        </p:nvSpPr>
        <p:spPr>
          <a:xfrm>
            <a:off x="7419975" y="5033961"/>
            <a:ext cx="4300537" cy="369332"/>
          </a:xfrm>
          <a:prstGeom prst="rect">
            <a:avLst/>
          </a:prstGeom>
          <a:noFill/>
        </p:spPr>
        <p:txBody>
          <a:bodyPr wrap="square" rtlCol="0">
            <a:spAutoFit/>
          </a:bodyPr>
          <a:lstStyle/>
          <a:p>
            <a:pPr algn="ctr"/>
            <a:endParaRPr lang="tr-TR" dirty="0"/>
          </a:p>
        </p:txBody>
      </p:sp>
      <p:sp>
        <p:nvSpPr>
          <p:cNvPr id="8" name="Metin kutusu 7">
            <a:extLst>
              <a:ext uri="{FF2B5EF4-FFF2-40B4-BE49-F238E27FC236}">
                <a16:creationId xmlns:a16="http://schemas.microsoft.com/office/drawing/2014/main" id="{64AAF8C6-FD73-E1F1-B065-B2ECF21D41C3}"/>
              </a:ext>
            </a:extLst>
          </p:cNvPr>
          <p:cNvSpPr txBox="1"/>
          <p:nvPr/>
        </p:nvSpPr>
        <p:spPr>
          <a:xfrm>
            <a:off x="9129701" y="2509836"/>
            <a:ext cx="2905136" cy="1200329"/>
          </a:xfrm>
          <a:prstGeom prst="rect">
            <a:avLst/>
          </a:prstGeom>
          <a:noFill/>
          <a:ln w="38100">
            <a:solidFill>
              <a:schemeClr val="accent1">
                <a:lumMod val="75000"/>
              </a:schemeClr>
            </a:solidFill>
          </a:ln>
        </p:spPr>
        <p:txBody>
          <a:bodyPr wrap="square" rtlCol="0">
            <a:spAutoFit/>
          </a:bodyPr>
          <a:lstStyle/>
          <a:p>
            <a:pPr marL="285750" indent="-285750">
              <a:buFont typeface="Arial" panose="020B0604020202020204" pitchFamily="34" charset="0"/>
              <a:buChar char="•"/>
            </a:pPr>
            <a:r>
              <a:rPr lang="tr-TR" dirty="0"/>
              <a:t>İç pazarlar</a:t>
            </a:r>
          </a:p>
          <a:p>
            <a:pPr marL="285750" indent="-285750">
              <a:buFont typeface="Arial" panose="020B0604020202020204" pitchFamily="34" charset="0"/>
              <a:buChar char="•"/>
            </a:pPr>
            <a:r>
              <a:rPr lang="tr-TR" dirty="0"/>
              <a:t>Hastanelerin özerkleştirilmesi</a:t>
            </a:r>
          </a:p>
          <a:p>
            <a:pPr marL="285750" indent="-285750">
              <a:buFont typeface="Arial" panose="020B0604020202020204" pitchFamily="34" charset="0"/>
              <a:buChar char="•"/>
            </a:pPr>
            <a:r>
              <a:rPr lang="tr-TR" dirty="0"/>
              <a:t>Desantralizasyon</a:t>
            </a:r>
          </a:p>
        </p:txBody>
      </p:sp>
      <p:sp>
        <p:nvSpPr>
          <p:cNvPr id="9" name="Metin kutusu 8">
            <a:extLst>
              <a:ext uri="{FF2B5EF4-FFF2-40B4-BE49-F238E27FC236}">
                <a16:creationId xmlns:a16="http://schemas.microsoft.com/office/drawing/2014/main" id="{60081448-7540-2748-EEB5-E3031259FA0D}"/>
              </a:ext>
            </a:extLst>
          </p:cNvPr>
          <p:cNvSpPr txBox="1"/>
          <p:nvPr/>
        </p:nvSpPr>
        <p:spPr>
          <a:xfrm>
            <a:off x="8615361" y="6286506"/>
            <a:ext cx="3377848" cy="400110"/>
          </a:xfrm>
          <a:prstGeom prst="rect">
            <a:avLst/>
          </a:prstGeom>
          <a:noFill/>
        </p:spPr>
        <p:txBody>
          <a:bodyPr wrap="none" rtlCol="0">
            <a:spAutoFit/>
          </a:bodyPr>
          <a:lstStyle/>
          <a:p>
            <a:r>
              <a:rPr lang="tr-TR" sz="2000" dirty="0" err="1"/>
              <a:t>Krachler</a:t>
            </a:r>
            <a:r>
              <a:rPr lang="tr-TR" sz="2000" dirty="0"/>
              <a:t>, </a:t>
            </a:r>
            <a:r>
              <a:rPr lang="tr-TR" sz="2000" dirty="0" err="1"/>
              <a:t>Greer</a:t>
            </a:r>
            <a:r>
              <a:rPr lang="tr-TR" sz="2000" dirty="0"/>
              <a:t>, </a:t>
            </a:r>
            <a:r>
              <a:rPr lang="tr-TR" sz="2000" dirty="0" err="1"/>
              <a:t>Umney</a:t>
            </a:r>
            <a:r>
              <a:rPr lang="tr-TR" sz="2000" dirty="0"/>
              <a:t>, 2022</a:t>
            </a:r>
          </a:p>
        </p:txBody>
      </p:sp>
      <p:sp>
        <p:nvSpPr>
          <p:cNvPr id="3" name="Slayt Numarası Yer Tutucusu 2">
            <a:extLst>
              <a:ext uri="{FF2B5EF4-FFF2-40B4-BE49-F238E27FC236}">
                <a16:creationId xmlns:a16="http://schemas.microsoft.com/office/drawing/2014/main" id="{9DE9D16C-5ECF-201C-F654-A194CA3D9F82}"/>
              </a:ext>
            </a:extLst>
          </p:cNvPr>
          <p:cNvSpPr>
            <a:spLocks noGrp="1"/>
          </p:cNvSpPr>
          <p:nvPr>
            <p:ph type="sldNum" sz="quarter" idx="12"/>
          </p:nvPr>
        </p:nvSpPr>
        <p:spPr/>
        <p:txBody>
          <a:bodyPr/>
          <a:lstStyle/>
          <a:p>
            <a:fld id="{F61ECC8C-484B-5744-8EFC-294959233654}" type="slidenum">
              <a:rPr lang="tr-TR" smtClean="0"/>
              <a:t>9</a:t>
            </a:fld>
            <a:endParaRPr lang="tr-TR"/>
          </a:p>
        </p:txBody>
      </p:sp>
    </p:spTree>
    <p:extLst>
      <p:ext uri="{BB962C8B-B14F-4D97-AF65-F5344CB8AC3E}">
        <p14:creationId xmlns:p14="http://schemas.microsoft.com/office/powerpoint/2010/main" val="183379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theme/theme1.xml><?xml version="1.0" encoding="utf-8"?>
<a:theme xmlns:a="http://schemas.openxmlformats.org/drawingml/2006/main" name="Office 2013 - 2022 Teması">
  <a:themeElements>
    <a:clrScheme name="Office 2013 - 2022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6879</TotalTime>
  <Words>2402</Words>
  <Application>Microsoft Macintosh PowerPoint</Application>
  <PresentationFormat>Geniş ekran</PresentationFormat>
  <Paragraphs>280</Paragraphs>
  <Slides>39</Slides>
  <Notes>14</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39</vt:i4>
      </vt:variant>
    </vt:vector>
  </HeadingPairs>
  <TitlesOfParts>
    <vt:vector size="48" baseType="lpstr">
      <vt:lpstr>ＭＳ Ｐゴシック</vt:lpstr>
      <vt:lpstr>Aptos</vt:lpstr>
      <vt:lpstr>Arial</vt:lpstr>
      <vt:lpstr>Barlow</vt:lpstr>
      <vt:lpstr>Calibri</vt:lpstr>
      <vt:lpstr>Calibri Light</vt:lpstr>
      <vt:lpstr>Candara</vt:lpstr>
      <vt:lpstr>Wingdings</vt:lpstr>
      <vt:lpstr>Office 2013 - 2022 Teması</vt:lpstr>
      <vt:lpstr>Sağlıkta Piyasalaşma Yapısal Şiddettir Çözümü de Yapısaldır!</vt:lpstr>
      <vt:lpstr>PowerPoint Sunusu</vt:lpstr>
      <vt:lpstr>PowerPoint Sunusu</vt:lpstr>
      <vt:lpstr>Yapısal Şiddet</vt:lpstr>
      <vt:lpstr>Yapısal Şiddet</vt:lpstr>
      <vt:lpstr>Piyasalaşma </vt:lpstr>
      <vt:lpstr>Neoliberal Politikalar…</vt:lpstr>
      <vt:lpstr>Sağlıkta Piyasalaşma</vt:lpstr>
      <vt:lpstr>PowerPoint Sunusu</vt:lpstr>
      <vt:lpstr>Sağlıkta Piyasalaşma ve Sistemik Etkileri </vt:lpstr>
      <vt:lpstr>Son İki Yılda Mamografi Taraması </vt:lpstr>
      <vt:lpstr>Kolorektal Kanser Taraması</vt:lpstr>
      <vt:lpstr>PowerPoint Sunusu</vt:lpstr>
      <vt:lpstr>Doğrulanmış Vaka Başına Test Sayısı!</vt:lpstr>
      <vt:lpstr>PowerPoint Sunusu</vt:lpstr>
      <vt:lpstr>Sağlıkta Piyasalaşma ve Sistemik Etkileri </vt:lpstr>
      <vt:lpstr>Doğuşta Beklenen Yaşam Süresi </vt:lpstr>
      <vt:lpstr>Önlenebilir Hastane Yatışları</vt:lpstr>
      <vt:lpstr>Astım ve KOAH Hastane Başvuruları </vt:lpstr>
      <vt:lpstr>Önlenebilir Ölümler</vt:lpstr>
      <vt:lpstr>Akut Miyokard İnfarktüsü Ölümleri</vt:lpstr>
      <vt:lpstr>İnme Ölümleri</vt:lpstr>
      <vt:lpstr>Önlenebilir ölümler (korunulabilir ve tedavi edilebilir)</vt:lpstr>
      <vt:lpstr>Ahbap Çavuş Kapitalizmi ve           Sağlık Etkileri </vt:lpstr>
      <vt:lpstr>Pandemide Yanıtlanmayan İddialar!</vt:lpstr>
      <vt:lpstr>Hidroksiklorokin </vt:lpstr>
      <vt:lpstr>Çürüme / Değer Erozyonu Sağlık Sonuçları</vt:lpstr>
      <vt:lpstr>Afyon Özel Bir Tıp Merkezi</vt:lpstr>
      <vt:lpstr>Burdur Hemodiyaliz Cinayetleri</vt:lpstr>
      <vt:lpstr>Yenidoğan Yoğun Bakım Yatakları </vt:lpstr>
      <vt:lpstr> Sayıştay Raporlarından Veriler</vt:lpstr>
      <vt:lpstr>“Sağlık Bakanlığına Bağlı Hastanelerde İlaç, Tıbbi Sarf Malzemesi ve Tıbbi Cihaz Yönetimi” (2005)</vt:lpstr>
      <vt:lpstr>Sayıştay Raporu 2013</vt:lpstr>
      <vt:lpstr>PowerPoint Sunusu</vt:lpstr>
      <vt:lpstr>Sayıştay Denetim Görüşü (2019)</vt:lpstr>
      <vt:lpstr>Sağlık Bakanlığı 2021 Yılı Sayıştay Düzenlilik Denetim Raporu</vt:lpstr>
      <vt:lpstr>Mesele Yaşam Hakkı Meselesidir!</vt:lpstr>
      <vt:lpstr>İhmal Edilen / Kastedilen Yaşamlar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Feride Aksu Tanık</dc:creator>
  <cp:lastModifiedBy>Feride Aksu Tanık</cp:lastModifiedBy>
  <cp:revision>97</cp:revision>
  <dcterms:created xsi:type="dcterms:W3CDTF">2024-10-27T03:40:50Z</dcterms:created>
  <dcterms:modified xsi:type="dcterms:W3CDTF">2024-11-03T06:19:24Z</dcterms:modified>
</cp:coreProperties>
</file>