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59" r:id="rId6"/>
    <p:sldId id="282" r:id="rId7"/>
    <p:sldId id="274" r:id="rId8"/>
    <p:sldId id="260" r:id="rId9"/>
    <p:sldId id="261" r:id="rId10"/>
    <p:sldId id="264" r:id="rId11"/>
    <p:sldId id="263" r:id="rId12"/>
    <p:sldId id="269" r:id="rId13"/>
    <p:sldId id="265" r:id="rId14"/>
    <p:sldId id="272" r:id="rId15"/>
    <p:sldId id="266" r:id="rId16"/>
    <p:sldId id="271" r:id="rId17"/>
    <p:sldId id="273" r:id="rId18"/>
    <p:sldId id="270" r:id="rId19"/>
    <p:sldId id="267" r:id="rId20"/>
    <p:sldId id="275" r:id="rId21"/>
    <p:sldId id="276" r:id="rId22"/>
    <p:sldId id="277" r:id="rId23"/>
    <p:sldId id="268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7.svg"/><Relationship Id="rId1" Type="http://schemas.openxmlformats.org/officeDocument/2006/relationships/image" Target="../media/image23.png"/><Relationship Id="rId6" Type="http://schemas.openxmlformats.org/officeDocument/2006/relationships/image" Target="../media/image31.svg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7.svg"/><Relationship Id="rId1" Type="http://schemas.openxmlformats.org/officeDocument/2006/relationships/image" Target="../media/image23.png"/><Relationship Id="rId6" Type="http://schemas.openxmlformats.org/officeDocument/2006/relationships/image" Target="../media/image31.svg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0BB4-B155-4634-936E-747C54A7A9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D355F-D9A8-4AC3-A850-EB926D1B4E7B}">
      <dgm:prSet/>
      <dgm:spPr/>
      <dgm:t>
        <a:bodyPr/>
        <a:lstStyle/>
        <a:p>
          <a:r>
            <a:rPr lang="tr-TR" i="1" dirty="0"/>
            <a:t>B. </a:t>
          </a:r>
          <a:r>
            <a:rPr lang="tr-TR" i="1" dirty="0" err="1"/>
            <a:t>pertussis</a:t>
          </a:r>
          <a:r>
            <a:rPr lang="tr-TR" i="1" dirty="0"/>
            <a:t> </a:t>
          </a:r>
          <a:r>
            <a:rPr lang="tr-TR" dirty="0"/>
            <a:t>damlacık yoluyla bulaşır.</a:t>
          </a:r>
          <a:endParaRPr lang="en-US" dirty="0"/>
        </a:p>
      </dgm:t>
    </dgm:pt>
    <dgm:pt modelId="{75D1C37A-470F-4973-8984-FA7E86A22811}" type="parTrans" cxnId="{F237F01D-D24F-447C-84AC-5503F8BC7B90}">
      <dgm:prSet/>
      <dgm:spPr/>
      <dgm:t>
        <a:bodyPr/>
        <a:lstStyle/>
        <a:p>
          <a:endParaRPr lang="en-US"/>
        </a:p>
      </dgm:t>
    </dgm:pt>
    <dgm:pt modelId="{7BB13961-6E46-48F8-B311-6F6F4F12673E}" type="sibTrans" cxnId="{F237F01D-D24F-447C-84AC-5503F8BC7B90}">
      <dgm:prSet/>
      <dgm:spPr/>
      <dgm:t>
        <a:bodyPr/>
        <a:lstStyle/>
        <a:p>
          <a:endParaRPr lang="en-US"/>
        </a:p>
      </dgm:t>
    </dgm:pt>
    <dgm:pt modelId="{AABD7BF6-5CCC-48DC-A612-83610E568FED}">
      <dgm:prSet/>
      <dgm:spPr/>
      <dgm:t>
        <a:bodyPr/>
        <a:lstStyle/>
        <a:p>
          <a:r>
            <a:rPr lang="tr-TR"/>
            <a:t>Kontamine eşyalarla da buluşabilir.</a:t>
          </a:r>
          <a:endParaRPr lang="en-US"/>
        </a:p>
      </dgm:t>
    </dgm:pt>
    <dgm:pt modelId="{1C9485C6-F29A-4A60-A824-AB8FCD4E64A0}" type="parTrans" cxnId="{2D57F8D5-AF13-44D1-8660-EF326AE2D07D}">
      <dgm:prSet/>
      <dgm:spPr/>
      <dgm:t>
        <a:bodyPr/>
        <a:lstStyle/>
        <a:p>
          <a:endParaRPr lang="en-US"/>
        </a:p>
      </dgm:t>
    </dgm:pt>
    <dgm:pt modelId="{9AF2E56A-18B6-4907-9963-ECE5220EE3E9}" type="sibTrans" cxnId="{2D57F8D5-AF13-44D1-8660-EF326AE2D07D}">
      <dgm:prSet/>
      <dgm:spPr/>
      <dgm:t>
        <a:bodyPr/>
        <a:lstStyle/>
        <a:p>
          <a:endParaRPr lang="en-US"/>
        </a:p>
      </dgm:t>
    </dgm:pt>
    <dgm:pt modelId="{1A5EA59B-0B1A-4946-B514-77AA772A2E45}">
      <dgm:prSet/>
      <dgm:spPr/>
      <dgm:t>
        <a:bodyPr/>
        <a:lstStyle/>
        <a:p>
          <a:r>
            <a:rPr lang="tr-TR" i="1" dirty="0"/>
            <a:t>B. </a:t>
          </a:r>
          <a:r>
            <a:rPr lang="tr-TR" i="1" dirty="0" err="1"/>
            <a:t>pertussis</a:t>
          </a:r>
          <a:r>
            <a:rPr lang="tr-TR" i="1" dirty="0"/>
            <a:t> </a:t>
          </a:r>
          <a:r>
            <a:rPr lang="tr-TR" dirty="0"/>
            <a:t>son derece bulaşıcıdır ve evdeki </a:t>
          </a:r>
          <a:r>
            <a:rPr lang="tr-TR" dirty="0" err="1"/>
            <a:t>immün</a:t>
          </a:r>
          <a:r>
            <a:rPr lang="tr-TR" dirty="0"/>
            <a:t> olmayan temaslıların %90’ına ve okuldaki temaslıların %50-80’ine bulaş olur.</a:t>
          </a:r>
          <a:endParaRPr lang="en-US" dirty="0"/>
        </a:p>
      </dgm:t>
    </dgm:pt>
    <dgm:pt modelId="{000C3C91-30C0-4D52-A0C8-7AB427DB5438}" type="parTrans" cxnId="{99816BEB-C154-435A-8D57-B7C5B34DC2DA}">
      <dgm:prSet/>
      <dgm:spPr/>
      <dgm:t>
        <a:bodyPr/>
        <a:lstStyle/>
        <a:p>
          <a:endParaRPr lang="en-US"/>
        </a:p>
      </dgm:t>
    </dgm:pt>
    <dgm:pt modelId="{BC6F4553-43D1-4DAB-A6C8-8D889D2C7957}" type="sibTrans" cxnId="{99816BEB-C154-435A-8D57-B7C5B34DC2DA}">
      <dgm:prSet/>
      <dgm:spPr/>
      <dgm:t>
        <a:bodyPr/>
        <a:lstStyle/>
        <a:p>
          <a:endParaRPr lang="en-US"/>
        </a:p>
      </dgm:t>
    </dgm:pt>
    <dgm:pt modelId="{8BA41A5A-876C-4772-9566-4551856D021B}">
      <dgm:prSet/>
      <dgm:spPr/>
      <dgm:t>
        <a:bodyPr/>
        <a:lstStyle/>
        <a:p>
          <a:r>
            <a:rPr lang="tr-TR" dirty="0"/>
            <a:t>Bebeklere en sık bulaş kaynağı </a:t>
          </a:r>
          <a:r>
            <a:rPr lang="tr-TR" b="1" dirty="0"/>
            <a:t>kardeşler</a:t>
          </a:r>
          <a:r>
            <a:rPr lang="tr-TR" dirty="0"/>
            <a:t> ve </a:t>
          </a:r>
          <a:r>
            <a:rPr lang="tr-TR" b="1" dirty="0"/>
            <a:t>diğer aile bireyleridir</a:t>
          </a:r>
          <a:r>
            <a:rPr lang="tr-TR" dirty="0"/>
            <a:t>.</a:t>
          </a:r>
          <a:endParaRPr lang="en-US" dirty="0"/>
        </a:p>
      </dgm:t>
    </dgm:pt>
    <dgm:pt modelId="{6BD19AA2-BEB6-4006-B236-7D8C4ACDDED9}" type="parTrans" cxnId="{1F08E530-F124-4F8A-99A2-EB40921367B0}">
      <dgm:prSet/>
      <dgm:spPr/>
      <dgm:t>
        <a:bodyPr/>
        <a:lstStyle/>
        <a:p>
          <a:endParaRPr lang="en-US"/>
        </a:p>
      </dgm:t>
    </dgm:pt>
    <dgm:pt modelId="{BD23FBD4-2325-4C9F-AB8F-3E714A2C18CE}" type="sibTrans" cxnId="{1F08E530-F124-4F8A-99A2-EB40921367B0}">
      <dgm:prSet/>
      <dgm:spPr/>
      <dgm:t>
        <a:bodyPr/>
        <a:lstStyle/>
        <a:p>
          <a:endParaRPr lang="en-US"/>
        </a:p>
      </dgm:t>
    </dgm:pt>
    <dgm:pt modelId="{71D30164-AF89-4E23-8DA5-46EC7F9C230B}">
      <dgm:prSet/>
      <dgm:spPr/>
      <dgm:t>
        <a:bodyPr/>
        <a:lstStyle/>
        <a:p>
          <a:r>
            <a:rPr lang="tr-TR" dirty="0"/>
            <a:t>Prematüre bebekler ve </a:t>
          </a:r>
          <a:r>
            <a:rPr lang="tr-TR" b="1" dirty="0"/>
            <a:t>altta yatan kardiyak, </a:t>
          </a:r>
          <a:r>
            <a:rPr lang="tr-TR" b="1" dirty="0" err="1"/>
            <a:t>pulmoner</a:t>
          </a:r>
          <a:r>
            <a:rPr lang="tr-TR" b="1" dirty="0"/>
            <a:t>, </a:t>
          </a:r>
          <a:r>
            <a:rPr lang="tr-TR" b="1" dirty="0" err="1"/>
            <a:t>nöromüsküler</a:t>
          </a:r>
          <a:r>
            <a:rPr lang="tr-TR" b="1" dirty="0"/>
            <a:t> veya nörolojik hastalığı olan hastalar boğmaca komplikasyonları (</a:t>
          </a:r>
          <a:r>
            <a:rPr lang="tr-TR" b="1" dirty="0" err="1"/>
            <a:t>pnömoni,nöbet</a:t>
          </a:r>
          <a:r>
            <a:rPr lang="tr-TR" b="1" dirty="0"/>
            <a:t>, </a:t>
          </a:r>
          <a:r>
            <a:rPr lang="tr-TR" b="1" dirty="0" err="1"/>
            <a:t>ensefalopati</a:t>
          </a:r>
          <a:r>
            <a:rPr lang="tr-TR" b="1" dirty="0"/>
            <a:t>, ölüm gibi) açısından yüksek risk altındadır.</a:t>
          </a:r>
          <a:endParaRPr lang="en-US" dirty="0"/>
        </a:p>
      </dgm:t>
    </dgm:pt>
    <dgm:pt modelId="{DCEBF99F-705A-4CC4-92AD-776B02E75A12}" type="parTrans" cxnId="{7AFB97E3-E097-4EDF-983B-1C5450ECDAC0}">
      <dgm:prSet/>
      <dgm:spPr/>
      <dgm:t>
        <a:bodyPr/>
        <a:lstStyle/>
        <a:p>
          <a:endParaRPr lang="en-US"/>
        </a:p>
      </dgm:t>
    </dgm:pt>
    <dgm:pt modelId="{AEB671AB-4CD9-440C-98E3-F4CF8CC6848A}" type="sibTrans" cxnId="{7AFB97E3-E097-4EDF-983B-1C5450ECDAC0}">
      <dgm:prSet/>
      <dgm:spPr/>
      <dgm:t>
        <a:bodyPr/>
        <a:lstStyle/>
        <a:p>
          <a:endParaRPr lang="en-US"/>
        </a:p>
      </dgm:t>
    </dgm:pt>
    <dgm:pt modelId="{C1BB581F-554E-4ED5-B533-9E721812AC4A}">
      <dgm:prSet/>
      <dgm:spPr/>
      <dgm:t>
        <a:bodyPr/>
        <a:lstStyle/>
        <a:p>
          <a:r>
            <a:rPr lang="tr-TR"/>
            <a:t>Ortalama inkübasyon periyodu süresi 7 -10 (5-21) gün!</a:t>
          </a:r>
          <a:endParaRPr lang="en-US"/>
        </a:p>
      </dgm:t>
    </dgm:pt>
    <dgm:pt modelId="{4FF5E451-CC55-457F-ABCB-1819D9C982DD}" type="parTrans" cxnId="{9C0F0F20-BA97-45FA-8389-FE1D0146B7FD}">
      <dgm:prSet/>
      <dgm:spPr/>
      <dgm:t>
        <a:bodyPr/>
        <a:lstStyle/>
        <a:p>
          <a:endParaRPr lang="en-US"/>
        </a:p>
      </dgm:t>
    </dgm:pt>
    <dgm:pt modelId="{40D4615B-8CA7-4999-BC4C-1D0848B810EE}" type="sibTrans" cxnId="{9C0F0F20-BA97-45FA-8389-FE1D0146B7FD}">
      <dgm:prSet/>
      <dgm:spPr/>
      <dgm:t>
        <a:bodyPr/>
        <a:lstStyle/>
        <a:p>
          <a:endParaRPr lang="en-US"/>
        </a:p>
      </dgm:t>
    </dgm:pt>
    <dgm:pt modelId="{3A918124-E5AA-4A1F-B019-FBD2B23F787D}" type="pres">
      <dgm:prSet presAssocID="{50FF0BB4-B155-4634-936E-747C54A7A9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50F389-47A5-4AF1-918B-6DD49E8D909F}" type="pres">
      <dgm:prSet presAssocID="{2B2D355F-D9A8-4AC3-A850-EB926D1B4E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29EDD4-F2E1-40C7-B8FE-2B0BB86FAFF4}" type="pres">
      <dgm:prSet presAssocID="{7BB13961-6E46-48F8-B311-6F6F4F12673E}" presName="spacer" presStyleCnt="0"/>
      <dgm:spPr/>
    </dgm:pt>
    <dgm:pt modelId="{2CCED1DE-D404-4C61-BC8E-F566F4232AAF}" type="pres">
      <dgm:prSet presAssocID="{AABD7BF6-5CCC-48DC-A612-83610E568F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388E6E-FBCA-438B-A486-42A77B4F033C}" type="pres">
      <dgm:prSet presAssocID="{9AF2E56A-18B6-4907-9963-ECE5220EE3E9}" presName="spacer" presStyleCnt="0"/>
      <dgm:spPr/>
    </dgm:pt>
    <dgm:pt modelId="{D67AF1CD-8152-42D2-AD02-3C54ACEC4DD6}" type="pres">
      <dgm:prSet presAssocID="{1A5EA59B-0B1A-4946-B514-77AA772A2E4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39AC4-9185-4A8C-8C86-7059088AE08A}" type="pres">
      <dgm:prSet presAssocID="{BC6F4553-43D1-4DAB-A6C8-8D889D2C7957}" presName="spacer" presStyleCnt="0"/>
      <dgm:spPr/>
    </dgm:pt>
    <dgm:pt modelId="{8103659D-21EE-4F50-AF2F-5941F47834D4}" type="pres">
      <dgm:prSet presAssocID="{8BA41A5A-876C-4772-9566-4551856D021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CDA42-7897-4721-89CE-AF5CE7BC2A23}" type="pres">
      <dgm:prSet presAssocID="{BD23FBD4-2325-4C9F-AB8F-3E714A2C18CE}" presName="spacer" presStyleCnt="0"/>
      <dgm:spPr/>
    </dgm:pt>
    <dgm:pt modelId="{D852ED14-7997-4436-88AE-89A5A08F2894}" type="pres">
      <dgm:prSet presAssocID="{71D30164-AF89-4E23-8DA5-46EC7F9C23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F906CA-FEC6-45F9-9287-E3CDA1C30D2C}" type="pres">
      <dgm:prSet presAssocID="{AEB671AB-4CD9-440C-98E3-F4CF8CC6848A}" presName="spacer" presStyleCnt="0"/>
      <dgm:spPr/>
    </dgm:pt>
    <dgm:pt modelId="{EC81214E-4BA2-418E-B0EC-4BC79CB92512}" type="pres">
      <dgm:prSet presAssocID="{C1BB581F-554E-4ED5-B533-9E721812AC4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FB97E3-E097-4EDF-983B-1C5450ECDAC0}" srcId="{50FF0BB4-B155-4634-936E-747C54A7A951}" destId="{71D30164-AF89-4E23-8DA5-46EC7F9C230B}" srcOrd="4" destOrd="0" parTransId="{DCEBF99F-705A-4CC4-92AD-776B02E75A12}" sibTransId="{AEB671AB-4CD9-440C-98E3-F4CF8CC6848A}"/>
    <dgm:cxn modelId="{A14E5D7A-C864-457C-A004-520D4CC0F14B}" type="presOf" srcId="{50FF0BB4-B155-4634-936E-747C54A7A951}" destId="{3A918124-E5AA-4A1F-B019-FBD2B23F787D}" srcOrd="0" destOrd="0" presId="urn:microsoft.com/office/officeart/2005/8/layout/vList2"/>
    <dgm:cxn modelId="{F237F01D-D24F-447C-84AC-5503F8BC7B90}" srcId="{50FF0BB4-B155-4634-936E-747C54A7A951}" destId="{2B2D355F-D9A8-4AC3-A850-EB926D1B4E7B}" srcOrd="0" destOrd="0" parTransId="{75D1C37A-470F-4973-8984-FA7E86A22811}" sibTransId="{7BB13961-6E46-48F8-B311-6F6F4F12673E}"/>
    <dgm:cxn modelId="{9C0F0F20-BA97-45FA-8389-FE1D0146B7FD}" srcId="{50FF0BB4-B155-4634-936E-747C54A7A951}" destId="{C1BB581F-554E-4ED5-B533-9E721812AC4A}" srcOrd="5" destOrd="0" parTransId="{4FF5E451-CC55-457F-ABCB-1819D9C982DD}" sibTransId="{40D4615B-8CA7-4999-BC4C-1D0848B810EE}"/>
    <dgm:cxn modelId="{2DABE642-4E82-4289-AD2F-289207FF870A}" type="presOf" srcId="{C1BB581F-554E-4ED5-B533-9E721812AC4A}" destId="{EC81214E-4BA2-418E-B0EC-4BC79CB92512}" srcOrd="0" destOrd="0" presId="urn:microsoft.com/office/officeart/2005/8/layout/vList2"/>
    <dgm:cxn modelId="{165A068D-44B4-4081-98B6-2E8C0783F950}" type="presOf" srcId="{AABD7BF6-5CCC-48DC-A612-83610E568FED}" destId="{2CCED1DE-D404-4C61-BC8E-F566F4232AAF}" srcOrd="0" destOrd="0" presId="urn:microsoft.com/office/officeart/2005/8/layout/vList2"/>
    <dgm:cxn modelId="{F6A1C272-10F0-4076-8307-84B17D99319B}" type="presOf" srcId="{1A5EA59B-0B1A-4946-B514-77AA772A2E45}" destId="{D67AF1CD-8152-42D2-AD02-3C54ACEC4DD6}" srcOrd="0" destOrd="0" presId="urn:microsoft.com/office/officeart/2005/8/layout/vList2"/>
    <dgm:cxn modelId="{1F08E530-F124-4F8A-99A2-EB40921367B0}" srcId="{50FF0BB4-B155-4634-936E-747C54A7A951}" destId="{8BA41A5A-876C-4772-9566-4551856D021B}" srcOrd="3" destOrd="0" parTransId="{6BD19AA2-BEB6-4006-B236-7D8C4ACDDED9}" sibTransId="{BD23FBD4-2325-4C9F-AB8F-3E714A2C18CE}"/>
    <dgm:cxn modelId="{CC7A421F-2AD1-488E-8032-29C5A38BB21C}" type="presOf" srcId="{8BA41A5A-876C-4772-9566-4551856D021B}" destId="{8103659D-21EE-4F50-AF2F-5941F47834D4}" srcOrd="0" destOrd="0" presId="urn:microsoft.com/office/officeart/2005/8/layout/vList2"/>
    <dgm:cxn modelId="{430E0DAE-E08C-45A8-96C2-872B98762C1F}" type="presOf" srcId="{71D30164-AF89-4E23-8DA5-46EC7F9C230B}" destId="{D852ED14-7997-4436-88AE-89A5A08F2894}" srcOrd="0" destOrd="0" presId="urn:microsoft.com/office/officeart/2005/8/layout/vList2"/>
    <dgm:cxn modelId="{2D57F8D5-AF13-44D1-8660-EF326AE2D07D}" srcId="{50FF0BB4-B155-4634-936E-747C54A7A951}" destId="{AABD7BF6-5CCC-48DC-A612-83610E568FED}" srcOrd="1" destOrd="0" parTransId="{1C9485C6-F29A-4A60-A824-AB8FCD4E64A0}" sibTransId="{9AF2E56A-18B6-4907-9963-ECE5220EE3E9}"/>
    <dgm:cxn modelId="{99816BEB-C154-435A-8D57-B7C5B34DC2DA}" srcId="{50FF0BB4-B155-4634-936E-747C54A7A951}" destId="{1A5EA59B-0B1A-4946-B514-77AA772A2E45}" srcOrd="2" destOrd="0" parTransId="{000C3C91-30C0-4D52-A0C8-7AB427DB5438}" sibTransId="{BC6F4553-43D1-4DAB-A6C8-8D889D2C7957}"/>
    <dgm:cxn modelId="{AEAB932F-3004-4AA4-B708-16C42EF64050}" type="presOf" srcId="{2B2D355F-D9A8-4AC3-A850-EB926D1B4E7B}" destId="{DB50F389-47A5-4AF1-918B-6DD49E8D909F}" srcOrd="0" destOrd="0" presId="urn:microsoft.com/office/officeart/2005/8/layout/vList2"/>
    <dgm:cxn modelId="{65A6B141-A726-4C1F-8C37-79315AAF9389}" type="presParOf" srcId="{3A918124-E5AA-4A1F-B019-FBD2B23F787D}" destId="{DB50F389-47A5-4AF1-918B-6DD49E8D909F}" srcOrd="0" destOrd="0" presId="urn:microsoft.com/office/officeart/2005/8/layout/vList2"/>
    <dgm:cxn modelId="{485595FA-CA48-48D4-916F-3D1197D9629C}" type="presParOf" srcId="{3A918124-E5AA-4A1F-B019-FBD2B23F787D}" destId="{BF29EDD4-F2E1-40C7-B8FE-2B0BB86FAFF4}" srcOrd="1" destOrd="0" presId="urn:microsoft.com/office/officeart/2005/8/layout/vList2"/>
    <dgm:cxn modelId="{3DD57CB7-F595-4F0A-BD0B-CA67C59BFC6C}" type="presParOf" srcId="{3A918124-E5AA-4A1F-B019-FBD2B23F787D}" destId="{2CCED1DE-D404-4C61-BC8E-F566F4232AAF}" srcOrd="2" destOrd="0" presId="urn:microsoft.com/office/officeart/2005/8/layout/vList2"/>
    <dgm:cxn modelId="{CB279D82-094B-49E7-A934-E39E283B564D}" type="presParOf" srcId="{3A918124-E5AA-4A1F-B019-FBD2B23F787D}" destId="{FB388E6E-FBCA-438B-A486-42A77B4F033C}" srcOrd="3" destOrd="0" presId="urn:microsoft.com/office/officeart/2005/8/layout/vList2"/>
    <dgm:cxn modelId="{A804972E-AEA7-437E-B51A-A557BF8164B5}" type="presParOf" srcId="{3A918124-E5AA-4A1F-B019-FBD2B23F787D}" destId="{D67AF1CD-8152-42D2-AD02-3C54ACEC4DD6}" srcOrd="4" destOrd="0" presId="urn:microsoft.com/office/officeart/2005/8/layout/vList2"/>
    <dgm:cxn modelId="{E9373DD1-C37C-459A-91D0-56BAB54A1EA1}" type="presParOf" srcId="{3A918124-E5AA-4A1F-B019-FBD2B23F787D}" destId="{EA039AC4-9185-4A8C-8C86-7059088AE08A}" srcOrd="5" destOrd="0" presId="urn:microsoft.com/office/officeart/2005/8/layout/vList2"/>
    <dgm:cxn modelId="{F2571384-7D3A-468C-86E0-D4C505960403}" type="presParOf" srcId="{3A918124-E5AA-4A1F-B019-FBD2B23F787D}" destId="{8103659D-21EE-4F50-AF2F-5941F47834D4}" srcOrd="6" destOrd="0" presId="urn:microsoft.com/office/officeart/2005/8/layout/vList2"/>
    <dgm:cxn modelId="{B9BEA6E3-6BD8-48ED-9B79-0D5F71B72E4E}" type="presParOf" srcId="{3A918124-E5AA-4A1F-B019-FBD2B23F787D}" destId="{81ACDA42-7897-4721-89CE-AF5CE7BC2A23}" srcOrd="7" destOrd="0" presId="urn:microsoft.com/office/officeart/2005/8/layout/vList2"/>
    <dgm:cxn modelId="{804FCE68-9B7D-4D3E-8321-8FFBBC50DCD1}" type="presParOf" srcId="{3A918124-E5AA-4A1F-B019-FBD2B23F787D}" destId="{D852ED14-7997-4436-88AE-89A5A08F2894}" srcOrd="8" destOrd="0" presId="urn:microsoft.com/office/officeart/2005/8/layout/vList2"/>
    <dgm:cxn modelId="{C7937FCA-6D23-441C-B34E-1CF0B5B13B58}" type="presParOf" srcId="{3A918124-E5AA-4A1F-B019-FBD2B23F787D}" destId="{D1F906CA-FEC6-45F9-9287-E3CDA1C30D2C}" srcOrd="9" destOrd="0" presId="urn:microsoft.com/office/officeart/2005/8/layout/vList2"/>
    <dgm:cxn modelId="{D3956E85-720A-4B8B-9409-21F3FC2ED13F}" type="presParOf" srcId="{3A918124-E5AA-4A1F-B019-FBD2B23F787D}" destId="{EC81214E-4BA2-418E-B0EC-4BC79CB925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9F525-CC0B-4629-9BA3-AA905E0EB0F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985E4C-A999-4E37-8174-A46E6EA2679F}">
      <dgm:prSet/>
      <dgm:spPr/>
      <dgm:t>
        <a:bodyPr/>
        <a:lstStyle/>
        <a:p>
          <a:r>
            <a:rPr lang="tr-TR"/>
            <a:t>Kültür pozitifliği ile tanı koyan merkez neredeyse yok.</a:t>
          </a:r>
          <a:endParaRPr lang="en-US"/>
        </a:p>
      </dgm:t>
    </dgm:pt>
    <dgm:pt modelId="{B318DA60-6BBB-403D-B80B-0F6C9A3409EE}" type="parTrans" cxnId="{208D442A-9A46-4284-BD4E-E4154C4F20B3}">
      <dgm:prSet/>
      <dgm:spPr/>
      <dgm:t>
        <a:bodyPr/>
        <a:lstStyle/>
        <a:p>
          <a:endParaRPr lang="en-US"/>
        </a:p>
      </dgm:t>
    </dgm:pt>
    <dgm:pt modelId="{DB563FCA-1B78-4F15-9804-E6C595EB2253}" type="sibTrans" cxnId="{208D442A-9A46-4284-BD4E-E4154C4F20B3}">
      <dgm:prSet/>
      <dgm:spPr/>
      <dgm:t>
        <a:bodyPr/>
        <a:lstStyle/>
        <a:p>
          <a:endParaRPr lang="en-US"/>
        </a:p>
      </dgm:t>
    </dgm:pt>
    <dgm:pt modelId="{A3C5F79E-BE3D-49C1-8685-9C8D564E4ABF}">
      <dgm:prSet/>
      <dgm:spPr/>
      <dgm:t>
        <a:bodyPr/>
        <a:lstStyle/>
        <a:p>
          <a:r>
            <a:rPr lang="tr-TR"/>
            <a:t>Kültür yapma imkanı olan merkezlerde dahi hastalığın klinik özellikleri özellikle erişkin hastada çok farklı olabileceği için tanı akla gelmediğinden kültür yapılma ihtimali son derece zayıf!</a:t>
          </a:r>
          <a:endParaRPr lang="en-US"/>
        </a:p>
      </dgm:t>
    </dgm:pt>
    <dgm:pt modelId="{B3F22CF9-E83C-43DA-9A3E-FA527B4D6168}" type="parTrans" cxnId="{3206C8D8-5C05-4D26-A525-1CC28D8D563B}">
      <dgm:prSet/>
      <dgm:spPr/>
      <dgm:t>
        <a:bodyPr/>
        <a:lstStyle/>
        <a:p>
          <a:endParaRPr lang="en-US"/>
        </a:p>
      </dgm:t>
    </dgm:pt>
    <dgm:pt modelId="{022EEAD0-CE14-49F9-8F9C-C22DC14DF773}" type="sibTrans" cxnId="{3206C8D8-5C05-4D26-A525-1CC28D8D563B}">
      <dgm:prSet/>
      <dgm:spPr/>
      <dgm:t>
        <a:bodyPr/>
        <a:lstStyle/>
        <a:p>
          <a:endParaRPr lang="en-US"/>
        </a:p>
      </dgm:t>
    </dgm:pt>
    <dgm:pt modelId="{CF02E41B-FC0D-4141-B154-4FF581DBDBBF}">
      <dgm:prSet/>
      <dgm:spPr/>
      <dgm:t>
        <a:bodyPr/>
        <a:lstStyle/>
        <a:p>
          <a:r>
            <a:rPr lang="tr-TR"/>
            <a:t>Bu testlerden hem ülkemizde hem dünyada en kolay uygulabilir olan test PCR testleri.</a:t>
          </a:r>
          <a:endParaRPr lang="en-US"/>
        </a:p>
      </dgm:t>
    </dgm:pt>
    <dgm:pt modelId="{0698D6BB-F4C7-4DA8-B925-A41FF11120B9}" type="parTrans" cxnId="{1E219C38-ED1F-403B-ACC1-FA95F9F4340C}">
      <dgm:prSet/>
      <dgm:spPr/>
      <dgm:t>
        <a:bodyPr/>
        <a:lstStyle/>
        <a:p>
          <a:endParaRPr lang="en-US"/>
        </a:p>
      </dgm:t>
    </dgm:pt>
    <dgm:pt modelId="{B3BED74D-99C6-4999-BD0E-84598A7EF89B}" type="sibTrans" cxnId="{1E219C38-ED1F-403B-ACC1-FA95F9F4340C}">
      <dgm:prSet/>
      <dgm:spPr/>
      <dgm:t>
        <a:bodyPr/>
        <a:lstStyle/>
        <a:p>
          <a:endParaRPr lang="en-US"/>
        </a:p>
      </dgm:t>
    </dgm:pt>
    <dgm:pt modelId="{4FAC2A8E-3BC7-4BE2-9BB5-D09EBB22EBBB}">
      <dgm:prSet/>
      <dgm:spPr/>
      <dgm:t>
        <a:bodyPr/>
        <a:lstStyle/>
        <a:p>
          <a:r>
            <a:rPr lang="tr-TR"/>
            <a:t>Ama bu testler de ülkemiz koşullarında ancak 3. basamak merkezlerde uygulanabilen ve de oldukça pahalı testler.</a:t>
          </a:r>
          <a:endParaRPr lang="en-US"/>
        </a:p>
      </dgm:t>
    </dgm:pt>
    <dgm:pt modelId="{71436CF3-7B47-46F1-93BD-24D09D517C42}" type="parTrans" cxnId="{97CC720A-1400-4C45-8E9E-68962C023150}">
      <dgm:prSet/>
      <dgm:spPr/>
      <dgm:t>
        <a:bodyPr/>
        <a:lstStyle/>
        <a:p>
          <a:endParaRPr lang="en-US"/>
        </a:p>
      </dgm:t>
    </dgm:pt>
    <dgm:pt modelId="{8556A75A-B969-4443-A3CB-C9494E2F02F5}" type="sibTrans" cxnId="{97CC720A-1400-4C45-8E9E-68962C023150}">
      <dgm:prSet/>
      <dgm:spPr/>
      <dgm:t>
        <a:bodyPr/>
        <a:lstStyle/>
        <a:p>
          <a:endParaRPr lang="en-US"/>
        </a:p>
      </dgm:t>
    </dgm:pt>
    <dgm:pt modelId="{5FAB2FBF-0F00-4DA8-95EC-DABEC1BBBE5B}">
      <dgm:prSet/>
      <dgm:spPr/>
      <dgm:t>
        <a:bodyPr/>
        <a:lstStyle/>
        <a:p>
          <a:r>
            <a:rPr lang="tr-TR"/>
            <a:t>Serolojik testler ülkemizde rutin uygulama dahilinde değil.</a:t>
          </a:r>
          <a:endParaRPr lang="en-US"/>
        </a:p>
      </dgm:t>
    </dgm:pt>
    <dgm:pt modelId="{F47EFEAC-10FE-484F-AC42-1E57EC06CB24}" type="parTrans" cxnId="{A3B3324F-A8CA-42E3-A7FD-6DE0F19A4094}">
      <dgm:prSet/>
      <dgm:spPr/>
      <dgm:t>
        <a:bodyPr/>
        <a:lstStyle/>
        <a:p>
          <a:endParaRPr lang="en-US"/>
        </a:p>
      </dgm:t>
    </dgm:pt>
    <dgm:pt modelId="{0746AEA3-2710-4A5F-9B2D-341ED65E69FF}" type="sibTrans" cxnId="{A3B3324F-A8CA-42E3-A7FD-6DE0F19A4094}">
      <dgm:prSet/>
      <dgm:spPr/>
      <dgm:t>
        <a:bodyPr/>
        <a:lstStyle/>
        <a:p>
          <a:endParaRPr lang="en-US"/>
        </a:p>
      </dgm:t>
    </dgm:pt>
    <dgm:pt modelId="{44C5DCD0-C9FA-44A2-B0CB-D684ED673982}" type="pres">
      <dgm:prSet presAssocID="{D149F525-CC0B-4629-9BA3-AA905E0EB0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6D1C9E-2B81-4EFB-862B-A613F81F4F2F}" type="pres">
      <dgm:prSet presAssocID="{3E985E4C-A999-4E37-8174-A46E6EA267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4632FC-F135-4B0A-BD33-E90AA9166080}" type="pres">
      <dgm:prSet presAssocID="{DB563FCA-1B78-4F15-9804-E6C595EB2253}" presName="sibTrans" presStyleLbl="sibTrans1D1" presStyleIdx="0" presStyleCnt="4"/>
      <dgm:spPr/>
      <dgm:t>
        <a:bodyPr/>
        <a:lstStyle/>
        <a:p>
          <a:endParaRPr lang="tr-TR"/>
        </a:p>
      </dgm:t>
    </dgm:pt>
    <dgm:pt modelId="{67D4EA2C-435C-4D0B-AA24-BDC836A79FA5}" type="pres">
      <dgm:prSet presAssocID="{DB563FCA-1B78-4F15-9804-E6C595EB2253}" presName="connectorText" presStyleLbl="sibTrans1D1" presStyleIdx="0" presStyleCnt="4"/>
      <dgm:spPr/>
      <dgm:t>
        <a:bodyPr/>
        <a:lstStyle/>
        <a:p>
          <a:endParaRPr lang="tr-TR"/>
        </a:p>
      </dgm:t>
    </dgm:pt>
    <dgm:pt modelId="{FA142033-06CD-403F-8522-F25A95D158FB}" type="pres">
      <dgm:prSet presAssocID="{A3C5F79E-BE3D-49C1-8685-9C8D564E4A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D9E3D9-9ADA-49A9-AAB4-87A56D436D8B}" type="pres">
      <dgm:prSet presAssocID="{022EEAD0-CE14-49F9-8F9C-C22DC14DF773}" presName="sibTrans" presStyleLbl="sibTrans1D1" presStyleIdx="1" presStyleCnt="4"/>
      <dgm:spPr/>
      <dgm:t>
        <a:bodyPr/>
        <a:lstStyle/>
        <a:p>
          <a:endParaRPr lang="tr-TR"/>
        </a:p>
      </dgm:t>
    </dgm:pt>
    <dgm:pt modelId="{E1C40759-D9C3-43C1-B72E-1DC9DCF85AF6}" type="pres">
      <dgm:prSet presAssocID="{022EEAD0-CE14-49F9-8F9C-C22DC14DF773}" presName="connectorText" presStyleLbl="sibTrans1D1" presStyleIdx="1" presStyleCnt="4"/>
      <dgm:spPr/>
      <dgm:t>
        <a:bodyPr/>
        <a:lstStyle/>
        <a:p>
          <a:endParaRPr lang="tr-TR"/>
        </a:p>
      </dgm:t>
    </dgm:pt>
    <dgm:pt modelId="{AE35D4CB-F9E8-49E1-BFA1-A0F5D91D4EAE}" type="pres">
      <dgm:prSet presAssocID="{CF02E41B-FC0D-4141-B154-4FF581DBDB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300FE7-CEFD-4D30-9806-97617CBD5EC0}" type="pres">
      <dgm:prSet presAssocID="{B3BED74D-99C6-4999-BD0E-84598A7EF89B}" presName="sibTrans" presStyleLbl="sibTrans1D1" presStyleIdx="2" presStyleCnt="4"/>
      <dgm:spPr/>
      <dgm:t>
        <a:bodyPr/>
        <a:lstStyle/>
        <a:p>
          <a:endParaRPr lang="tr-TR"/>
        </a:p>
      </dgm:t>
    </dgm:pt>
    <dgm:pt modelId="{D0C2EBAA-7984-44AE-9A5C-75C7EEF9847A}" type="pres">
      <dgm:prSet presAssocID="{B3BED74D-99C6-4999-BD0E-84598A7EF89B}" presName="connectorText" presStyleLbl="sibTrans1D1" presStyleIdx="2" presStyleCnt="4"/>
      <dgm:spPr/>
      <dgm:t>
        <a:bodyPr/>
        <a:lstStyle/>
        <a:p>
          <a:endParaRPr lang="tr-TR"/>
        </a:p>
      </dgm:t>
    </dgm:pt>
    <dgm:pt modelId="{409E4247-E7BC-40FD-8FE3-B83801D301B5}" type="pres">
      <dgm:prSet presAssocID="{4FAC2A8E-3BC7-4BE2-9BB5-D09EBB22EB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9DBE5E-F587-4FD5-9096-769FC1D83058}" type="pres">
      <dgm:prSet presAssocID="{8556A75A-B969-4443-A3CB-C9494E2F02F5}" presName="sibTrans" presStyleLbl="sibTrans1D1" presStyleIdx="3" presStyleCnt="4"/>
      <dgm:spPr/>
      <dgm:t>
        <a:bodyPr/>
        <a:lstStyle/>
        <a:p>
          <a:endParaRPr lang="tr-TR"/>
        </a:p>
      </dgm:t>
    </dgm:pt>
    <dgm:pt modelId="{4C3FB6B2-5846-43BE-9E58-15A509EEF101}" type="pres">
      <dgm:prSet presAssocID="{8556A75A-B969-4443-A3CB-C9494E2F02F5}" presName="connectorText" presStyleLbl="sibTrans1D1" presStyleIdx="3" presStyleCnt="4"/>
      <dgm:spPr/>
      <dgm:t>
        <a:bodyPr/>
        <a:lstStyle/>
        <a:p>
          <a:endParaRPr lang="tr-TR"/>
        </a:p>
      </dgm:t>
    </dgm:pt>
    <dgm:pt modelId="{12B1FF62-082B-4283-BC78-E50DB8072AAF}" type="pres">
      <dgm:prSet presAssocID="{5FAB2FBF-0F00-4DA8-95EC-DABEC1BBBE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F84BF7-9BE6-455D-91A2-69FD0AC471D0}" type="presOf" srcId="{D149F525-CC0B-4629-9BA3-AA905E0EB0FD}" destId="{44C5DCD0-C9FA-44A2-B0CB-D684ED673982}" srcOrd="0" destOrd="0" presId="urn:microsoft.com/office/officeart/2016/7/layout/RepeatingBendingProcessNew"/>
    <dgm:cxn modelId="{DD7303A0-088A-4F3C-9CBF-67CA0CD2F7DC}" type="presOf" srcId="{5FAB2FBF-0F00-4DA8-95EC-DABEC1BBBE5B}" destId="{12B1FF62-082B-4283-BC78-E50DB8072AAF}" srcOrd="0" destOrd="0" presId="urn:microsoft.com/office/officeart/2016/7/layout/RepeatingBendingProcessNew"/>
    <dgm:cxn modelId="{44A4AD1F-75F9-4434-90B7-DE60CACB5D49}" type="presOf" srcId="{CF02E41B-FC0D-4141-B154-4FF581DBDBBF}" destId="{AE35D4CB-F9E8-49E1-BFA1-A0F5D91D4EAE}" srcOrd="0" destOrd="0" presId="urn:microsoft.com/office/officeart/2016/7/layout/RepeatingBendingProcessNew"/>
    <dgm:cxn modelId="{27D8BC36-3BC2-4570-9BF4-9D3C0AF1CC5B}" type="presOf" srcId="{A3C5F79E-BE3D-49C1-8685-9C8D564E4ABF}" destId="{FA142033-06CD-403F-8522-F25A95D158FB}" srcOrd="0" destOrd="0" presId="urn:microsoft.com/office/officeart/2016/7/layout/RepeatingBendingProcessNew"/>
    <dgm:cxn modelId="{4C7BB56A-12E7-4F2C-AE77-F226BCF829CA}" type="presOf" srcId="{DB563FCA-1B78-4F15-9804-E6C595EB2253}" destId="{67D4EA2C-435C-4D0B-AA24-BDC836A79FA5}" srcOrd="1" destOrd="0" presId="urn:microsoft.com/office/officeart/2016/7/layout/RepeatingBendingProcessNew"/>
    <dgm:cxn modelId="{9592923A-E285-4385-A751-D856ED0B6C43}" type="presOf" srcId="{B3BED74D-99C6-4999-BD0E-84598A7EF89B}" destId="{D0C2EBAA-7984-44AE-9A5C-75C7EEF9847A}" srcOrd="1" destOrd="0" presId="urn:microsoft.com/office/officeart/2016/7/layout/RepeatingBendingProcessNew"/>
    <dgm:cxn modelId="{1E219C38-ED1F-403B-ACC1-FA95F9F4340C}" srcId="{D149F525-CC0B-4629-9BA3-AA905E0EB0FD}" destId="{CF02E41B-FC0D-4141-B154-4FF581DBDBBF}" srcOrd="2" destOrd="0" parTransId="{0698D6BB-F4C7-4DA8-B925-A41FF11120B9}" sibTransId="{B3BED74D-99C6-4999-BD0E-84598A7EF89B}"/>
    <dgm:cxn modelId="{29E54733-EAFB-42DF-B005-F11B71C80842}" type="presOf" srcId="{022EEAD0-CE14-49F9-8F9C-C22DC14DF773}" destId="{CDD9E3D9-9ADA-49A9-AAB4-87A56D436D8B}" srcOrd="0" destOrd="0" presId="urn:microsoft.com/office/officeart/2016/7/layout/RepeatingBendingProcessNew"/>
    <dgm:cxn modelId="{21BF1EE6-C9F5-43BE-89AC-3E06BEB5B75A}" type="presOf" srcId="{8556A75A-B969-4443-A3CB-C9494E2F02F5}" destId="{489DBE5E-F587-4FD5-9096-769FC1D83058}" srcOrd="0" destOrd="0" presId="urn:microsoft.com/office/officeart/2016/7/layout/RepeatingBendingProcessNew"/>
    <dgm:cxn modelId="{E96930E9-33CB-4115-BEBF-E3E4D6E482B1}" type="presOf" srcId="{DB563FCA-1B78-4F15-9804-E6C595EB2253}" destId="{664632FC-F135-4B0A-BD33-E90AA9166080}" srcOrd="0" destOrd="0" presId="urn:microsoft.com/office/officeart/2016/7/layout/RepeatingBendingProcessNew"/>
    <dgm:cxn modelId="{A1E62EBA-9D1A-4665-9FD3-2D6FD41171EB}" type="presOf" srcId="{4FAC2A8E-3BC7-4BE2-9BB5-D09EBB22EBBB}" destId="{409E4247-E7BC-40FD-8FE3-B83801D301B5}" srcOrd="0" destOrd="0" presId="urn:microsoft.com/office/officeart/2016/7/layout/RepeatingBendingProcessNew"/>
    <dgm:cxn modelId="{F0958F5A-B3D0-42E8-BD7E-22C8A2EE4723}" type="presOf" srcId="{3E985E4C-A999-4E37-8174-A46E6EA2679F}" destId="{3D6D1C9E-2B81-4EFB-862B-A613F81F4F2F}" srcOrd="0" destOrd="0" presId="urn:microsoft.com/office/officeart/2016/7/layout/RepeatingBendingProcessNew"/>
    <dgm:cxn modelId="{CE49D75F-7B0C-44FB-BB03-B7C89A2F6892}" type="presOf" srcId="{8556A75A-B969-4443-A3CB-C9494E2F02F5}" destId="{4C3FB6B2-5846-43BE-9E58-15A509EEF101}" srcOrd="1" destOrd="0" presId="urn:microsoft.com/office/officeart/2016/7/layout/RepeatingBendingProcessNew"/>
    <dgm:cxn modelId="{D1EDF7AF-E5B9-464C-8BD9-7AA9A50D2898}" type="presOf" srcId="{022EEAD0-CE14-49F9-8F9C-C22DC14DF773}" destId="{E1C40759-D9C3-43C1-B72E-1DC9DCF85AF6}" srcOrd="1" destOrd="0" presId="urn:microsoft.com/office/officeart/2016/7/layout/RepeatingBendingProcessNew"/>
    <dgm:cxn modelId="{97CC720A-1400-4C45-8E9E-68962C023150}" srcId="{D149F525-CC0B-4629-9BA3-AA905E0EB0FD}" destId="{4FAC2A8E-3BC7-4BE2-9BB5-D09EBB22EBBB}" srcOrd="3" destOrd="0" parTransId="{71436CF3-7B47-46F1-93BD-24D09D517C42}" sibTransId="{8556A75A-B969-4443-A3CB-C9494E2F02F5}"/>
    <dgm:cxn modelId="{A3B3324F-A8CA-42E3-A7FD-6DE0F19A4094}" srcId="{D149F525-CC0B-4629-9BA3-AA905E0EB0FD}" destId="{5FAB2FBF-0F00-4DA8-95EC-DABEC1BBBE5B}" srcOrd="4" destOrd="0" parTransId="{F47EFEAC-10FE-484F-AC42-1E57EC06CB24}" sibTransId="{0746AEA3-2710-4A5F-9B2D-341ED65E69FF}"/>
    <dgm:cxn modelId="{57D61836-6F00-4CC9-8DC8-2DDC9072684E}" type="presOf" srcId="{B3BED74D-99C6-4999-BD0E-84598A7EF89B}" destId="{BC300FE7-CEFD-4D30-9806-97617CBD5EC0}" srcOrd="0" destOrd="0" presId="urn:microsoft.com/office/officeart/2016/7/layout/RepeatingBendingProcessNew"/>
    <dgm:cxn modelId="{208D442A-9A46-4284-BD4E-E4154C4F20B3}" srcId="{D149F525-CC0B-4629-9BA3-AA905E0EB0FD}" destId="{3E985E4C-A999-4E37-8174-A46E6EA2679F}" srcOrd="0" destOrd="0" parTransId="{B318DA60-6BBB-403D-B80B-0F6C9A3409EE}" sibTransId="{DB563FCA-1B78-4F15-9804-E6C595EB2253}"/>
    <dgm:cxn modelId="{3206C8D8-5C05-4D26-A525-1CC28D8D563B}" srcId="{D149F525-CC0B-4629-9BA3-AA905E0EB0FD}" destId="{A3C5F79E-BE3D-49C1-8685-9C8D564E4ABF}" srcOrd="1" destOrd="0" parTransId="{B3F22CF9-E83C-43DA-9A3E-FA527B4D6168}" sibTransId="{022EEAD0-CE14-49F9-8F9C-C22DC14DF773}"/>
    <dgm:cxn modelId="{3894F648-D328-4775-90C4-20794646B380}" type="presParOf" srcId="{44C5DCD0-C9FA-44A2-B0CB-D684ED673982}" destId="{3D6D1C9E-2B81-4EFB-862B-A613F81F4F2F}" srcOrd="0" destOrd="0" presId="urn:microsoft.com/office/officeart/2016/7/layout/RepeatingBendingProcessNew"/>
    <dgm:cxn modelId="{8A9BBE03-2902-4BEC-87D3-ADA9B4464D77}" type="presParOf" srcId="{44C5DCD0-C9FA-44A2-B0CB-D684ED673982}" destId="{664632FC-F135-4B0A-BD33-E90AA9166080}" srcOrd="1" destOrd="0" presId="urn:microsoft.com/office/officeart/2016/7/layout/RepeatingBendingProcessNew"/>
    <dgm:cxn modelId="{579174E2-BDC8-469E-A9C1-A4821E1D85DF}" type="presParOf" srcId="{664632FC-F135-4B0A-BD33-E90AA9166080}" destId="{67D4EA2C-435C-4D0B-AA24-BDC836A79FA5}" srcOrd="0" destOrd="0" presId="urn:microsoft.com/office/officeart/2016/7/layout/RepeatingBendingProcessNew"/>
    <dgm:cxn modelId="{F964A31F-6D3E-43BD-BA04-3C4EE7CE72E3}" type="presParOf" srcId="{44C5DCD0-C9FA-44A2-B0CB-D684ED673982}" destId="{FA142033-06CD-403F-8522-F25A95D158FB}" srcOrd="2" destOrd="0" presId="urn:microsoft.com/office/officeart/2016/7/layout/RepeatingBendingProcessNew"/>
    <dgm:cxn modelId="{AE909CAE-77F7-48E5-955D-F062A0038CAC}" type="presParOf" srcId="{44C5DCD0-C9FA-44A2-B0CB-D684ED673982}" destId="{CDD9E3D9-9ADA-49A9-AAB4-87A56D436D8B}" srcOrd="3" destOrd="0" presId="urn:microsoft.com/office/officeart/2016/7/layout/RepeatingBendingProcessNew"/>
    <dgm:cxn modelId="{5F6376EA-9410-4636-87EB-8554627121C4}" type="presParOf" srcId="{CDD9E3D9-9ADA-49A9-AAB4-87A56D436D8B}" destId="{E1C40759-D9C3-43C1-B72E-1DC9DCF85AF6}" srcOrd="0" destOrd="0" presId="urn:microsoft.com/office/officeart/2016/7/layout/RepeatingBendingProcessNew"/>
    <dgm:cxn modelId="{4DA44A1D-C739-4C75-A970-78AFFA051560}" type="presParOf" srcId="{44C5DCD0-C9FA-44A2-B0CB-D684ED673982}" destId="{AE35D4CB-F9E8-49E1-BFA1-A0F5D91D4EAE}" srcOrd="4" destOrd="0" presId="urn:microsoft.com/office/officeart/2016/7/layout/RepeatingBendingProcessNew"/>
    <dgm:cxn modelId="{F9CD3590-FA32-4730-814B-7AA25A9ADFF6}" type="presParOf" srcId="{44C5DCD0-C9FA-44A2-B0CB-D684ED673982}" destId="{BC300FE7-CEFD-4D30-9806-97617CBD5EC0}" srcOrd="5" destOrd="0" presId="urn:microsoft.com/office/officeart/2016/7/layout/RepeatingBendingProcessNew"/>
    <dgm:cxn modelId="{851763E7-F88A-49F3-942A-2037F96E4B9F}" type="presParOf" srcId="{BC300FE7-CEFD-4D30-9806-97617CBD5EC0}" destId="{D0C2EBAA-7984-44AE-9A5C-75C7EEF9847A}" srcOrd="0" destOrd="0" presId="urn:microsoft.com/office/officeart/2016/7/layout/RepeatingBendingProcessNew"/>
    <dgm:cxn modelId="{057BDB55-21A1-46D4-8965-55FAF620D3D2}" type="presParOf" srcId="{44C5DCD0-C9FA-44A2-B0CB-D684ED673982}" destId="{409E4247-E7BC-40FD-8FE3-B83801D301B5}" srcOrd="6" destOrd="0" presId="urn:microsoft.com/office/officeart/2016/7/layout/RepeatingBendingProcessNew"/>
    <dgm:cxn modelId="{45C99546-4CBE-4BA0-B18D-7AB0CE466D07}" type="presParOf" srcId="{44C5DCD0-C9FA-44A2-B0CB-D684ED673982}" destId="{489DBE5E-F587-4FD5-9096-769FC1D83058}" srcOrd="7" destOrd="0" presId="urn:microsoft.com/office/officeart/2016/7/layout/RepeatingBendingProcessNew"/>
    <dgm:cxn modelId="{1DF0232A-3BCC-4D43-9812-1FF494A574BF}" type="presParOf" srcId="{489DBE5E-F587-4FD5-9096-769FC1D83058}" destId="{4C3FB6B2-5846-43BE-9E58-15A509EEF101}" srcOrd="0" destOrd="0" presId="urn:microsoft.com/office/officeart/2016/7/layout/RepeatingBendingProcessNew"/>
    <dgm:cxn modelId="{5C52956A-6B25-4B14-B370-70E8AC049C60}" type="presParOf" srcId="{44C5DCD0-C9FA-44A2-B0CB-D684ED673982}" destId="{12B1FF62-082B-4283-BC78-E50DB8072AA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F9043-642F-49AF-ACCE-0AAB25BB65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B4AD038-A37F-449B-B44A-379D3280A677}">
      <dgm:prSet/>
      <dgm:spPr/>
      <dgm:t>
        <a:bodyPr/>
        <a:lstStyle/>
        <a:p>
          <a:r>
            <a:rPr lang="tr-TR"/>
            <a:t>Ama bu testler de ülkemiz koşullarında ancak 3. basamak merkezlerde uygulanabilen ve de oldukça pahalı testler.</a:t>
          </a:r>
          <a:endParaRPr lang="en-US"/>
        </a:p>
      </dgm:t>
    </dgm:pt>
    <dgm:pt modelId="{4A5DF468-FD62-46D1-BE7F-24EFEBEE857E}" type="parTrans" cxnId="{2382FB2D-6537-4768-96E5-D92009208B5B}">
      <dgm:prSet/>
      <dgm:spPr/>
      <dgm:t>
        <a:bodyPr/>
        <a:lstStyle/>
        <a:p>
          <a:endParaRPr lang="en-US"/>
        </a:p>
      </dgm:t>
    </dgm:pt>
    <dgm:pt modelId="{0E3E6E26-F81F-47BF-8D66-23481B7891AE}" type="sibTrans" cxnId="{2382FB2D-6537-4768-96E5-D92009208B5B}">
      <dgm:prSet/>
      <dgm:spPr/>
      <dgm:t>
        <a:bodyPr/>
        <a:lstStyle/>
        <a:p>
          <a:endParaRPr lang="en-US"/>
        </a:p>
      </dgm:t>
    </dgm:pt>
    <dgm:pt modelId="{48E7CED3-FF45-4AB7-9D20-80994C1BE8EB}">
      <dgm:prSet/>
      <dgm:spPr/>
      <dgm:t>
        <a:bodyPr/>
        <a:lstStyle/>
        <a:p>
          <a:r>
            <a:rPr lang="tr-TR"/>
            <a:t>Hatta son düzenlemeler ile solunum yolu viral ve bakteriyel paneli birçok kurumda ‘Sadece yatan hastalarda gidebilen’ tetkikler kategorisinde!</a:t>
          </a:r>
          <a:endParaRPr lang="en-US"/>
        </a:p>
      </dgm:t>
    </dgm:pt>
    <dgm:pt modelId="{3D86CAF8-90CC-42DC-9D25-B6332B9EF442}" type="parTrans" cxnId="{0986765D-79AE-48A4-8A37-AF9E181694FD}">
      <dgm:prSet/>
      <dgm:spPr/>
      <dgm:t>
        <a:bodyPr/>
        <a:lstStyle/>
        <a:p>
          <a:endParaRPr lang="en-US"/>
        </a:p>
      </dgm:t>
    </dgm:pt>
    <dgm:pt modelId="{E95F4582-F1AD-4F2A-B358-34C3E994BBE1}" type="sibTrans" cxnId="{0986765D-79AE-48A4-8A37-AF9E181694FD}">
      <dgm:prSet/>
      <dgm:spPr/>
      <dgm:t>
        <a:bodyPr/>
        <a:lstStyle/>
        <a:p>
          <a:endParaRPr lang="en-US"/>
        </a:p>
      </dgm:t>
    </dgm:pt>
    <dgm:pt modelId="{292E569C-8217-4793-A43C-81CF1A46844F}">
      <dgm:prSet/>
      <dgm:spPr/>
      <dgm:t>
        <a:bodyPr/>
        <a:lstStyle/>
        <a:p>
          <a:r>
            <a:rPr lang="tr-TR"/>
            <a:t>Bu koşullarda çoğu ayaktan başvuran hastalara nasıl tanı konulabileceğini tartışmak gerekiyor.</a:t>
          </a:r>
          <a:endParaRPr lang="en-US"/>
        </a:p>
      </dgm:t>
    </dgm:pt>
    <dgm:pt modelId="{80573446-DA1C-45A8-A2B3-8C6085006EE8}" type="parTrans" cxnId="{A9FEEB4E-9988-4DFB-A581-53511A46014E}">
      <dgm:prSet/>
      <dgm:spPr/>
      <dgm:t>
        <a:bodyPr/>
        <a:lstStyle/>
        <a:p>
          <a:endParaRPr lang="en-US"/>
        </a:p>
      </dgm:t>
    </dgm:pt>
    <dgm:pt modelId="{7089F124-0129-4A2A-90A2-821717BB8ACF}" type="sibTrans" cxnId="{A9FEEB4E-9988-4DFB-A581-53511A46014E}">
      <dgm:prSet/>
      <dgm:spPr/>
      <dgm:t>
        <a:bodyPr/>
        <a:lstStyle/>
        <a:p>
          <a:endParaRPr lang="en-US"/>
        </a:p>
      </dgm:t>
    </dgm:pt>
    <dgm:pt modelId="{11C94304-4D07-46F7-B097-129EE40A5E44}">
      <dgm:prSet/>
      <dgm:spPr/>
      <dgm:t>
        <a:bodyPr/>
        <a:lstStyle/>
        <a:p>
          <a:r>
            <a:rPr lang="tr-TR"/>
            <a:t>Testleri yaygınlaştırmak için farklı çözüm önerileri?</a:t>
          </a:r>
          <a:endParaRPr lang="en-US"/>
        </a:p>
      </dgm:t>
    </dgm:pt>
    <dgm:pt modelId="{7C105CF1-46D4-4A7E-ADBB-ABA880A7FE76}" type="parTrans" cxnId="{769A4F4F-B39A-48C0-88C3-861E821FEF92}">
      <dgm:prSet/>
      <dgm:spPr/>
      <dgm:t>
        <a:bodyPr/>
        <a:lstStyle/>
        <a:p>
          <a:endParaRPr lang="en-US"/>
        </a:p>
      </dgm:t>
    </dgm:pt>
    <dgm:pt modelId="{4C2A7E79-2AE5-4C49-AD52-5822E9F87456}" type="sibTrans" cxnId="{769A4F4F-B39A-48C0-88C3-861E821FEF92}">
      <dgm:prSet/>
      <dgm:spPr/>
      <dgm:t>
        <a:bodyPr/>
        <a:lstStyle/>
        <a:p>
          <a:endParaRPr lang="en-US"/>
        </a:p>
      </dgm:t>
    </dgm:pt>
    <dgm:pt modelId="{715A6698-21F7-41A0-ACAE-E6D44CA630B9}" type="pres">
      <dgm:prSet presAssocID="{593F9043-642F-49AF-ACCE-0AAB25BB65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5878C7-AAE2-4268-BB8D-D4B4A69817CF}" type="pres">
      <dgm:prSet presAssocID="{CB4AD038-A37F-449B-B44A-379D3280A677}" presName="compNode" presStyleCnt="0"/>
      <dgm:spPr/>
    </dgm:pt>
    <dgm:pt modelId="{D225706F-DE07-471B-B85F-4EF790625B24}" type="pres">
      <dgm:prSet presAssocID="{CB4AD038-A37F-449B-B44A-379D3280A677}" presName="bgRect" presStyleLbl="bgShp" presStyleIdx="0" presStyleCnt="4"/>
      <dgm:spPr/>
    </dgm:pt>
    <dgm:pt modelId="{B2BA1FCC-7630-48D7-B6DF-03164EE08CA2}" type="pres">
      <dgm:prSet presAssocID="{CB4AD038-A37F-449B-B44A-379D3280A677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6BC0CD0-AB38-49EB-8B76-4887714756C3}" type="pres">
      <dgm:prSet presAssocID="{CB4AD038-A37F-449B-B44A-379D3280A677}" presName="spaceRect" presStyleCnt="0"/>
      <dgm:spPr/>
    </dgm:pt>
    <dgm:pt modelId="{97460A06-83F0-4546-9D28-D0FAB51D9006}" type="pres">
      <dgm:prSet presAssocID="{CB4AD038-A37F-449B-B44A-379D3280A67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D9AE3A5-0519-4241-8A68-FD8BE22ADAF8}" type="pres">
      <dgm:prSet presAssocID="{0E3E6E26-F81F-47BF-8D66-23481B7891AE}" presName="sibTrans" presStyleCnt="0"/>
      <dgm:spPr/>
    </dgm:pt>
    <dgm:pt modelId="{8B3BC1C3-E26E-4530-A15E-DDBDA54F8EA3}" type="pres">
      <dgm:prSet presAssocID="{48E7CED3-FF45-4AB7-9D20-80994C1BE8EB}" presName="compNode" presStyleCnt="0"/>
      <dgm:spPr/>
    </dgm:pt>
    <dgm:pt modelId="{9414B498-ABE2-4BDC-A3B6-703565CDF1FC}" type="pres">
      <dgm:prSet presAssocID="{48E7CED3-FF45-4AB7-9D20-80994C1BE8EB}" presName="bgRect" presStyleLbl="bgShp" presStyleIdx="1" presStyleCnt="4"/>
      <dgm:spPr/>
    </dgm:pt>
    <dgm:pt modelId="{1DDC9379-2C14-48E3-9687-082567274F3C}" type="pres">
      <dgm:prSet presAssocID="{48E7CED3-FF45-4AB7-9D20-80994C1BE8E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kciğer"/>
        </a:ext>
      </dgm:extLst>
    </dgm:pt>
    <dgm:pt modelId="{2BBCCA83-FABA-450C-97B9-3EEBD5405563}" type="pres">
      <dgm:prSet presAssocID="{48E7CED3-FF45-4AB7-9D20-80994C1BE8EB}" presName="spaceRect" presStyleCnt="0"/>
      <dgm:spPr/>
    </dgm:pt>
    <dgm:pt modelId="{C9C93F20-032B-4DD9-87FB-D0E2D62DA4FC}" type="pres">
      <dgm:prSet presAssocID="{48E7CED3-FF45-4AB7-9D20-80994C1BE8E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A1F4FD5-C6FD-4722-81BD-4D5FA1EFE6F2}" type="pres">
      <dgm:prSet presAssocID="{E95F4582-F1AD-4F2A-B358-34C3E994BBE1}" presName="sibTrans" presStyleCnt="0"/>
      <dgm:spPr/>
    </dgm:pt>
    <dgm:pt modelId="{83B0055B-81E7-456B-A5B3-FB19C0436B86}" type="pres">
      <dgm:prSet presAssocID="{292E569C-8217-4793-A43C-81CF1A46844F}" presName="compNode" presStyleCnt="0"/>
      <dgm:spPr/>
    </dgm:pt>
    <dgm:pt modelId="{1CA8E922-BFCA-4CFB-A66F-184740A05D67}" type="pres">
      <dgm:prSet presAssocID="{292E569C-8217-4793-A43C-81CF1A46844F}" presName="bgRect" presStyleLbl="bgShp" presStyleIdx="2" presStyleCnt="4"/>
      <dgm:spPr/>
    </dgm:pt>
    <dgm:pt modelId="{8779EFE9-5648-4C8D-8771-86B96550109F}" type="pres">
      <dgm:prSet presAssocID="{292E569C-8217-4793-A43C-81CF1A46844F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56F5D5A9-D40B-4C8E-96AA-CC1CCDB6E56E}" type="pres">
      <dgm:prSet presAssocID="{292E569C-8217-4793-A43C-81CF1A46844F}" presName="spaceRect" presStyleCnt="0"/>
      <dgm:spPr/>
    </dgm:pt>
    <dgm:pt modelId="{0DEC13A9-2DD8-40C6-A368-4714EC43D714}" type="pres">
      <dgm:prSet presAssocID="{292E569C-8217-4793-A43C-81CF1A46844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E7A18A8-3C36-465E-B6D9-8FCAFBEB1D4F}" type="pres">
      <dgm:prSet presAssocID="{7089F124-0129-4A2A-90A2-821717BB8ACF}" presName="sibTrans" presStyleCnt="0"/>
      <dgm:spPr/>
    </dgm:pt>
    <dgm:pt modelId="{470E972B-AA6E-44E3-BF7A-C00DF9507256}" type="pres">
      <dgm:prSet presAssocID="{11C94304-4D07-46F7-B097-129EE40A5E44}" presName="compNode" presStyleCnt="0"/>
      <dgm:spPr/>
    </dgm:pt>
    <dgm:pt modelId="{9443D724-112F-406F-8E97-5004FDFD664E}" type="pres">
      <dgm:prSet presAssocID="{11C94304-4D07-46F7-B097-129EE40A5E44}" presName="bgRect" presStyleLbl="bgShp" presStyleIdx="3" presStyleCnt="4"/>
      <dgm:spPr/>
    </dgm:pt>
    <dgm:pt modelId="{11205519-4004-48D8-BD04-12D33603F1C7}" type="pres">
      <dgm:prSet presAssocID="{11C94304-4D07-46F7-B097-129EE40A5E44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AD3C2460-B667-406E-8589-430CDDDEE815}" type="pres">
      <dgm:prSet presAssocID="{11C94304-4D07-46F7-B097-129EE40A5E44}" presName="spaceRect" presStyleCnt="0"/>
      <dgm:spPr/>
    </dgm:pt>
    <dgm:pt modelId="{61A48B7A-8E50-419B-A42F-8FEAA7B303E0}" type="pres">
      <dgm:prSet presAssocID="{11C94304-4D07-46F7-B097-129EE40A5E44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9FEEB4E-9988-4DFB-A581-53511A46014E}" srcId="{593F9043-642F-49AF-ACCE-0AAB25BB651E}" destId="{292E569C-8217-4793-A43C-81CF1A46844F}" srcOrd="2" destOrd="0" parTransId="{80573446-DA1C-45A8-A2B3-8C6085006EE8}" sibTransId="{7089F124-0129-4A2A-90A2-821717BB8ACF}"/>
    <dgm:cxn modelId="{7B295384-58D7-4357-83E0-DCE88309CB84}" type="presOf" srcId="{11C94304-4D07-46F7-B097-129EE40A5E44}" destId="{61A48B7A-8E50-419B-A42F-8FEAA7B303E0}" srcOrd="0" destOrd="0" presId="urn:microsoft.com/office/officeart/2018/2/layout/IconVerticalSolidList"/>
    <dgm:cxn modelId="{269CA516-8266-42C4-A0C2-0BD4B9552F4B}" type="presOf" srcId="{593F9043-642F-49AF-ACCE-0AAB25BB651E}" destId="{715A6698-21F7-41A0-ACAE-E6D44CA630B9}" srcOrd="0" destOrd="0" presId="urn:microsoft.com/office/officeart/2018/2/layout/IconVerticalSolidList"/>
    <dgm:cxn modelId="{3EB890BD-66C5-4CA9-9569-38970781DBC7}" type="presOf" srcId="{CB4AD038-A37F-449B-B44A-379D3280A677}" destId="{97460A06-83F0-4546-9D28-D0FAB51D9006}" srcOrd="0" destOrd="0" presId="urn:microsoft.com/office/officeart/2018/2/layout/IconVerticalSolidList"/>
    <dgm:cxn modelId="{0986765D-79AE-48A4-8A37-AF9E181694FD}" srcId="{593F9043-642F-49AF-ACCE-0AAB25BB651E}" destId="{48E7CED3-FF45-4AB7-9D20-80994C1BE8EB}" srcOrd="1" destOrd="0" parTransId="{3D86CAF8-90CC-42DC-9D25-B6332B9EF442}" sibTransId="{E95F4582-F1AD-4F2A-B358-34C3E994BBE1}"/>
    <dgm:cxn modelId="{769A4F4F-B39A-48C0-88C3-861E821FEF92}" srcId="{593F9043-642F-49AF-ACCE-0AAB25BB651E}" destId="{11C94304-4D07-46F7-B097-129EE40A5E44}" srcOrd="3" destOrd="0" parTransId="{7C105CF1-46D4-4A7E-ADBB-ABA880A7FE76}" sibTransId="{4C2A7E79-2AE5-4C49-AD52-5822E9F87456}"/>
    <dgm:cxn modelId="{05B8576B-4409-4435-A5FB-08B98B55CCD7}" type="presOf" srcId="{292E569C-8217-4793-A43C-81CF1A46844F}" destId="{0DEC13A9-2DD8-40C6-A368-4714EC43D714}" srcOrd="0" destOrd="0" presId="urn:microsoft.com/office/officeart/2018/2/layout/IconVerticalSolidList"/>
    <dgm:cxn modelId="{86EA5803-F38F-4A15-9F30-16268FC95314}" type="presOf" srcId="{48E7CED3-FF45-4AB7-9D20-80994C1BE8EB}" destId="{C9C93F20-032B-4DD9-87FB-D0E2D62DA4FC}" srcOrd="0" destOrd="0" presId="urn:microsoft.com/office/officeart/2018/2/layout/IconVerticalSolidList"/>
    <dgm:cxn modelId="{2382FB2D-6537-4768-96E5-D92009208B5B}" srcId="{593F9043-642F-49AF-ACCE-0AAB25BB651E}" destId="{CB4AD038-A37F-449B-B44A-379D3280A677}" srcOrd="0" destOrd="0" parTransId="{4A5DF468-FD62-46D1-BE7F-24EFEBEE857E}" sibTransId="{0E3E6E26-F81F-47BF-8D66-23481B7891AE}"/>
    <dgm:cxn modelId="{235AB6F0-55C2-46FA-8473-B2B24B1E7C2C}" type="presParOf" srcId="{715A6698-21F7-41A0-ACAE-E6D44CA630B9}" destId="{3D5878C7-AAE2-4268-BB8D-D4B4A69817CF}" srcOrd="0" destOrd="0" presId="urn:microsoft.com/office/officeart/2018/2/layout/IconVerticalSolidList"/>
    <dgm:cxn modelId="{02D38851-8F09-4AFA-99D1-6BD0342C7517}" type="presParOf" srcId="{3D5878C7-AAE2-4268-BB8D-D4B4A69817CF}" destId="{D225706F-DE07-471B-B85F-4EF790625B24}" srcOrd="0" destOrd="0" presId="urn:microsoft.com/office/officeart/2018/2/layout/IconVerticalSolidList"/>
    <dgm:cxn modelId="{6DB229B7-F9A8-41BE-B31E-D1815F6CC305}" type="presParOf" srcId="{3D5878C7-AAE2-4268-BB8D-D4B4A69817CF}" destId="{B2BA1FCC-7630-48D7-B6DF-03164EE08CA2}" srcOrd="1" destOrd="0" presId="urn:microsoft.com/office/officeart/2018/2/layout/IconVerticalSolidList"/>
    <dgm:cxn modelId="{71AC9F5E-0A8D-4311-8DED-25C38F9C9DE6}" type="presParOf" srcId="{3D5878C7-AAE2-4268-BB8D-D4B4A69817CF}" destId="{E6BC0CD0-AB38-49EB-8B76-4887714756C3}" srcOrd="2" destOrd="0" presId="urn:microsoft.com/office/officeart/2018/2/layout/IconVerticalSolidList"/>
    <dgm:cxn modelId="{7779ED60-CBD5-4E2A-BE40-007B882B061B}" type="presParOf" srcId="{3D5878C7-AAE2-4268-BB8D-D4B4A69817CF}" destId="{97460A06-83F0-4546-9D28-D0FAB51D9006}" srcOrd="3" destOrd="0" presId="urn:microsoft.com/office/officeart/2018/2/layout/IconVerticalSolidList"/>
    <dgm:cxn modelId="{F998DC01-EA6F-4B77-9B38-0860D4D13EA4}" type="presParOf" srcId="{715A6698-21F7-41A0-ACAE-E6D44CA630B9}" destId="{0D9AE3A5-0519-4241-8A68-FD8BE22ADAF8}" srcOrd="1" destOrd="0" presId="urn:microsoft.com/office/officeart/2018/2/layout/IconVerticalSolidList"/>
    <dgm:cxn modelId="{3E661766-34FE-405E-ACA8-E553685DF1DB}" type="presParOf" srcId="{715A6698-21F7-41A0-ACAE-E6D44CA630B9}" destId="{8B3BC1C3-E26E-4530-A15E-DDBDA54F8EA3}" srcOrd="2" destOrd="0" presId="urn:microsoft.com/office/officeart/2018/2/layout/IconVerticalSolidList"/>
    <dgm:cxn modelId="{EA4DD52A-58D3-424A-AD2E-311BD6602BAE}" type="presParOf" srcId="{8B3BC1C3-E26E-4530-A15E-DDBDA54F8EA3}" destId="{9414B498-ABE2-4BDC-A3B6-703565CDF1FC}" srcOrd="0" destOrd="0" presId="urn:microsoft.com/office/officeart/2018/2/layout/IconVerticalSolidList"/>
    <dgm:cxn modelId="{E043D61C-C17F-4B5A-AD34-8D1F78805A43}" type="presParOf" srcId="{8B3BC1C3-E26E-4530-A15E-DDBDA54F8EA3}" destId="{1DDC9379-2C14-48E3-9687-082567274F3C}" srcOrd="1" destOrd="0" presId="urn:microsoft.com/office/officeart/2018/2/layout/IconVerticalSolidList"/>
    <dgm:cxn modelId="{BD712889-F7E0-420A-B68C-AB24111B00E1}" type="presParOf" srcId="{8B3BC1C3-E26E-4530-A15E-DDBDA54F8EA3}" destId="{2BBCCA83-FABA-450C-97B9-3EEBD5405563}" srcOrd="2" destOrd="0" presId="urn:microsoft.com/office/officeart/2018/2/layout/IconVerticalSolidList"/>
    <dgm:cxn modelId="{023F5FF7-ACB3-42BF-88C7-3B96F5516FFF}" type="presParOf" srcId="{8B3BC1C3-E26E-4530-A15E-DDBDA54F8EA3}" destId="{C9C93F20-032B-4DD9-87FB-D0E2D62DA4FC}" srcOrd="3" destOrd="0" presId="urn:microsoft.com/office/officeart/2018/2/layout/IconVerticalSolidList"/>
    <dgm:cxn modelId="{CF007CE3-8CF2-4D26-8EE9-13A5EB8ED7A0}" type="presParOf" srcId="{715A6698-21F7-41A0-ACAE-E6D44CA630B9}" destId="{9A1F4FD5-C6FD-4722-81BD-4D5FA1EFE6F2}" srcOrd="3" destOrd="0" presId="urn:microsoft.com/office/officeart/2018/2/layout/IconVerticalSolidList"/>
    <dgm:cxn modelId="{AF3200C2-47FE-453A-8F09-4405FF90B60A}" type="presParOf" srcId="{715A6698-21F7-41A0-ACAE-E6D44CA630B9}" destId="{83B0055B-81E7-456B-A5B3-FB19C0436B86}" srcOrd="4" destOrd="0" presId="urn:microsoft.com/office/officeart/2018/2/layout/IconVerticalSolidList"/>
    <dgm:cxn modelId="{D67DBD65-0F92-4854-A161-FC15A5928687}" type="presParOf" srcId="{83B0055B-81E7-456B-A5B3-FB19C0436B86}" destId="{1CA8E922-BFCA-4CFB-A66F-184740A05D67}" srcOrd="0" destOrd="0" presId="urn:microsoft.com/office/officeart/2018/2/layout/IconVerticalSolidList"/>
    <dgm:cxn modelId="{E6861A4A-2B36-41EE-9FD7-484D9D203078}" type="presParOf" srcId="{83B0055B-81E7-456B-A5B3-FB19C0436B86}" destId="{8779EFE9-5648-4C8D-8771-86B96550109F}" srcOrd="1" destOrd="0" presId="urn:microsoft.com/office/officeart/2018/2/layout/IconVerticalSolidList"/>
    <dgm:cxn modelId="{034748EA-A9F4-43CC-A5E4-2D909BA5062B}" type="presParOf" srcId="{83B0055B-81E7-456B-A5B3-FB19C0436B86}" destId="{56F5D5A9-D40B-4C8E-96AA-CC1CCDB6E56E}" srcOrd="2" destOrd="0" presId="urn:microsoft.com/office/officeart/2018/2/layout/IconVerticalSolidList"/>
    <dgm:cxn modelId="{A9898BC7-6FCD-491A-B44B-20F1D6643818}" type="presParOf" srcId="{83B0055B-81E7-456B-A5B3-FB19C0436B86}" destId="{0DEC13A9-2DD8-40C6-A368-4714EC43D714}" srcOrd="3" destOrd="0" presId="urn:microsoft.com/office/officeart/2018/2/layout/IconVerticalSolidList"/>
    <dgm:cxn modelId="{C311F6D2-30F9-4133-B2B3-CC2CEC8DB5C2}" type="presParOf" srcId="{715A6698-21F7-41A0-ACAE-E6D44CA630B9}" destId="{DE7A18A8-3C36-465E-B6D9-8FCAFBEB1D4F}" srcOrd="5" destOrd="0" presId="urn:microsoft.com/office/officeart/2018/2/layout/IconVerticalSolidList"/>
    <dgm:cxn modelId="{EAD72C3B-8547-4F95-ABAD-32DB03E7687D}" type="presParOf" srcId="{715A6698-21F7-41A0-ACAE-E6D44CA630B9}" destId="{470E972B-AA6E-44E3-BF7A-C00DF9507256}" srcOrd="6" destOrd="0" presId="urn:microsoft.com/office/officeart/2018/2/layout/IconVerticalSolidList"/>
    <dgm:cxn modelId="{38BB14FC-570E-422D-86EB-0D059846DE37}" type="presParOf" srcId="{470E972B-AA6E-44E3-BF7A-C00DF9507256}" destId="{9443D724-112F-406F-8E97-5004FDFD664E}" srcOrd="0" destOrd="0" presId="urn:microsoft.com/office/officeart/2018/2/layout/IconVerticalSolidList"/>
    <dgm:cxn modelId="{1B84F1FE-6395-492F-B5CE-ECC88E44425D}" type="presParOf" srcId="{470E972B-AA6E-44E3-BF7A-C00DF9507256}" destId="{11205519-4004-48D8-BD04-12D33603F1C7}" srcOrd="1" destOrd="0" presId="urn:microsoft.com/office/officeart/2018/2/layout/IconVerticalSolidList"/>
    <dgm:cxn modelId="{A7E9FF3A-4E1F-42BE-BF7D-D442C89112E3}" type="presParOf" srcId="{470E972B-AA6E-44E3-BF7A-C00DF9507256}" destId="{AD3C2460-B667-406E-8589-430CDDDEE815}" srcOrd="2" destOrd="0" presId="urn:microsoft.com/office/officeart/2018/2/layout/IconVerticalSolidList"/>
    <dgm:cxn modelId="{430B225C-08B6-4B3B-B678-B3673E1A77C3}" type="presParOf" srcId="{470E972B-AA6E-44E3-BF7A-C00DF9507256}" destId="{61A48B7A-8E50-419B-A42F-8FEAA7B303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0F389-47A5-4AF1-918B-6DD49E8D909F}">
      <dsp:nvSpPr>
        <dsp:cNvPr id="0" name=""/>
        <dsp:cNvSpPr/>
      </dsp:nvSpPr>
      <dsp:spPr>
        <a:xfrm>
          <a:off x="0" y="71254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i="1" kern="1200" dirty="0"/>
            <a:t>B. </a:t>
          </a:r>
          <a:r>
            <a:rPr lang="tr-TR" sz="1300" i="1" kern="1200" dirty="0" err="1"/>
            <a:t>pertussis</a:t>
          </a:r>
          <a:r>
            <a:rPr lang="tr-TR" sz="1300" i="1" kern="1200" dirty="0"/>
            <a:t> </a:t>
          </a:r>
          <a:r>
            <a:rPr lang="tr-TR" sz="1300" kern="1200" dirty="0"/>
            <a:t>damlacık yoluyla bulaşır.</a:t>
          </a:r>
          <a:endParaRPr lang="en-US" sz="1300" kern="1200" dirty="0"/>
        </a:p>
      </dsp:txBody>
      <dsp:txXfrm>
        <a:off x="32720" y="103974"/>
        <a:ext cx="10450160" cy="604831"/>
      </dsp:txXfrm>
    </dsp:sp>
    <dsp:sp modelId="{2CCED1DE-D404-4C61-BC8E-F566F4232AAF}">
      <dsp:nvSpPr>
        <dsp:cNvPr id="0" name=""/>
        <dsp:cNvSpPr/>
      </dsp:nvSpPr>
      <dsp:spPr>
        <a:xfrm>
          <a:off x="0" y="778966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Kontamine eşyalarla da buluşabilir.</a:t>
          </a:r>
          <a:endParaRPr lang="en-US" sz="1300" kern="1200"/>
        </a:p>
      </dsp:txBody>
      <dsp:txXfrm>
        <a:off x="32720" y="811686"/>
        <a:ext cx="10450160" cy="604831"/>
      </dsp:txXfrm>
    </dsp:sp>
    <dsp:sp modelId="{D67AF1CD-8152-42D2-AD02-3C54ACEC4DD6}">
      <dsp:nvSpPr>
        <dsp:cNvPr id="0" name=""/>
        <dsp:cNvSpPr/>
      </dsp:nvSpPr>
      <dsp:spPr>
        <a:xfrm>
          <a:off x="0" y="1486677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i="1" kern="1200" dirty="0"/>
            <a:t>B. </a:t>
          </a:r>
          <a:r>
            <a:rPr lang="tr-TR" sz="1300" i="1" kern="1200" dirty="0" err="1"/>
            <a:t>pertussis</a:t>
          </a:r>
          <a:r>
            <a:rPr lang="tr-TR" sz="1300" i="1" kern="1200" dirty="0"/>
            <a:t> </a:t>
          </a:r>
          <a:r>
            <a:rPr lang="tr-TR" sz="1300" kern="1200" dirty="0"/>
            <a:t>son derece bulaşıcıdır ve evdeki </a:t>
          </a:r>
          <a:r>
            <a:rPr lang="tr-TR" sz="1300" kern="1200" dirty="0" err="1"/>
            <a:t>immün</a:t>
          </a:r>
          <a:r>
            <a:rPr lang="tr-TR" sz="1300" kern="1200" dirty="0"/>
            <a:t> olmayan temaslıların %90’ına ve okuldaki temaslıların %50-80’ine bulaş olur.</a:t>
          </a:r>
          <a:endParaRPr lang="en-US" sz="1300" kern="1200" dirty="0"/>
        </a:p>
      </dsp:txBody>
      <dsp:txXfrm>
        <a:off x="32720" y="1519397"/>
        <a:ext cx="10450160" cy="604831"/>
      </dsp:txXfrm>
    </dsp:sp>
    <dsp:sp modelId="{8103659D-21EE-4F50-AF2F-5941F47834D4}">
      <dsp:nvSpPr>
        <dsp:cNvPr id="0" name=""/>
        <dsp:cNvSpPr/>
      </dsp:nvSpPr>
      <dsp:spPr>
        <a:xfrm>
          <a:off x="0" y="2194388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Bebeklere en sık bulaş kaynağı </a:t>
          </a:r>
          <a:r>
            <a:rPr lang="tr-TR" sz="1300" b="1" kern="1200" dirty="0"/>
            <a:t>kardeşler</a:t>
          </a:r>
          <a:r>
            <a:rPr lang="tr-TR" sz="1300" kern="1200" dirty="0"/>
            <a:t> ve </a:t>
          </a:r>
          <a:r>
            <a:rPr lang="tr-TR" sz="1300" b="1" kern="1200" dirty="0"/>
            <a:t>diğer aile bireyleridir</a:t>
          </a:r>
          <a:r>
            <a:rPr lang="tr-TR" sz="1300" kern="1200" dirty="0"/>
            <a:t>.</a:t>
          </a:r>
          <a:endParaRPr lang="en-US" sz="1300" kern="1200" dirty="0"/>
        </a:p>
      </dsp:txBody>
      <dsp:txXfrm>
        <a:off x="32720" y="2227108"/>
        <a:ext cx="10450160" cy="604831"/>
      </dsp:txXfrm>
    </dsp:sp>
    <dsp:sp modelId="{D852ED14-7997-4436-88AE-89A5A08F2894}">
      <dsp:nvSpPr>
        <dsp:cNvPr id="0" name=""/>
        <dsp:cNvSpPr/>
      </dsp:nvSpPr>
      <dsp:spPr>
        <a:xfrm>
          <a:off x="0" y="2902100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Prematüre bebekler ve </a:t>
          </a:r>
          <a:r>
            <a:rPr lang="tr-TR" sz="1300" b="1" kern="1200" dirty="0"/>
            <a:t>altta yatan kardiyak, </a:t>
          </a:r>
          <a:r>
            <a:rPr lang="tr-TR" sz="1300" b="1" kern="1200" dirty="0" err="1"/>
            <a:t>pulmoner</a:t>
          </a:r>
          <a:r>
            <a:rPr lang="tr-TR" sz="1300" b="1" kern="1200" dirty="0"/>
            <a:t>, </a:t>
          </a:r>
          <a:r>
            <a:rPr lang="tr-TR" sz="1300" b="1" kern="1200" dirty="0" err="1"/>
            <a:t>nöromüsküler</a:t>
          </a:r>
          <a:r>
            <a:rPr lang="tr-TR" sz="1300" b="1" kern="1200" dirty="0"/>
            <a:t> veya nörolojik hastalığı olan hastalar boğmaca komplikasyonları (</a:t>
          </a:r>
          <a:r>
            <a:rPr lang="tr-TR" sz="1300" b="1" kern="1200" dirty="0" err="1"/>
            <a:t>pnömoni,nöbet</a:t>
          </a:r>
          <a:r>
            <a:rPr lang="tr-TR" sz="1300" b="1" kern="1200" dirty="0"/>
            <a:t>, </a:t>
          </a:r>
          <a:r>
            <a:rPr lang="tr-TR" sz="1300" b="1" kern="1200" dirty="0" err="1"/>
            <a:t>ensefalopati</a:t>
          </a:r>
          <a:r>
            <a:rPr lang="tr-TR" sz="1300" b="1" kern="1200" dirty="0"/>
            <a:t>, ölüm gibi) açısından yüksek risk altındadır.</a:t>
          </a:r>
          <a:endParaRPr lang="en-US" sz="1300" kern="1200" dirty="0"/>
        </a:p>
      </dsp:txBody>
      <dsp:txXfrm>
        <a:off x="32720" y="2934820"/>
        <a:ext cx="10450160" cy="604831"/>
      </dsp:txXfrm>
    </dsp:sp>
    <dsp:sp modelId="{EC81214E-4BA2-418E-B0EC-4BC79CB92512}">
      <dsp:nvSpPr>
        <dsp:cNvPr id="0" name=""/>
        <dsp:cNvSpPr/>
      </dsp:nvSpPr>
      <dsp:spPr>
        <a:xfrm>
          <a:off x="0" y="3609811"/>
          <a:ext cx="10515600" cy="6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Ortalama inkübasyon periyodu süresi 7 -10 (5-21) gün!</a:t>
          </a:r>
          <a:endParaRPr lang="en-US" sz="1300" kern="1200"/>
        </a:p>
      </dsp:txBody>
      <dsp:txXfrm>
        <a:off x="32720" y="3642531"/>
        <a:ext cx="10450160" cy="604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32FC-F135-4B0A-BD33-E90AA9166080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912848"/>
        <a:ext cx="34897" cy="6979"/>
      </dsp:txXfrm>
    </dsp:sp>
    <dsp:sp modelId="{3D6D1C9E-2B81-4EFB-862B-A613F81F4F2F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Kültür pozitifliği ile tanı koyan merkez neredeyse yok.</a:t>
          </a:r>
          <a:endParaRPr lang="en-US" sz="1300" kern="1200"/>
        </a:p>
      </dsp:txBody>
      <dsp:txXfrm>
        <a:off x="8061" y="5979"/>
        <a:ext cx="3034531" cy="1820718"/>
      </dsp:txXfrm>
    </dsp:sp>
    <dsp:sp modelId="{CDD9E3D9-9ADA-49A9-AAB4-87A56D436D8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912848"/>
        <a:ext cx="34897" cy="6979"/>
      </dsp:txXfrm>
    </dsp:sp>
    <dsp:sp modelId="{FA142033-06CD-403F-8522-F25A95D158F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Kültür yapma imkanı olan merkezlerde dahi hastalığın klinik özellikleri özellikle erişkin hastada çok farklı olabileceği için tanı akla gelmediğinden kültür yapılma ihtimali son derece zayıf!</a:t>
          </a:r>
          <a:endParaRPr lang="en-US" sz="1300" kern="1200"/>
        </a:p>
      </dsp:txBody>
      <dsp:txXfrm>
        <a:off x="3740534" y="5979"/>
        <a:ext cx="3034531" cy="1820718"/>
      </dsp:txXfrm>
    </dsp:sp>
    <dsp:sp modelId="{BC300FE7-CEFD-4D30-9806-97617CBD5EC0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362" y="2155079"/>
        <a:ext cx="374875" cy="6979"/>
      </dsp:txXfrm>
    </dsp:sp>
    <dsp:sp modelId="{AE35D4CB-F9E8-49E1-BFA1-A0F5D91D4EAE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Bu testlerden hem ülkemizde hem dünyada en kolay uygulabilir olan test PCR testleri.</a:t>
          </a:r>
          <a:endParaRPr lang="en-US" sz="1300" kern="1200"/>
        </a:p>
      </dsp:txBody>
      <dsp:txXfrm>
        <a:off x="7473007" y="5979"/>
        <a:ext cx="3034531" cy="1820718"/>
      </dsp:txXfrm>
    </dsp:sp>
    <dsp:sp modelId="{489DBE5E-F587-4FD5-9096-769FC1D83058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3431509"/>
        <a:ext cx="34897" cy="6979"/>
      </dsp:txXfrm>
    </dsp:sp>
    <dsp:sp modelId="{409E4247-E7BC-40FD-8FE3-B83801D301B5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Ama bu testler de ülkemiz koşullarında ancak 3. basamak merkezlerde uygulanabilen ve de oldukça pahalı testler.</a:t>
          </a:r>
          <a:endParaRPr lang="en-US" sz="1300" kern="1200"/>
        </a:p>
      </dsp:txBody>
      <dsp:txXfrm>
        <a:off x="8061" y="2524640"/>
        <a:ext cx="3034531" cy="1820718"/>
      </dsp:txXfrm>
    </dsp:sp>
    <dsp:sp modelId="{12B1FF62-082B-4283-BC78-E50DB8072AA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Serolojik testler ülkemizde rutin uygulama dahilinde değil.</a:t>
          </a:r>
          <a:endParaRPr lang="en-US" sz="1300" kern="1200"/>
        </a:p>
      </dsp:txBody>
      <dsp:txXfrm>
        <a:off x="3740534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706F-DE07-471B-B85F-4EF790625B24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A1FCC-7630-48D7-B6DF-03164EE08CA2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60A06-83F0-4546-9D28-D0FAB51D9006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Ama bu testler de ülkemiz koşullarında ancak 3. basamak merkezlerde uygulanabilen ve de oldukça pahalı testler.</a:t>
          </a:r>
          <a:endParaRPr lang="en-US" sz="1600" kern="1200"/>
        </a:p>
      </dsp:txBody>
      <dsp:txXfrm>
        <a:off x="1339618" y="2288"/>
        <a:ext cx="5024605" cy="1159843"/>
      </dsp:txXfrm>
    </dsp:sp>
    <dsp:sp modelId="{9414B498-ABE2-4BDC-A3B6-703565CDF1FC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C9379-2C14-48E3-9687-082567274F3C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3F20-032B-4DD9-87FB-D0E2D62DA4FC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Hatta son düzenlemeler ile solunum yolu viral ve bakteriyel paneli birçok kurumda ‘Sadece yatan hastalarda gidebilen’ tetkikler kategorisinde!</a:t>
          </a:r>
          <a:endParaRPr lang="en-US" sz="1600" kern="1200"/>
        </a:p>
      </dsp:txBody>
      <dsp:txXfrm>
        <a:off x="1339618" y="1452092"/>
        <a:ext cx="5024605" cy="1159843"/>
      </dsp:txXfrm>
    </dsp:sp>
    <dsp:sp modelId="{1CA8E922-BFCA-4CFB-A66F-184740A05D67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9EFE9-5648-4C8D-8771-86B96550109F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13A9-2DD8-40C6-A368-4714EC43D714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Bu koşullarda çoğu ayaktan başvuran hastalara nasıl tanı konulabileceğini tartışmak gerekiyor.</a:t>
          </a:r>
          <a:endParaRPr lang="en-US" sz="1600" kern="1200"/>
        </a:p>
      </dsp:txBody>
      <dsp:txXfrm>
        <a:off x="1339618" y="2901896"/>
        <a:ext cx="5024605" cy="1159843"/>
      </dsp:txXfrm>
    </dsp:sp>
    <dsp:sp modelId="{9443D724-112F-406F-8E97-5004FDFD664E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05519-4004-48D8-BD04-12D33603F1C7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48B7A-8E50-419B-A42F-8FEAA7B303E0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Testleri yaygınlaştırmak için farklı çözüm önerileri?</a:t>
          </a:r>
          <a:endParaRPr lang="en-US" sz="1600" kern="1200"/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AE70-3232-4A7E-AAEF-1B58B4945D71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F06B-1D81-4CC4-BEB5-45DF9B655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40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D32270-5F8A-B11E-3935-E064BAC2C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27C4EC-E226-D654-5029-AABEEEA6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5E178F-10A8-9E68-E575-34B81619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F61-E880-44C1-8C53-CD2C8AB3B158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3E7BBA-CB25-350C-FC3D-FBD44C3B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041672-1156-413E-82A0-ED131863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5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7A7E4-E9A4-BCCA-33DE-992408CD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FB1307-B28F-D8B5-237F-794A7CF0D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78EB50-0645-3BDB-84DB-81DF4A65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59B-34B7-43A3-846F-337CD67EAD06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8ACA62-EAAA-BA31-5D94-34996E7B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E5C00C-95AA-F84A-5668-D52D3B24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5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673CD1D-0438-03D0-341F-E22B7F67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D1BA28E-72CA-CFB0-4B91-C23381ECD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FB81A0-A8BE-9225-896E-668C806B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B160-0D7F-4C2F-B0B4-B6E59DFC3BB3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C38697-20A1-5560-C01D-B0EB240D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33B028-A824-84A8-A310-4418E3E9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2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33777F-D85E-D392-4537-EE0D7F5B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8ECF2-499A-BBDC-09DF-5FA99ABFE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D192DB-DC71-2FE3-7FFC-BB5E0175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F09427-5F01-3C92-BA81-77DB56AB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936EC3-DFDA-164F-C9E9-EBDCD7F8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6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4AAB5-76CB-67EA-4CC8-35AA2E64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F033A6-10FC-2E7D-1AA4-F3937AE7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A935C7-755A-E52B-7041-2ADA8B9E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DBF5-5A16-425A-BB15-94061548173E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3D6C75-9AAA-E16A-AFFB-BA66DDA5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DA74BD-AACD-1AB6-1320-0065CBCB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2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1A90C0-3167-CA2D-BFA0-CD3994AF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238123-919C-7757-83B3-9000FEBB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563248-E70A-A213-3ACC-D1A1D69C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B244FE-A1DE-D480-8F70-E47F1936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361-36BB-44F5-83A6-D96E247C681D}" type="datetime1">
              <a:rPr lang="tr-TR" smtClean="0"/>
              <a:t>6.06.2024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5CED59-DC0B-15CB-28FA-5F089E76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21BC6B-CC1A-9AA5-38F0-C368527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1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44857A-4A7F-E1FD-AEDE-283A3E99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09B726-3715-5730-E809-F19E3ED9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62865A-2CF8-E075-BEC6-F13A702D6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5DDD0ED-C374-A843-758B-D208359C3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6546D3-170C-0519-BE4F-772AF892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CC45B02-44AF-8F10-71B7-4507CCAE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444B-670B-4597-92E1-BB61EC9F5A91}" type="datetime1">
              <a:rPr lang="tr-TR" smtClean="0"/>
              <a:t>6.06.2024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6EA71A6-D060-FEDF-8D5D-BEF7500D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D6AEC21-94A1-4303-71C3-AD9E28C6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91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834DD-9187-D6E0-5BF9-6041DCCA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2CCA1D-CB8C-D73B-5CB8-812059E3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BB8-5E8B-495B-8094-8CE72A07C982}" type="datetime1">
              <a:rPr lang="tr-TR" smtClean="0"/>
              <a:t>6.06.2024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335781B-1F2B-2D7B-8625-920C9CDB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5E8135F-7DA3-317E-3628-E73307FE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3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AFAFC33-8BE4-4742-2393-8B0784AA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AF4-3FC0-4AA9-BB49-1AAD0E13F031}" type="datetime1">
              <a:rPr lang="tr-TR" smtClean="0"/>
              <a:t>6.06.2024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1054F8-AED3-80E8-AC4D-17A2C4D5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451424-90C6-B7F9-EF11-EC8E38D3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78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E091B0-C117-990B-163B-F7985B8F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4D1171-5274-95AF-A3C8-5D933211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157F36-08A4-46A5-4FBE-D119CD51B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D29565-982A-139F-0E4F-BD68CC20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EDE5-D7A1-4C5D-84AF-2D094D47E19F}" type="datetime1">
              <a:rPr lang="tr-TR" smtClean="0"/>
              <a:t>6.06.2024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994AA0-EE28-456C-B263-98C5CFA3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93A56D-A403-567B-6F9C-15037B44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D12B26-A6B4-1EB0-4CAB-C13B3AD7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97A98E7-C38E-9F23-D18C-C727FE6C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8BC348-DFD7-C1D0-5241-9B5DADBC2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4C8E50-CA3D-CE08-0ED8-A7A9F5C8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42AF-7F26-442C-ADF1-3F08B95F6629}" type="datetime1">
              <a:rPr lang="tr-TR" smtClean="0"/>
              <a:t>6.06.2024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4706B8-81CE-9176-5CB8-D9AC3ED1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51E6F8-4788-0034-3ADE-0C023A19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7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5C647F4-58E3-E7CB-8B50-005E9B4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C8F5CC-8304-DDEE-6521-EC2EE25D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A79494-0FA9-CA41-67BC-4949C8F59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C6A11-6A87-481A-9388-D750A12A3C61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A41A2D-D070-474D-E947-56517834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2AC090-FE8D-0998-88EC-A1A4ACA7F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D1827-A539-40AD-9C71-038EAF94D4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2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06B4A-8EBF-0384-179F-B8BB69CBF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Erişkinde Boğmaca</a:t>
            </a:r>
            <a:br>
              <a:rPr lang="tr-TR" dirty="0"/>
            </a:br>
            <a:r>
              <a:rPr lang="tr-TR" dirty="0" err="1"/>
              <a:t>Klinik&amp;Tanı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81FD33-B9F5-9699-565B-807A577FE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İrem Akdemir</a:t>
            </a:r>
          </a:p>
          <a:p>
            <a:r>
              <a:rPr lang="tr-TR" dirty="0"/>
              <a:t>Ankara Üniversitesi Tıp Fakültesi</a:t>
            </a:r>
          </a:p>
          <a:p>
            <a:r>
              <a:rPr lang="tr-TR" dirty="0"/>
              <a:t>Enfeksiyon Hastalıkları ve Klinik Mikrobiyoloji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C4149BB-5719-A841-9605-7A761CD9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71295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2994E0-D4F5-3E3A-12DA-C05C9DFC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tr-TR" sz="3700">
                <a:solidFill>
                  <a:srgbClr val="FFFFFF"/>
                </a:solidFill>
              </a:rPr>
              <a:t>Erişkin hastada uzamış öksürük nedenleri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44C50-54F1-2DCB-7E6D-91C2B3BAD6B7}"/>
              </a:ext>
            </a:extLst>
          </p:cNvPr>
          <p:cNvSpPr>
            <a:spLocks/>
          </p:cNvSpPr>
          <p:nvPr/>
        </p:nvSpPr>
        <p:spPr>
          <a:xfrm>
            <a:off x="1605191" y="2112579"/>
            <a:ext cx="9005558" cy="372648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nazal akıntı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Reflü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Kronik Bronşit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Astım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 inhibitörü gibi ilaçların kullanımı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Enfeksiyonlar????------------------Bu başlıkta boğmaca????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Akciğer kanseri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Çevresel </a:t>
            </a:r>
            <a:r>
              <a:rPr lang="tr-TR" sz="153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irritanlar</a:t>
            </a:r>
            <a:endParaRPr lang="tr-TR" sz="153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77240">
              <a:spcAft>
                <a:spcPts val="600"/>
              </a:spcAft>
            </a:pP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Kalp yetmezliği</a:t>
            </a:r>
          </a:p>
          <a:p>
            <a:pPr defTabSz="777240">
              <a:spcAft>
                <a:spcPts val="600"/>
              </a:spcAft>
            </a:pPr>
            <a:r>
              <a:rPr lang="tr-TR" sz="153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İntersitisyel</a:t>
            </a:r>
            <a:r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akciğer hastalığı…..</a:t>
            </a:r>
          </a:p>
          <a:p>
            <a:pPr>
              <a:spcAft>
                <a:spcPts val="600"/>
              </a:spcAft>
            </a:pPr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4181AF-2E6D-BDA4-05F7-6000E8E7293B}"/>
              </a:ext>
            </a:extLst>
          </p:cNvPr>
          <p:cNvSpPr>
            <a:spLocks/>
          </p:cNvSpPr>
          <p:nvPr/>
        </p:nvSpPr>
        <p:spPr>
          <a:xfrm>
            <a:off x="1605191" y="5992691"/>
            <a:ext cx="2349276" cy="312693"/>
          </a:xfrm>
          <a:prstGeom prst="rect">
            <a:avLst/>
          </a:prstGeom>
        </p:spPr>
        <p:txBody>
          <a:bodyPr/>
          <a:lstStyle/>
          <a:p>
            <a:pPr defTabSz="777240">
              <a:spcAft>
                <a:spcPts val="600"/>
              </a:spcAft>
            </a:pPr>
            <a:fld id="{B68E343A-F581-4017-9DFC-9C9FA2BA9DBC}" type="datetime1"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B3F2DD-9235-70FB-F7E9-C2A32AD9809F}"/>
              </a:ext>
            </a:extLst>
          </p:cNvPr>
          <p:cNvSpPr>
            <a:spLocks/>
          </p:cNvSpPr>
          <p:nvPr/>
        </p:nvSpPr>
        <p:spPr>
          <a:xfrm>
            <a:off x="8261473" y="5992691"/>
            <a:ext cx="2349276" cy="312693"/>
          </a:xfrm>
          <a:prstGeom prst="rect">
            <a:avLst/>
          </a:prstGeom>
        </p:spPr>
        <p:txBody>
          <a:bodyPr/>
          <a:lstStyle/>
          <a:p>
            <a:pPr defTabSz="777240">
              <a:spcAft>
                <a:spcPts val="600"/>
              </a:spcAft>
            </a:pPr>
            <a:fld id="{624D1827-A539-40AD-9C71-038EAF94D4A0}" type="slidenum">
              <a:rPr lang="tr-TR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77240">
                <a:spcAft>
                  <a:spcPts val="600"/>
                </a:spcAft>
              </a:pPr>
              <a:t>10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294D82-B134-DEF5-E5B8-F3275CB1F254}"/>
              </a:ext>
            </a:extLst>
          </p:cNvPr>
          <p:cNvSpPr txBox="1"/>
          <p:nvPr/>
        </p:nvSpPr>
        <p:spPr>
          <a:xfrm>
            <a:off x="6627065" y="5398945"/>
            <a:ext cx="3983684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Spanevello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A.,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Beghé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B.,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Visca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D.,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Fabbri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L. M., &amp;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Papi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A. (2020).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Chronic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cough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lang="tr-TR" sz="893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adults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. </a:t>
            </a:r>
            <a:r>
              <a:rPr lang="tr-TR" sz="893" i="1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European</a:t>
            </a:r>
            <a:r>
              <a:rPr lang="tr-TR" sz="893" i="1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tr-TR" sz="893" i="1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journal</a:t>
            </a:r>
            <a:r>
              <a:rPr lang="tr-TR" sz="893" i="1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lang="tr-TR" sz="893" i="1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internal</a:t>
            </a:r>
            <a:r>
              <a:rPr lang="tr-TR" sz="893" i="1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tr-TR" sz="893" i="1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medicine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lang="tr-TR" sz="893" i="1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78</a:t>
            </a:r>
            <a:r>
              <a:rPr lang="tr-TR" sz="893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8-16.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0158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094D68-94B4-8D0A-C42B-0A7D1D98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Boğmaca-Klinik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057B4A-CBF4-3EEB-38CF-B7E02E45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Konvalesan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(İyileşme) Fazı</a:t>
            </a:r>
          </a:p>
          <a:p>
            <a:pPr marL="0" indent="0">
              <a:buNone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Süre: 2-3 hafta veya daha uzun sürebilir.</a:t>
            </a:r>
          </a:p>
          <a:p>
            <a:pPr marL="0" indent="0">
              <a:buNone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Belirtiler: Öksürük nöbetlerinin sıklığı ve şiddeti azalır, ancak hala devam edebilir. Yavaş yavaş iyileşme başlar.</a:t>
            </a:r>
          </a:p>
          <a:p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Özellikler: Bu fazda hasta iyileşmeye başlar, ancak özellikle yorucu faaliyetler sırasında öksürük atakları tekrar edebilir. Tam iyileşme haftalar  sürebilir.</a:t>
            </a:r>
          </a:p>
          <a:p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fazın süresi ve şiddeti kişiden kişiye değişebilir. </a:t>
            </a:r>
          </a:p>
          <a:p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Erişkinde bu klinik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prezentasyonlar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 ayrılamaz ve hatta hiç olmayabilir!</a:t>
            </a:r>
            <a:endParaRPr lang="tr-TR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F38E98-0450-4EF5-9974-E5859797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EA43AB5-3977-578E-1493-60ACFC1F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32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F0D1EC-5CAD-86E9-7869-006E6746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3F75E56-B229-116C-2740-2778D042E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73" y="519545"/>
            <a:ext cx="11107882" cy="565741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B3BB8F-4824-A561-2181-013AA146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355BF5-36C3-6A9A-DABC-93C41EC9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35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959251C-0219-69B7-70F7-E653E5D6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tr-TR" sz="4000"/>
              <a:t>Boğmaca ne zaman bulaşır?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5B5266-9C41-7967-D360-84B1F873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lnSpcReduction="10000"/>
          </a:bodyPr>
          <a:lstStyle/>
          <a:p>
            <a:r>
              <a:rPr lang="tr-TR" sz="2000"/>
              <a:t>Boğmaca, kataral fazın başlangıcından paroksismal fazın üçüncü haftasına kadar ve etkili antimikrobiyal tedavinin başlanmasından sonraki 5 güne kadar bulaşıcıdır. </a:t>
            </a:r>
            <a:r>
              <a:rPr lang="tr-TR" sz="2000" b="1"/>
              <a:t>En yüksek bulaş riski kataral dönemdedir!</a:t>
            </a:r>
          </a:p>
          <a:p>
            <a:r>
              <a:rPr lang="tr-TR" sz="2000"/>
              <a:t>Çok ciddi bir zaman süreci!</a:t>
            </a:r>
          </a:p>
          <a:p>
            <a:r>
              <a:rPr lang="tr-TR" sz="2000"/>
              <a:t>Yakalanmayan, tanı almayan, tedavi edilmeyen, uygun izole edilmeyen her hasta ciddi bir bulaş yükü demek!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sim 7" descr="sandglass, dış mekan içeren bir resim&#10;&#10;Açıklama otomatik olarak oluşturuldu">
            <a:extLst>
              <a:ext uri="{FF2B5EF4-FFF2-40B4-BE49-F238E27FC236}">
                <a16:creationId xmlns:a16="http://schemas.microsoft.com/office/drawing/2014/main" id="{67F39096-4450-4D6C-9CB0-CC76171E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060" y="909081"/>
            <a:ext cx="3978344" cy="5071731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F5F164-8EA1-B431-F381-920AF958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120" y="6459378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68E343A-F581-4017-9DFC-9C9FA2BA9DBC}" type="datetime1">
              <a:rPr lang="tr-TR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6.06.2024</a:t>
            </a:fld>
            <a:endParaRPr lang="tr-TR" sz="1100">
              <a:solidFill>
                <a:srgbClr val="FFFFFF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1596A5-D498-068C-3C42-D4205A2D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tr-T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tr-T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3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97DC00-69B6-D940-3927-0A05DDA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tr-TR" sz="4000"/>
              <a:t>Erişkinde farklı neler olabilir?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B0CACD-03BC-A255-68C4-86DCBADE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Autofit/>
          </a:bodyPr>
          <a:lstStyle/>
          <a:p>
            <a:pPr algn="just"/>
            <a:r>
              <a:rPr lang="tr-T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Hafif belirti!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-Yetişkinlerde hastalığın seyri genellikle daha hafiftir. </a:t>
            </a:r>
            <a:r>
              <a:rPr lang="tr-T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Karaktersitik</a:t>
            </a:r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ses olmayabilir ya da çok hafiftir!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Öksürük nöbetleri hala şiddetli olabilir, ancak </a:t>
            </a:r>
            <a:r>
              <a:rPr lang="tr-TR" sz="11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genellikle çocuklara kıyasla daha az sıklıkta ve daha az şiddetlidir.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Uzun öksürük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Yetişkinlerde en yaygın belirti, birkaç hafta hatta aylar süren kalıcı bir öksürük olur, klasik boğmaca sesi eşlik etmez.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Bu öksürük, bronşit veya uzun süreli viral enfeksiyon gibi diğer solunum yolu koşullarıyla karıştırılabilir.</a:t>
            </a:r>
          </a:p>
          <a:p>
            <a:pPr algn="just"/>
            <a:r>
              <a:rPr lang="tr-T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Komplikasyonlar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Yetişkinler ciddi komplikasyonlar yaşama olasılığı daha düşük olmasına rağmen, şiddetli öksürükten kaynaklanan </a:t>
            </a:r>
            <a:r>
              <a:rPr lang="tr-T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kaburga kırıkları, fıtık ve uyku bozuklukları </a:t>
            </a:r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gibi sorunlar yaşayabilirler.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Özellikle yaşlı yetişkinler veya bağışıklık sistemi zayıf olanlar, pnömoni veya diğer ikincil enfeksiyonlar geliştirebilirler.</a:t>
            </a:r>
          </a:p>
          <a:p>
            <a:pPr marL="0" indent="0" algn="just">
              <a:buNone/>
            </a:pPr>
            <a:r>
              <a:rPr lang="tr-T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Atipik</a:t>
            </a:r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Bulgular</a:t>
            </a:r>
          </a:p>
          <a:p>
            <a:pPr algn="just"/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tr-T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Sadece halsizlik, sadece uyku bozukluğu ve hatta asemptomatik </a:t>
            </a:r>
          </a:p>
          <a:p>
            <a:pPr algn="just"/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Ses">
            <a:extLst>
              <a:ext uri="{FF2B5EF4-FFF2-40B4-BE49-F238E27FC236}">
                <a16:creationId xmlns:a16="http://schemas.microsoft.com/office/drawing/2014/main" id="{25016366-B25E-5BAC-6BDE-76F41F91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EB8E06-4C32-F4B0-EE98-9B143BD0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120" y="6459378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68E343A-F581-4017-9DFC-9C9FA2BA9DBC}" type="datetime1">
              <a:rPr lang="tr-TR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6.06.2024</a:t>
            </a:fld>
            <a:endParaRPr lang="tr-TR" sz="1100">
              <a:solidFill>
                <a:srgbClr val="FFFFFF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401238-3699-97FF-34A7-A6EC2838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tr-T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tr-T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2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17BC5B-C341-71C4-12C7-539FCCB3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Tanı:</a:t>
            </a: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F79B7DA0-10A8-649B-16BC-0BDFD5CD2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17" y="1825625"/>
            <a:ext cx="10297391" cy="43513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A36850-6134-BCB7-A4D0-293994AD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B8ACA2F-39CB-2633-1D42-CD6535B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15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642207-0F33-4141-C3B1-0BCD7A3079D6}"/>
              </a:ext>
            </a:extLst>
          </p:cNvPr>
          <p:cNvSpPr txBox="1"/>
          <p:nvPr/>
        </p:nvSpPr>
        <p:spPr>
          <a:xfrm>
            <a:off x="5756564" y="6492875"/>
            <a:ext cx="48629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https://www.ecdc.europa.eu/sites/default/files/documents/bordetella-pertussis-laboratory-diagnosis-molecular-surveillance.pdf</a:t>
            </a:r>
          </a:p>
        </p:txBody>
      </p:sp>
    </p:spTree>
    <p:extLst>
      <p:ext uri="{BB962C8B-B14F-4D97-AF65-F5344CB8AC3E}">
        <p14:creationId xmlns:p14="http://schemas.microsoft.com/office/powerpoint/2010/main" val="423632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096C28-905D-BE17-A61D-7B4BC1C3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Algoritmik Tanı</a:t>
            </a: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CD4A79C-DF85-7942-EC04-F1E757607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5462"/>
            <a:ext cx="9944100" cy="43513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AECB19-1164-306F-E0F3-B512C9B9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0AB7F9-924F-B61B-5599-2900FBD5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16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27A161-046B-8BD8-83FC-DF09D8A7E80C}"/>
              </a:ext>
            </a:extLst>
          </p:cNvPr>
          <p:cNvSpPr txBox="1"/>
          <p:nvPr/>
        </p:nvSpPr>
        <p:spPr>
          <a:xfrm>
            <a:off x="6504709" y="6492875"/>
            <a:ext cx="4010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/>
              <a:t>https://iris.who.int/bitstream/handle/10665/127891/WHO_IVB_14.03_eng.pdf?sequence=1#page=13.85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37648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0A948B-DFD1-01A9-FC0B-98A902BC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rgbClr val="524058"/>
          </a:solidFill>
          <a:ln>
            <a:solidFill>
              <a:srgbClr val="52405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CDC Tanı Algoritması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F3DAE0D-0F21-126E-E288-9ACC4FF41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665" y="1646046"/>
            <a:ext cx="6804078" cy="3878325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4B2EFD-8514-F535-133B-83BFD9DE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8E343A-F581-4017-9DFC-9C9FA2BA9DBC}" type="datetime1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6/6/2024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FB44C33-F97A-DB03-D6E9-AC29B346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9B532-58C6-5AED-5AFD-B4BD6DA4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PCR testlerinde aklımıza takılan sorular neler olabilir?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288D1B-96F4-F9C2-44BB-69C2280E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Moleküler testlerin çoğu, diğer </a:t>
            </a:r>
            <a:r>
              <a:rPr lang="tr-TR" i="1" dirty="0" err="1"/>
              <a:t>Bordetella</a:t>
            </a:r>
            <a:r>
              <a:rPr lang="tr-TR" i="1" dirty="0"/>
              <a:t> </a:t>
            </a:r>
            <a:r>
              <a:rPr lang="tr-TR" dirty="0"/>
              <a:t>türlerini de tespit edebilir.</a:t>
            </a:r>
          </a:p>
          <a:p>
            <a:r>
              <a:rPr lang="tr-TR" dirty="0"/>
              <a:t>Doğru örnek alınması oldukça önemli, özellikle </a:t>
            </a:r>
            <a:r>
              <a:rPr lang="tr-TR" dirty="0" err="1"/>
              <a:t>nazofaringeal</a:t>
            </a:r>
            <a:r>
              <a:rPr lang="tr-TR" dirty="0"/>
              <a:t> </a:t>
            </a:r>
            <a:r>
              <a:rPr lang="tr-TR" dirty="0" err="1"/>
              <a:t>sürüntü</a:t>
            </a:r>
            <a:r>
              <a:rPr lang="tr-TR" dirty="0"/>
              <a:t> için etken saptama olasılığı doğru örnek alınması ile orantılı.</a:t>
            </a:r>
          </a:p>
          <a:p>
            <a:r>
              <a:rPr lang="tr-TR" dirty="0" err="1"/>
              <a:t>Viral</a:t>
            </a:r>
            <a:r>
              <a:rPr lang="tr-TR" dirty="0"/>
              <a:t> </a:t>
            </a:r>
            <a:r>
              <a:rPr lang="tr-TR" dirty="0" err="1"/>
              <a:t>etklenler</a:t>
            </a:r>
            <a:r>
              <a:rPr lang="tr-TR" dirty="0"/>
              <a:t> ile boğmaca aynı anda görülebilir bu açıdan da dikkatli olunmalı.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F897D5-DBD8-3D06-65EB-418C98B5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343A-F581-4017-9DFC-9C9FA2BA9DBC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9F8F94-D02C-0630-6F1C-38404036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28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vi, ekran görüntüsü, renklilik, meneviş mavisi içeren bir resim&#10;&#10;Açıklama otomatik olarak oluşturuldu">
            <a:extLst>
              <a:ext uri="{FF2B5EF4-FFF2-40B4-BE49-F238E27FC236}">
                <a16:creationId xmlns:a16="http://schemas.microsoft.com/office/drawing/2014/main" id="{FB61025F-A5F7-CAD7-9FE1-00EDCE26A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11" b="35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9F0466B-1806-46ED-53D0-5FF6638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Türkiye bu tanı yöntemlerinin neresinde?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6D47E4-7BEA-4DDC-895A-56C0CB43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8E343A-F581-4017-9DFC-9C9FA2BA9DBC}" type="datetime1">
              <a:rPr lang="tr-TR" smtClean="0"/>
              <a:pPr>
                <a:spcAft>
                  <a:spcPts val="600"/>
                </a:spcAft>
              </a:pPr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CFABD8-955B-B0F1-AD17-999E3DC4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tr-TR" smtClean="0"/>
              <a:pPr>
                <a:spcAft>
                  <a:spcPts val="600"/>
                </a:spcAft>
              </a:pPr>
              <a:t>19</a:t>
            </a:fld>
            <a:endParaRPr lang="tr-TR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24DD76CD-FF4F-0D7A-8944-0D1C597F9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275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4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055CCF-DFB1-EB56-4928-176E9181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1388BF-E81D-85CD-E747-2D2D9A2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  <a:p>
            <a:r>
              <a:rPr lang="tr-TR" dirty="0"/>
              <a:t>Tehlikede miyiz? Tehlikenin farkında mıyız?</a:t>
            </a:r>
          </a:p>
          <a:p>
            <a:r>
              <a:rPr lang="tr-TR" dirty="0"/>
              <a:t>Klinik bulgular-Erişkinde farklı ne var?</a:t>
            </a:r>
          </a:p>
          <a:p>
            <a:r>
              <a:rPr lang="tr-TR" dirty="0"/>
              <a:t>Tanı-Ülkemiz algoritmaların neresinde?</a:t>
            </a:r>
          </a:p>
          <a:p>
            <a:r>
              <a:rPr lang="tr-TR" dirty="0"/>
              <a:t>Olgularla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EFCB7B-9CD1-3288-3CD7-80FCE343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13A-F92C-4C5C-A193-6522629567D8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409CF4-6C97-C3BF-F810-6C9CC7E6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84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E1C937-562A-CC16-A5EA-120B0FB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Ülkemizde tanısal durum nedir?-Klimik AGUH Desteğiyle-</a:t>
            </a:r>
          </a:p>
        </p:txBody>
      </p:sp>
      <p:pic>
        <p:nvPicPr>
          <p:cNvPr id="1026" name="Picture 2" descr="Formlar yanıt grafiği. Soru başlığı: Erişkin bir hastaya kanıtlı şekilde boğmaca tanısı koydunuz mu?. Yanıt sayısı: 20 yanıt.">
            <a:extLst>
              <a:ext uri="{FF2B5EF4-FFF2-40B4-BE49-F238E27FC236}">
                <a16:creationId xmlns:a16="http://schemas.microsoft.com/office/drawing/2014/main" id="{E3023B9C-77D5-EB0A-62E9-7178D7992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08" y="1966293"/>
            <a:ext cx="10600383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D8F6C7-FB2D-6C21-195C-FF75375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8E343A-F581-4017-9DFC-9C9FA2BA9DBC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6/6/2024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876772-4AC5-B189-D9AE-38BDB2BD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0C34F46-A233-5018-CA0A-504253F2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Ülkemizde tanısal durum nedir?</a:t>
            </a:r>
          </a:p>
        </p:txBody>
      </p:sp>
      <p:pic>
        <p:nvPicPr>
          <p:cNvPr id="2050" name="Picture 2" descr="Formlar yanıt grafiği. Soru başlığı: Son bir yıl içinde erişkin bir hastaya kanıtlı şekilde boğmaca tanısı koydunuz mu?. Yanıt sayısı: 20 yanıt.">
            <a:extLst>
              <a:ext uri="{FF2B5EF4-FFF2-40B4-BE49-F238E27FC236}">
                <a16:creationId xmlns:a16="http://schemas.microsoft.com/office/drawing/2014/main" id="{0BB4A41A-FD75-9FFB-5360-241801D98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08" y="1966293"/>
            <a:ext cx="10600383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5FF1CF-D350-2830-AA79-4C498D66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8E343A-F581-4017-9DFC-9C9FA2BA9DBC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6/6/2024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C61468-81C1-ACA0-9254-83583DC8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A7E483-49A9-3D3A-8217-7C9E2308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Ülkemizde tanısal durum nedir?</a:t>
            </a:r>
          </a:p>
        </p:txBody>
      </p:sp>
      <p:pic>
        <p:nvPicPr>
          <p:cNvPr id="3076" name="Picture 4" descr="Formlar yanıt grafiği. Soru başlığı: Çalıştığınız kurumda boğmaca  tanısı için PCR yapılabiliyor mu?. Yanıt sayısı: 20 yanıt.">
            <a:extLst>
              <a:ext uri="{FF2B5EF4-FFF2-40B4-BE49-F238E27FC236}">
                <a16:creationId xmlns:a16="http://schemas.microsoft.com/office/drawing/2014/main" id="{58D8940C-EA8B-7DC2-39B1-682A8AB8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3102716"/>
            <a:ext cx="5131088" cy="21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rmlar yanıt grafiği. Soru başlığı: Çalıştığınız kurumda boğmaca ön tanısı ile kültür yapılabiliyor mu? . Yanıt sayısı: 20 yanıt.">
            <a:extLst>
              <a:ext uri="{FF2B5EF4-FFF2-40B4-BE49-F238E27FC236}">
                <a16:creationId xmlns:a16="http://schemas.microsoft.com/office/drawing/2014/main" id="{CFD6266D-88AD-EE19-79E8-566184527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3139203"/>
            <a:ext cx="5131087" cy="21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7DEBC3-F72D-F63F-43A4-E5B2B6D4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68E343A-F581-4017-9DFC-9C9FA2BA9DBC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6/6/2024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8E5CE9-ECED-D16A-7C54-3069F32F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2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4C5035-B67E-51B6-310E-50BD0765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Türkiye bu tanı testlerinin neresinde? Temel sorunlar? Bu konu nasıl gelişebilir?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DEE208-1D61-BC81-8DD6-7E5815F5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8E343A-F581-4017-9DFC-9C9FA2BA9DBC}" type="datetime1"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6.06.2024</a:t>
            </a:fld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66F0FB-DAD9-F5C6-F512-7E43BCFC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id="{473B02EA-E2A1-025B-983E-E2D5DE5BB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9481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47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Hastanemizden çok yakın zamanlı bir olgu örneği ile…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2043906"/>
            <a:ext cx="9877425" cy="3914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84B06C8-53A4-AB76-39AA-FB8B207ECC48}"/>
              </a:ext>
            </a:extLst>
          </p:cNvPr>
          <p:cNvSpPr/>
          <p:nvPr/>
        </p:nvSpPr>
        <p:spPr>
          <a:xfrm>
            <a:off x="1039091" y="1787236"/>
            <a:ext cx="4457700" cy="11637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5BB92AB-5132-F4A4-4D90-3ED31411AB83}"/>
              </a:ext>
            </a:extLst>
          </p:cNvPr>
          <p:cNvSpPr/>
          <p:nvPr/>
        </p:nvSpPr>
        <p:spPr>
          <a:xfrm flipV="1">
            <a:off x="1039091" y="5101936"/>
            <a:ext cx="4610100" cy="748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853" y="1690688"/>
            <a:ext cx="5606947" cy="4351338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1" y="2476927"/>
            <a:ext cx="5081955" cy="22574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86862" y="3385038"/>
            <a:ext cx="3244361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03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Gerekeni yapıyor muyuz?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5BE5F892-BC5C-5044-502D-CF9A12082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475" y="2527106"/>
            <a:ext cx="4404742" cy="1493649"/>
          </a:xfrm>
        </p:spPr>
      </p:pic>
      <p:sp>
        <p:nvSpPr>
          <p:cNvPr id="3" name="Metin kutusu 2"/>
          <p:cNvSpPr txBox="1"/>
          <p:nvPr/>
        </p:nvSpPr>
        <p:spPr>
          <a:xfrm>
            <a:off x="545123" y="2602523"/>
            <a:ext cx="4906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çocuk ölünce boğmacadan</a:t>
            </a:r>
          </a:p>
          <a:p>
            <a:r>
              <a:rPr lang="tr-TR" dirty="0"/>
              <a:t>Ya da kızamıktan </a:t>
            </a:r>
          </a:p>
          <a:p>
            <a:r>
              <a:rPr lang="tr-TR" dirty="0"/>
              <a:t>Gökte bulut olunca</a:t>
            </a:r>
          </a:p>
          <a:p>
            <a:r>
              <a:rPr lang="tr-TR" dirty="0"/>
              <a:t>Yağmur olup düşünce yere</a:t>
            </a:r>
          </a:p>
          <a:p>
            <a:r>
              <a:rPr lang="tr-TR" dirty="0"/>
              <a:t>Can vermek için çiçeklere </a:t>
            </a:r>
          </a:p>
          <a:p>
            <a:r>
              <a:rPr lang="tr-TR" dirty="0"/>
              <a:t>Sorar vurur da camlara takır takır Gerekeni yaptınız mı ?Yaptınız mı gerekeni ?</a:t>
            </a:r>
          </a:p>
          <a:p>
            <a:r>
              <a:rPr lang="tr-TR" dirty="0"/>
              <a:t>Dr. Çağatay GÜLER</a:t>
            </a:r>
          </a:p>
        </p:txBody>
      </p:sp>
    </p:spTree>
    <p:extLst>
      <p:ext uri="{BB962C8B-B14F-4D97-AF65-F5344CB8AC3E}">
        <p14:creationId xmlns:p14="http://schemas.microsoft.com/office/powerpoint/2010/main" val="12425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BD8B9-1F89-C2DC-CD43-79F12D1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Etken &amp;Bazı temel bilgiler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6AB8094-F994-A8D0-40B2-235FD47F5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35" y="1145765"/>
            <a:ext cx="6221895" cy="457309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CE33608E-A05F-302D-8A8B-FA494966DA3D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-Gram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err="1"/>
              <a:t>kokobasil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-</a:t>
            </a:r>
            <a:r>
              <a:rPr lang="en-US" sz="1400" i="1" dirty="0"/>
              <a:t>Bordetella pertussis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i="1" dirty="0"/>
              <a:t>-</a:t>
            </a:r>
            <a:r>
              <a:rPr lang="en-US" sz="1400" dirty="0" err="1"/>
              <a:t>Sadece</a:t>
            </a:r>
            <a:r>
              <a:rPr lang="en-US" sz="1400" dirty="0"/>
              <a:t> </a:t>
            </a:r>
            <a:r>
              <a:rPr lang="en-US" sz="1400" dirty="0" err="1"/>
              <a:t>insanda</a:t>
            </a:r>
            <a:r>
              <a:rPr lang="en-US" sz="1400" dirty="0"/>
              <a:t> </a:t>
            </a:r>
            <a:r>
              <a:rPr lang="en-US" sz="1400" dirty="0" err="1"/>
              <a:t>patojen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Ama </a:t>
            </a:r>
            <a:r>
              <a:rPr lang="en-US" sz="1400" dirty="0" err="1"/>
              <a:t>bunun</a:t>
            </a:r>
            <a:r>
              <a:rPr lang="en-US" sz="1400" dirty="0"/>
              <a:t> </a:t>
            </a:r>
            <a:r>
              <a:rPr lang="en-US" sz="1400" dirty="0" err="1"/>
              <a:t>dışında</a:t>
            </a:r>
            <a:r>
              <a:rPr lang="en-US" sz="1400" dirty="0"/>
              <a:t> da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Bordetella </a:t>
            </a:r>
            <a:r>
              <a:rPr lang="en-US" sz="1400" i="1" dirty="0" err="1"/>
              <a:t>parapertussis</a:t>
            </a:r>
            <a:r>
              <a:rPr lang="en-US" sz="1400" i="1" dirty="0"/>
              <a:t>, Bordetella </a:t>
            </a:r>
            <a:r>
              <a:rPr lang="en-US" sz="1400" i="1" dirty="0" err="1"/>
              <a:t>bronchiseptica</a:t>
            </a:r>
            <a:r>
              <a:rPr lang="en-US" sz="1400" i="1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i="1" dirty="0"/>
              <a:t>Bordetella </a:t>
            </a:r>
            <a:r>
              <a:rPr lang="en-US" sz="1400" i="1" dirty="0" err="1"/>
              <a:t>holmesii</a:t>
            </a:r>
            <a:r>
              <a:rPr lang="en-US" sz="1400" i="1" dirty="0"/>
              <a:t> </a:t>
            </a:r>
            <a:r>
              <a:rPr lang="en-US" sz="1400" dirty="0" err="1"/>
              <a:t>dahil</a:t>
            </a:r>
            <a:r>
              <a:rPr lang="en-US" sz="1400" dirty="0"/>
              <a:t> </a:t>
            </a:r>
            <a:r>
              <a:rPr lang="en-US" sz="1400" dirty="0" err="1"/>
              <a:t>olmak</a:t>
            </a:r>
            <a:r>
              <a:rPr lang="en-US" sz="1400" dirty="0"/>
              <a:t> </a:t>
            </a:r>
            <a:r>
              <a:rPr lang="en-US" sz="1400" dirty="0" err="1"/>
              <a:t>üzere</a:t>
            </a:r>
            <a:r>
              <a:rPr lang="en-US" sz="1400" dirty="0"/>
              <a:t> </a:t>
            </a:r>
            <a:r>
              <a:rPr lang="en-US" sz="1400" dirty="0" err="1"/>
              <a:t>diğer</a:t>
            </a:r>
            <a:r>
              <a:rPr lang="en-US" sz="1400" dirty="0"/>
              <a:t> </a:t>
            </a:r>
            <a:r>
              <a:rPr lang="en-US" sz="1400" i="1" dirty="0"/>
              <a:t>Bordetella</a:t>
            </a:r>
            <a:r>
              <a:rPr lang="en-US" sz="1400" dirty="0"/>
              <a:t> </a:t>
            </a:r>
            <a:r>
              <a:rPr lang="en-US" sz="1400" dirty="0" err="1"/>
              <a:t>türleri</a:t>
            </a:r>
            <a:r>
              <a:rPr lang="en-US" sz="1400" dirty="0"/>
              <a:t> </a:t>
            </a:r>
            <a:r>
              <a:rPr lang="en-US" sz="1400" dirty="0" err="1"/>
              <a:t>boğmacaya</a:t>
            </a:r>
            <a:r>
              <a:rPr lang="en-US" sz="1400" dirty="0"/>
              <a:t> </a:t>
            </a:r>
            <a:r>
              <a:rPr lang="en-US" sz="1400" dirty="0" err="1"/>
              <a:t>benzer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klinik</a:t>
            </a:r>
            <a:r>
              <a:rPr lang="en-US" sz="1400" dirty="0"/>
              <a:t> </a:t>
            </a:r>
            <a:r>
              <a:rPr lang="en-US" sz="1400" dirty="0" err="1"/>
              <a:t>sendroma</a:t>
            </a:r>
            <a:r>
              <a:rPr lang="en-US" sz="1400" dirty="0"/>
              <a:t> </a:t>
            </a:r>
            <a:r>
              <a:rPr lang="en-US" sz="1400" dirty="0" err="1"/>
              <a:t>neden</a:t>
            </a:r>
            <a:r>
              <a:rPr lang="en-US" sz="1400" dirty="0"/>
              <a:t> </a:t>
            </a:r>
            <a:r>
              <a:rPr lang="en-US" sz="1400" dirty="0" err="1"/>
              <a:t>olabilir</a:t>
            </a:r>
            <a:r>
              <a:rPr lang="en-US" sz="1400" dirty="0"/>
              <a:t> </a:t>
            </a:r>
            <a:r>
              <a:rPr lang="en-US" sz="1400" dirty="0" err="1"/>
              <a:t>ancak</a:t>
            </a:r>
            <a:r>
              <a:rPr lang="en-US" sz="1400" dirty="0"/>
              <a:t> </a:t>
            </a:r>
            <a:r>
              <a:rPr lang="en-US" sz="1400" dirty="0" err="1"/>
              <a:t>genellikle</a:t>
            </a:r>
            <a:r>
              <a:rPr lang="en-US" sz="1400" dirty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diğer</a:t>
            </a:r>
            <a:r>
              <a:rPr lang="en-US" sz="1400" dirty="0"/>
              <a:t> </a:t>
            </a:r>
            <a:r>
              <a:rPr lang="en-US" sz="1400" dirty="0" err="1"/>
              <a:t>türlerin</a:t>
            </a:r>
            <a:r>
              <a:rPr lang="en-US" sz="1400" dirty="0"/>
              <a:t> </a:t>
            </a:r>
            <a:r>
              <a:rPr lang="en-US" sz="1400" dirty="0" err="1"/>
              <a:t>klinikleri</a:t>
            </a:r>
            <a:r>
              <a:rPr lang="en-US" sz="1400" dirty="0"/>
              <a:t> </a:t>
            </a:r>
            <a:r>
              <a:rPr lang="en-US" sz="1400" dirty="0" err="1"/>
              <a:t>daha</a:t>
            </a:r>
            <a:r>
              <a:rPr lang="en-US" sz="1400" dirty="0"/>
              <a:t> </a:t>
            </a:r>
            <a:r>
              <a:rPr lang="en-US" sz="1400" dirty="0" err="1"/>
              <a:t>hafif</a:t>
            </a:r>
            <a:r>
              <a:rPr lang="en-US" sz="1400" dirty="0"/>
              <a:t> </a:t>
            </a:r>
            <a:r>
              <a:rPr lang="en-US" sz="1400" dirty="0" err="1"/>
              <a:t>seyirlidirler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Bazı</a:t>
            </a:r>
            <a:r>
              <a:rPr lang="en-US" sz="1400" dirty="0"/>
              <a:t> </a:t>
            </a:r>
            <a:r>
              <a:rPr lang="en-US" sz="1400" dirty="0" err="1"/>
              <a:t>çalışmalar</a:t>
            </a:r>
            <a:r>
              <a:rPr lang="en-US" sz="1400" dirty="0"/>
              <a:t> 20 </a:t>
            </a:r>
            <a:r>
              <a:rPr lang="en-US" sz="1400" dirty="0" err="1"/>
              <a:t>seneye</a:t>
            </a:r>
            <a:r>
              <a:rPr lang="en-US" sz="1400" dirty="0"/>
              <a:t> </a:t>
            </a:r>
            <a:r>
              <a:rPr lang="en-US" sz="1400" dirty="0" err="1"/>
              <a:t>ulaşan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bağışıklıktan</a:t>
            </a:r>
            <a:r>
              <a:rPr lang="en-US" sz="1400" dirty="0"/>
              <a:t> </a:t>
            </a:r>
            <a:r>
              <a:rPr lang="en-US" sz="1400" dirty="0" err="1"/>
              <a:t>bahsetse</a:t>
            </a:r>
            <a:r>
              <a:rPr lang="en-US" sz="1400" dirty="0"/>
              <a:t> de </a:t>
            </a:r>
            <a:r>
              <a:rPr lang="en-US" sz="1400" dirty="0" err="1"/>
              <a:t>bağışıklık</a:t>
            </a:r>
            <a:r>
              <a:rPr lang="en-US" sz="1400" dirty="0"/>
              <a:t> </a:t>
            </a:r>
            <a:r>
              <a:rPr lang="en-US" sz="1400" dirty="0" err="1"/>
              <a:t>ömür</a:t>
            </a:r>
            <a:r>
              <a:rPr lang="en-US" sz="1400" dirty="0"/>
              <a:t> </a:t>
            </a:r>
            <a:r>
              <a:rPr lang="en-US" sz="1400" dirty="0" err="1"/>
              <a:t>boyu</a:t>
            </a:r>
            <a:r>
              <a:rPr lang="en-US" sz="1400" dirty="0"/>
              <a:t> </a:t>
            </a:r>
            <a:r>
              <a:rPr lang="en-US" sz="1400" dirty="0" err="1"/>
              <a:t>değildir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08195C2-CB87-F0EF-1C62-34E1178E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0E2273-66F1-46B7-93AA-4E88096A57C9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6/6/2024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327F92EC-9E51-F014-EA1F-558B4F19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360D1-0799-1DCD-0905-0A2C0E1E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Erişinkinde önemli yönleriyle etken…Ve bu nedenlerle de erişkindeki hastalık yükü çok önemli!</a:t>
            </a:r>
          </a:p>
        </p:txBody>
      </p:sp>
      <p:graphicFrame>
        <p:nvGraphicFramePr>
          <p:cNvPr id="10" name="İçerik Yer Tutucusu 2">
            <a:extLst>
              <a:ext uri="{FF2B5EF4-FFF2-40B4-BE49-F238E27FC236}">
                <a16:creationId xmlns:a16="http://schemas.microsoft.com/office/drawing/2014/main" id="{41E19DF9-9C42-252E-5497-4FB13BB26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109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B991AFE-1FAA-608C-807D-BB63323B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6A6-FB28-4509-8AB6-8D1027797A16}" type="datetime1">
              <a:rPr lang="tr-TR" smtClean="0"/>
              <a:t>6.06.2024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D4903EC-42BC-94B7-04A9-70A3B34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02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7683B7-1438-00B7-C7A2-456CC177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Vakalar gerçekten artıyor mu?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5903B86-77C6-DA43-FB18-20B1172D9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4" y="1825625"/>
            <a:ext cx="10868891" cy="435133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9E2EBBB-0A8F-371A-FAC6-2653B7ABB434}"/>
              </a:ext>
            </a:extLst>
          </p:cNvPr>
          <p:cNvSpPr txBox="1"/>
          <p:nvPr/>
        </p:nvSpPr>
        <p:spPr>
          <a:xfrm>
            <a:off x="5143500" y="6400800"/>
            <a:ext cx="6639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https://www.cdc.gov/pertussis/downloads/pertuss-surv-report-2023_PROVISIONAL.pdf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9FE89D-EFD7-B706-A020-E0F1A596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86" y="1263710"/>
            <a:ext cx="7026249" cy="967824"/>
          </a:xfrm>
          <a:prstGeom prst="rect">
            <a:avLst/>
          </a:prstGeom>
        </p:spPr>
      </p:pic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C2E7319B-C2CF-1DE1-4134-ACDD1296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136F-38C8-4AF0-B084-8C11BBB0EADF}" type="datetime1">
              <a:rPr lang="tr-TR" smtClean="0"/>
              <a:t>6.06.2024</a:t>
            </a:fld>
            <a:endParaRPr lang="tr-TR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097210FD-0398-A43F-E0CE-6F17D90A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581401" y="4950069"/>
            <a:ext cx="5029200" cy="254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0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Avrupa verileriyle…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50" y="1690688"/>
            <a:ext cx="5062687" cy="435133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05246" y="6145823"/>
            <a:ext cx="4686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file:///C:/Users/user/Downloads/Increase%20in%20pertussis%20cases%20in%20the%20EU-EEA%20-%20May%202024%20FINAL.pdf</a:t>
            </a:r>
          </a:p>
        </p:txBody>
      </p:sp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35E24453-0A4A-AA33-6FBF-58CD700A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87" y="1253331"/>
            <a:ext cx="53373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2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84E9B41-116F-1C67-23B8-ABF05832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chemeClr val="tx2"/>
                </a:solidFill>
              </a:rPr>
              <a:t>Vakalar neden artıyor?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365EFB-BE82-0F90-546C-00145CAD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r>
              <a:rPr lang="tr-TR" sz="1800" dirty="0">
                <a:solidFill>
                  <a:schemeClr val="tx2"/>
                </a:solidFill>
              </a:rPr>
              <a:t>Tanı yöntemlerinde ilerlemeler ile moleküler testler çok daha kolay ulaşılabilir hale geldi.</a:t>
            </a:r>
          </a:p>
          <a:p>
            <a:r>
              <a:rPr lang="tr-TR" sz="1800" dirty="0">
                <a:solidFill>
                  <a:schemeClr val="tx2"/>
                </a:solidFill>
              </a:rPr>
              <a:t>Hastalık ile ilgili farkındalık arttıkça özellikle gelişmiş ülkelerde test yapma sıklığında artış var.</a:t>
            </a:r>
          </a:p>
          <a:p>
            <a:r>
              <a:rPr lang="tr-TR" sz="1800" dirty="0">
                <a:solidFill>
                  <a:schemeClr val="tx2"/>
                </a:solidFill>
              </a:rPr>
              <a:t>Erişkinde aşılama eksik , özellikle gebede yapılması gereken doz çoğu ülkede rutin ülkede uygulanamıyor.</a:t>
            </a:r>
          </a:p>
          <a:p>
            <a:r>
              <a:rPr lang="tr-TR" sz="1800" dirty="0">
                <a:solidFill>
                  <a:schemeClr val="tx2"/>
                </a:solidFill>
              </a:rPr>
              <a:t>Çocukluk çağı aşılamalarındaki ailelerin aşı reddi nedeniyle de vaka sayıları artıyor.</a:t>
            </a:r>
          </a:p>
          <a:p>
            <a:r>
              <a:rPr lang="tr-TR" sz="1800" dirty="0">
                <a:solidFill>
                  <a:schemeClr val="tx2"/>
                </a:solidFill>
              </a:rPr>
              <a:t>Aşı kaçağı mutant suşlar???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Stetoskop">
            <a:extLst>
              <a:ext uri="{FF2B5EF4-FFF2-40B4-BE49-F238E27FC236}">
                <a16:creationId xmlns:a16="http://schemas.microsoft.com/office/drawing/2014/main" id="{67D05450-019F-2FCF-A441-C4307C19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439E00-E46A-A415-4FC1-A5EE7E35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8E343A-F581-4017-9DFC-9C9FA2BA9DBC}" type="datetime1">
              <a:rPr lang="tr-TR" smtClean="0"/>
              <a:pPr>
                <a:spcAft>
                  <a:spcPts val="600"/>
                </a:spcAft>
              </a:pPr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5CDBF8-F6A6-318D-39CA-3DB8B863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D1827-A539-40AD-9C71-038EAF94D4A0}" type="slidenum">
              <a:rPr lang="tr-TR" smtClean="0"/>
              <a:pPr>
                <a:spcAft>
                  <a:spcPts val="600"/>
                </a:spcAft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1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1EABC-DCEE-6A55-1F17-1CC6D382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Boğmaca-Klinik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B43C98-4557-BAD0-D2BA-B4FFB0E8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Boğmaca hastalığı, genellikle üç klinik fazda ilerler:</a:t>
            </a:r>
          </a:p>
          <a:p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Kataral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Faz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Süre: 1-2 hafta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Belirtiler: Soğuk algınlığına benzer semptomlar görülür. Burun akıntısı, ateş yok ya da çok az bir yükseklik var, gözlerde sulanma, hafif öksürük ve halsizlik gibi belirtiler yaygındır.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Özellikler: Bu fazda hastalık çok bulaşıcıdır, ancak belirtiler spesifik değildir ve bu nedenle tanı koymak zor olabilir.</a:t>
            </a:r>
          </a:p>
          <a:p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907E7E-7031-E3DD-29EF-1FE7888F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2676-B160-40A4-862F-41B1213A4F7B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448B38-E0ED-E9C7-B4D5-92225EEE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8</a:t>
            </a:fld>
            <a:endParaRPr lang="tr-TR"/>
          </a:p>
        </p:txBody>
      </p:sp>
      <p:pic>
        <p:nvPicPr>
          <p:cNvPr id="7" name="Grafik 6" descr="Alarm Çalıyor düz dolguyla">
            <a:extLst>
              <a:ext uri="{FF2B5EF4-FFF2-40B4-BE49-F238E27FC236}">
                <a16:creationId xmlns:a16="http://schemas.microsoft.com/office/drawing/2014/main" id="{8A8CCA84-E8CC-C88D-3D69-C4E27AFC2F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81600" y="4748645"/>
            <a:ext cx="914400" cy="9144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8C50B80-BA5D-CE9D-2757-3C1FA8FD0110}"/>
              </a:ext>
            </a:extLst>
          </p:cNvPr>
          <p:cNvSpPr txBox="1"/>
          <p:nvPr/>
        </p:nvSpPr>
        <p:spPr>
          <a:xfrm>
            <a:off x="6754091" y="4748645"/>
            <a:ext cx="4239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dönem genel semptomlar nedeniyle herhangi bir üst solunum yolu enfeksiyonu etkeni ile gelişebilecek hastalıklar ile karışabilir!</a:t>
            </a:r>
          </a:p>
          <a:p>
            <a:r>
              <a:rPr lang="tr-TR" dirty="0"/>
              <a:t>Bu da hastalığın hızlıca  yayılmasına neden olur!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BF1D145-B175-E129-517A-185D10FB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280" y="1182764"/>
            <a:ext cx="2301439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57140-7900-8FAE-71FC-33BAC8BC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Boğmaca-Klinik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641879-47CF-3414-F6B9-B3DA30C4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Paroksismal Faz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Süre: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1-6 hafta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bazen daha uzun sürebilir.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Belirtiler: Şiddetli ve ardışık öksürük nöbetleri görülür. Öksürük nöbetleri sırasında hasta nefes almakta zorlanır ve derin bir nefes alma sırasında tipik "boğmaca" sesi duyulur. Ateş tabloya hakim değil!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Öksürük nöbetleri sırasında kusma, yorgunluk ve yüz kızarması da olabilir.</a:t>
            </a:r>
          </a:p>
          <a:p>
            <a:pPr marL="0" indent="0">
              <a:buNone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Özellikler: Bu faz, boğmaca hastalığının </a:t>
            </a:r>
            <a:r>
              <a:rPr lang="tr-TR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belirgin ve tanımlayıcı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dönemidir. Öksürük nöbetleri genellikle geceleri daha sık olur ve hastayı oldukça yıpratır.</a:t>
            </a:r>
          </a:p>
          <a:p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6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74BE64-9F6D-2037-C98F-B1EFA965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213A-754F-4549-9D8D-196412E4C753}" type="datetime1">
              <a:rPr lang="tr-TR" smtClean="0"/>
              <a:t>6.06.2024</a:t>
            </a:fld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205EF71-5D17-9503-9CCC-BE69611C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1827-A539-40AD-9C71-038EAF94D4A0}" type="slidenum">
              <a:rPr lang="tr-TR" smtClean="0"/>
              <a:t>9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B9D9497-A4C8-906F-83C5-06E1212C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54734"/>
            <a:ext cx="1943268" cy="161558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721D636-F554-AFFA-4863-5588C1D9C4F6}"/>
              </a:ext>
            </a:extLst>
          </p:cNvPr>
          <p:cNvSpPr txBox="1"/>
          <p:nvPr/>
        </p:nvSpPr>
        <p:spPr>
          <a:xfrm>
            <a:off x="6096000" y="3844636"/>
            <a:ext cx="511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	</a:t>
            </a:r>
            <a:r>
              <a:rPr lang="tr-TR" dirty="0">
                <a:solidFill>
                  <a:srgbClr val="FF0000"/>
                </a:solidFill>
              </a:rPr>
              <a:t>Bu dönemde özellikle erişkin hekimleri olarak	gelen hastalardan boğmaca düşünerek test istiyor muyuz?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D515AD1-4086-7EE9-BB38-2D6CF0BA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40" y="4426527"/>
            <a:ext cx="2209992" cy="17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1137</Words>
  <Application>Microsoft Office PowerPoint</Application>
  <PresentationFormat>Geniş ekran</PresentationFormat>
  <Paragraphs>161</Paragraphs>
  <Slides>26</Slides>
  <Notes>0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Teması</vt:lpstr>
      <vt:lpstr>Erişkinde Boğmaca Klinik&amp;Tanı</vt:lpstr>
      <vt:lpstr>Sunum Planı</vt:lpstr>
      <vt:lpstr>Etken &amp;Bazı temel bilgiler</vt:lpstr>
      <vt:lpstr>Erişinkinde önemli yönleriyle etken…Ve bu nedenlerle de erişkindeki hastalık yükü çok önemli!</vt:lpstr>
      <vt:lpstr>Vakalar gerçekten artıyor mu?</vt:lpstr>
      <vt:lpstr>Avrupa verileriyle…</vt:lpstr>
      <vt:lpstr>Vakalar neden artıyor?</vt:lpstr>
      <vt:lpstr>Boğmaca-Klinik</vt:lpstr>
      <vt:lpstr>Boğmaca-Klinik</vt:lpstr>
      <vt:lpstr>Erişkin hastada uzamış öksürük nedenleri nelerdir?</vt:lpstr>
      <vt:lpstr>Boğmaca-Klinik</vt:lpstr>
      <vt:lpstr>PowerPoint Sunusu</vt:lpstr>
      <vt:lpstr>Boğmaca ne zaman bulaşır?</vt:lpstr>
      <vt:lpstr>Erişkinde farklı neler olabilir?</vt:lpstr>
      <vt:lpstr>Tanı:</vt:lpstr>
      <vt:lpstr>Algoritmik Tanı</vt:lpstr>
      <vt:lpstr>CDC Tanı Algoritması</vt:lpstr>
      <vt:lpstr>PCR testlerinde aklımıza takılan sorular neler olabilir?</vt:lpstr>
      <vt:lpstr>Türkiye bu tanı yöntemlerinin neresinde?</vt:lpstr>
      <vt:lpstr>Ülkemizde tanısal durum nedir?-Klimik AGUH Desteğiyle-</vt:lpstr>
      <vt:lpstr>Ülkemizde tanısal durum nedir?</vt:lpstr>
      <vt:lpstr>Ülkemizde tanısal durum nedir?</vt:lpstr>
      <vt:lpstr>Türkiye bu tanı testlerinin neresinde? Temel sorunlar? Bu konu nasıl gelişebilir?</vt:lpstr>
      <vt:lpstr>Hastanemizden çok yakın zamanlı bir olgu örneği ile…</vt:lpstr>
      <vt:lpstr>PowerPoint Sunusu</vt:lpstr>
      <vt:lpstr>Gerekeni yapıyor muyuz?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Erişkinde Boğmaca Klinik&amp;Tanı</dc:title>
  <dc:creator>irem akdemir</dc:creator>
  <cp:lastModifiedBy>Windows Kullanıcısı</cp:lastModifiedBy>
  <cp:revision>48</cp:revision>
  <dcterms:created xsi:type="dcterms:W3CDTF">2024-06-03T14:48:00Z</dcterms:created>
  <dcterms:modified xsi:type="dcterms:W3CDTF">2024-06-06T05:34:44Z</dcterms:modified>
</cp:coreProperties>
</file>