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256" r:id="rId2"/>
    <p:sldId id="258" r:id="rId3"/>
    <p:sldId id="297" r:id="rId4"/>
    <p:sldId id="298" r:id="rId5"/>
    <p:sldId id="281" r:id="rId6"/>
    <p:sldId id="284" r:id="rId7"/>
    <p:sldId id="283" r:id="rId8"/>
    <p:sldId id="300" r:id="rId9"/>
    <p:sldId id="265" r:id="rId10"/>
    <p:sldId id="301" r:id="rId11"/>
    <p:sldId id="302" r:id="rId12"/>
    <p:sldId id="285" r:id="rId13"/>
    <p:sldId id="287" r:id="rId14"/>
    <p:sldId id="288" r:id="rId15"/>
    <p:sldId id="307" r:id="rId16"/>
    <p:sldId id="303" r:id="rId17"/>
    <p:sldId id="304" r:id="rId18"/>
    <p:sldId id="289" r:id="rId19"/>
    <p:sldId id="290" r:id="rId20"/>
    <p:sldId id="293" r:id="rId21"/>
    <p:sldId id="292" r:id="rId22"/>
    <p:sldId id="270" r:id="rId23"/>
    <p:sldId id="294" r:id="rId24"/>
    <p:sldId id="276" r:id="rId25"/>
    <p:sldId id="277" r:id="rId26"/>
    <p:sldId id="296" r:id="rId27"/>
    <p:sldId id="308" r:id="rId28"/>
    <p:sldId id="305" r:id="rId29"/>
    <p:sldId id="306" r:id="rId30"/>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1" autoAdjust="0"/>
    <p:restoredTop sz="94624" autoAdjust="0"/>
  </p:normalViewPr>
  <p:slideViewPr>
    <p:cSldViewPr>
      <p:cViewPr varScale="1">
        <p:scale>
          <a:sx n="102" d="100"/>
          <a:sy n="102" d="100"/>
        </p:scale>
        <p:origin x="1722" y="102"/>
      </p:cViewPr>
      <p:guideLst>
        <p:guide orient="horz" pos="2160"/>
        <p:guide pos="2880"/>
      </p:guideLst>
    </p:cSldViewPr>
  </p:slideViewPr>
  <p:outlineViewPr>
    <p:cViewPr>
      <p:scale>
        <a:sx n="33" d="100"/>
        <a:sy n="33" d="100"/>
      </p:scale>
      <p:origin x="0" y="1278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F113227B-26C8-46AA-B6BB-2F0B7DD6743A}" type="datetimeFigureOut">
              <a:rPr lang="tr-TR" smtClean="0"/>
              <a:t>17.10.2024</a:t>
            </a:fld>
            <a:endParaRPr lang="tr-TR"/>
          </a:p>
        </p:txBody>
      </p:sp>
      <p:sp>
        <p:nvSpPr>
          <p:cNvPr id="4" name="3 Altbilgi Yer Tutucusu"/>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32CA46AF-7B3C-4CE9-936E-838AA5681349}"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9AAB49FE-650C-4F33-9AA7-4A923075B8D8}" type="datetimeFigureOut">
              <a:rPr lang="tr-TR" smtClean="0"/>
              <a:t>17.10.2024</a:t>
            </a:fld>
            <a:endParaRPr lang="tr-TR"/>
          </a:p>
        </p:txBody>
      </p:sp>
      <p:sp>
        <p:nvSpPr>
          <p:cNvPr id="4" name="3 Slayt Görüntüsü Yer Tutucusu"/>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42F5269F-7846-444E-B871-96505727ED2B}"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Ülkeler, çocuk/ergen ve aileyi birlikte içeren bütün bu risk etmenlerini ortadan kaldıracak olan çağın gereklerine ve kendi toplumlarının özelliklerine uygun olarak düzenlenmiş barışçıl, çağdaş, bütüncül ve bilinçli sosyal politikalar geliştirmek durumundadırlar</a:t>
            </a:r>
          </a:p>
        </p:txBody>
      </p:sp>
      <p:sp>
        <p:nvSpPr>
          <p:cNvPr id="4" name="3 Slayt Numarası Yer Tutucusu"/>
          <p:cNvSpPr>
            <a:spLocks noGrp="1"/>
          </p:cNvSpPr>
          <p:nvPr>
            <p:ph type="sldNum" sz="quarter" idx="10"/>
          </p:nvPr>
        </p:nvSpPr>
        <p:spPr/>
        <p:txBody>
          <a:bodyPr/>
          <a:lstStyle/>
          <a:p>
            <a:fld id="{42F5269F-7846-444E-B871-96505727ED2B}" type="slidenum">
              <a:rPr lang="tr-TR" smtClean="0"/>
              <a:t>29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5E98318C-3364-41EC-9FE4-C8A3F9D428F9}" type="datetimeFigureOut">
              <a:rPr lang="tr-TR" smtClean="0"/>
              <a:pPr/>
              <a:t>17.10.2024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E76C82D4-3781-4DDF-A3F8-7D770699A53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5E98318C-3364-41EC-9FE4-C8A3F9D428F9}" type="datetimeFigureOut">
              <a:rPr lang="tr-TR" smtClean="0"/>
              <a:pPr/>
              <a:t>17.10.2024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76C82D4-3781-4DDF-A3F8-7D770699A53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5E98318C-3364-41EC-9FE4-C8A3F9D428F9}" type="datetimeFigureOut">
              <a:rPr lang="tr-TR" smtClean="0"/>
              <a:pPr/>
              <a:t>17.10.2024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76C82D4-3781-4DDF-A3F8-7D770699A53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4"/>
          </p:nvPr>
        </p:nvSpPr>
        <p:spPr/>
        <p:txBody>
          <a:bodyPr rtlCol="0"/>
          <a:lstStyle/>
          <a:p>
            <a:fld id="{5E98318C-3364-41EC-9FE4-C8A3F9D428F9}" type="datetimeFigureOut">
              <a:rPr lang="tr-TR" smtClean="0"/>
              <a:pPr/>
              <a:t>17.10.2024</a:t>
            </a:fld>
            <a:endParaRPr lang="tr-TR"/>
          </a:p>
        </p:txBody>
      </p:sp>
      <p:sp>
        <p:nvSpPr>
          <p:cNvPr id="9" name="8 Slayt Numarası Yer Tutucusu"/>
          <p:cNvSpPr>
            <a:spLocks noGrp="1"/>
          </p:cNvSpPr>
          <p:nvPr>
            <p:ph type="sldNum" sz="quarter" idx="15"/>
          </p:nvPr>
        </p:nvSpPr>
        <p:spPr/>
        <p:txBody>
          <a:bodyPr rtlCol="0"/>
          <a:lstStyle/>
          <a:p>
            <a:fld id="{E76C82D4-3781-4DDF-A3F8-7D770699A534}"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5E98318C-3364-41EC-9FE4-C8A3F9D428F9}" type="datetimeFigureOut">
              <a:rPr lang="tr-TR" smtClean="0"/>
              <a:pPr/>
              <a:t>17.10.2024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E76C82D4-3781-4DDF-A3F8-7D770699A53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5E98318C-3364-41EC-9FE4-C8A3F9D428F9}" type="datetimeFigureOut">
              <a:rPr lang="tr-TR" smtClean="0"/>
              <a:pPr/>
              <a:t>17.10.2024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76C82D4-3781-4DDF-A3F8-7D770699A534}"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5E98318C-3364-41EC-9FE4-C8A3F9D428F9}" type="datetimeFigureOut">
              <a:rPr lang="tr-TR" smtClean="0"/>
              <a:pPr/>
              <a:t>17.10.2024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76C82D4-3781-4DDF-A3F8-7D770699A534}"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6" name="5 Veri Yer Tutucusu"/>
          <p:cNvSpPr>
            <a:spLocks noGrp="1"/>
          </p:cNvSpPr>
          <p:nvPr>
            <p:ph type="dt" sz="half" idx="10"/>
          </p:nvPr>
        </p:nvSpPr>
        <p:spPr/>
        <p:txBody>
          <a:bodyPr rtlCol="0"/>
          <a:lstStyle/>
          <a:p>
            <a:fld id="{5E98318C-3364-41EC-9FE4-C8A3F9D428F9}" type="datetimeFigureOut">
              <a:rPr lang="tr-TR" smtClean="0"/>
              <a:pPr/>
              <a:t>17.10.2024</a:t>
            </a:fld>
            <a:endParaRPr lang="tr-TR"/>
          </a:p>
        </p:txBody>
      </p:sp>
      <p:sp>
        <p:nvSpPr>
          <p:cNvPr id="7" name="6 Slayt Numarası Yer Tutucusu"/>
          <p:cNvSpPr>
            <a:spLocks noGrp="1"/>
          </p:cNvSpPr>
          <p:nvPr>
            <p:ph type="sldNum" sz="quarter" idx="11"/>
          </p:nvPr>
        </p:nvSpPr>
        <p:spPr/>
        <p:txBody>
          <a:bodyPr rtlCol="0"/>
          <a:lstStyle/>
          <a:p>
            <a:fld id="{E76C82D4-3781-4DDF-A3F8-7D770699A534}"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E98318C-3364-41EC-9FE4-C8A3F9D428F9}" type="datetimeFigureOut">
              <a:rPr lang="tr-TR" smtClean="0"/>
              <a:pPr/>
              <a:t>17.10.2024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76C82D4-3781-4DDF-A3F8-7D770699A53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4"/>
          </p:nvPr>
        </p:nvSpPr>
        <p:spPr/>
        <p:txBody>
          <a:bodyPr rtlCol="0"/>
          <a:lstStyle/>
          <a:p>
            <a:fld id="{5E98318C-3364-41EC-9FE4-C8A3F9D428F9}" type="datetimeFigureOut">
              <a:rPr lang="tr-TR" smtClean="0"/>
              <a:pPr/>
              <a:t>17.10.2024</a:t>
            </a:fld>
            <a:endParaRPr lang="tr-TR"/>
          </a:p>
        </p:txBody>
      </p:sp>
      <p:sp>
        <p:nvSpPr>
          <p:cNvPr id="22" name="21 Slayt Numarası Yer Tutucusu"/>
          <p:cNvSpPr>
            <a:spLocks noGrp="1"/>
          </p:cNvSpPr>
          <p:nvPr>
            <p:ph type="sldNum" sz="quarter" idx="15"/>
          </p:nvPr>
        </p:nvSpPr>
        <p:spPr/>
        <p:txBody>
          <a:bodyPr rtlCol="0"/>
          <a:lstStyle/>
          <a:p>
            <a:fld id="{E76C82D4-3781-4DDF-A3F8-7D770699A534}"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5E98318C-3364-41EC-9FE4-C8A3F9D428F9}" type="datetimeFigureOut">
              <a:rPr lang="tr-TR" smtClean="0"/>
              <a:pPr/>
              <a:t>17.10.2024</a:t>
            </a:fld>
            <a:endParaRPr lang="tr-TR"/>
          </a:p>
        </p:txBody>
      </p:sp>
      <p:sp>
        <p:nvSpPr>
          <p:cNvPr id="18" name="17 Slayt Numarası Yer Tutucusu"/>
          <p:cNvSpPr>
            <a:spLocks noGrp="1"/>
          </p:cNvSpPr>
          <p:nvPr>
            <p:ph type="sldNum" sz="quarter" idx="11"/>
          </p:nvPr>
        </p:nvSpPr>
        <p:spPr/>
        <p:txBody>
          <a:bodyPr rtlCol="0"/>
          <a:lstStyle/>
          <a:p>
            <a:fld id="{E76C82D4-3781-4DDF-A3F8-7D770699A534}"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E98318C-3364-41EC-9FE4-C8A3F9D428F9}" type="datetimeFigureOut">
              <a:rPr lang="tr-TR" smtClean="0"/>
              <a:pPr/>
              <a:t>17.10.2024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6C82D4-3781-4DDF-A3F8-7D770699A53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91680" y="1484784"/>
            <a:ext cx="7200800" cy="1656184"/>
          </a:xfrm>
        </p:spPr>
        <p:txBody>
          <a:bodyPr>
            <a:noAutofit/>
          </a:bodyPr>
          <a:lstStyle/>
          <a:p>
            <a:pPr marL="26988" algn="ctr"/>
            <a:r>
              <a:rPr lang="tr-TR" sz="3200" dirty="0">
                <a:solidFill>
                  <a:schemeClr val="accent1">
                    <a:lumMod val="75000"/>
                  </a:schemeClr>
                </a:solidFill>
                <a:latin typeface="+mn-lt"/>
                <a:cs typeface="Calibri" pitchFamily="34" charset="0"/>
              </a:rPr>
              <a:t>ÇAĞIMIZDA ÇOCUK VE ERGENLERİ ÇEVRELEYEN RİSK ETMENLERİ</a:t>
            </a:r>
          </a:p>
        </p:txBody>
      </p:sp>
      <p:sp>
        <p:nvSpPr>
          <p:cNvPr id="3" name="2 Alt Başlık"/>
          <p:cNvSpPr>
            <a:spLocks noGrp="1"/>
          </p:cNvSpPr>
          <p:nvPr>
            <p:ph type="subTitle" idx="1"/>
          </p:nvPr>
        </p:nvSpPr>
        <p:spPr>
          <a:xfrm>
            <a:off x="2286000" y="4221088"/>
            <a:ext cx="6172200" cy="2153834"/>
          </a:xfrm>
        </p:spPr>
        <p:txBody>
          <a:bodyPr>
            <a:normAutofit fontScale="92500" lnSpcReduction="20000"/>
          </a:bodyPr>
          <a:lstStyle/>
          <a:p>
            <a:pPr algn="ctr"/>
            <a:r>
              <a:rPr lang="tr-TR" sz="2400" dirty="0">
                <a:solidFill>
                  <a:srgbClr val="002060"/>
                </a:solidFill>
                <a:latin typeface="+mj-lt"/>
                <a:cs typeface="Calibri" pitchFamily="34" charset="0"/>
              </a:rPr>
              <a:t>Prof. Dr. Bahar Gökler</a:t>
            </a:r>
          </a:p>
          <a:p>
            <a:pPr algn="ctr"/>
            <a:br>
              <a:rPr lang="tr-TR" sz="2000" dirty="0">
                <a:solidFill>
                  <a:srgbClr val="002060"/>
                </a:solidFill>
                <a:latin typeface="+mj-lt"/>
                <a:cs typeface="Calibri" pitchFamily="34" charset="0"/>
              </a:rPr>
            </a:br>
            <a:r>
              <a:rPr lang="tr-TR" dirty="0">
                <a:solidFill>
                  <a:srgbClr val="002060"/>
                </a:solidFill>
                <a:latin typeface="+mj-lt"/>
                <a:cs typeface="Calibri" pitchFamily="34" charset="0"/>
              </a:rPr>
              <a:t>Hacettepe Üniversitesi </a:t>
            </a:r>
          </a:p>
          <a:p>
            <a:pPr algn="ctr"/>
            <a:r>
              <a:rPr lang="tr-TR" dirty="0">
                <a:solidFill>
                  <a:srgbClr val="002060"/>
                </a:solidFill>
                <a:latin typeface="+mj-lt"/>
                <a:cs typeface="Calibri" pitchFamily="34" charset="0"/>
              </a:rPr>
              <a:t>Çocuk ve Ergen Ruh Sağlığı ve Hastalıkları Anabilim Dalı  </a:t>
            </a:r>
          </a:p>
          <a:p>
            <a:pPr algn="ctr"/>
            <a:r>
              <a:rPr lang="tr-TR" dirty="0">
                <a:solidFill>
                  <a:srgbClr val="002060"/>
                </a:solidFill>
                <a:latin typeface="+mj-lt"/>
                <a:cs typeface="Calibri" pitchFamily="34" charset="0"/>
              </a:rPr>
              <a:t>Emekli Öğretim Üyesi </a:t>
            </a:r>
          </a:p>
          <a:p>
            <a:pPr algn="ctr"/>
            <a:br>
              <a:rPr lang="tr-TR" dirty="0">
                <a:solidFill>
                  <a:srgbClr val="002060"/>
                </a:solidFill>
                <a:latin typeface="+mj-lt"/>
                <a:cs typeface="Calibri" pitchFamily="34" charset="0"/>
              </a:rPr>
            </a:br>
            <a:endParaRPr lang="tr-TR" dirty="0">
              <a:solidFill>
                <a:srgbClr val="002060"/>
              </a:solidFill>
              <a:latin typeface="+mj-lt"/>
              <a:cs typeface="Calibri" pitchFamily="34" charset="0"/>
            </a:endParaRP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ŞİDDET</a:t>
            </a:r>
          </a:p>
        </p:txBody>
      </p:sp>
      <p:sp>
        <p:nvSpPr>
          <p:cNvPr id="3" name="2 İçerik Yer Tutucusu"/>
          <p:cNvSpPr>
            <a:spLocks noGrp="1"/>
          </p:cNvSpPr>
          <p:nvPr>
            <p:ph sz="quarter" idx="1"/>
          </p:nvPr>
        </p:nvSpPr>
        <p:spPr/>
        <p:txBody>
          <a:bodyPr>
            <a:normAutofit/>
          </a:bodyPr>
          <a:lstStyle/>
          <a:p>
            <a:endParaRPr lang="tr-TR" sz="2000" b="1" dirty="0">
              <a:solidFill>
                <a:schemeClr val="tx2"/>
              </a:solidFill>
            </a:endParaRPr>
          </a:p>
          <a:p>
            <a:endParaRPr lang="tr-TR" sz="2000" b="1" dirty="0">
              <a:solidFill>
                <a:schemeClr val="tx2"/>
              </a:solidFill>
            </a:endParaRPr>
          </a:p>
          <a:p>
            <a:r>
              <a:rPr lang="tr-TR" sz="2000" b="1" dirty="0">
                <a:solidFill>
                  <a:schemeClr val="tx2"/>
                </a:solidFill>
              </a:rPr>
              <a:t>“Sarsılmış bebek sendromu”</a:t>
            </a:r>
            <a:r>
              <a:rPr lang="tr-TR" sz="2000" dirty="0"/>
              <a:t>, küreselleşme çağında aile bağlamında ele alınması gereken  sorunlardan birisidir.</a:t>
            </a:r>
          </a:p>
          <a:p>
            <a:endParaRPr lang="tr-TR" sz="2000" dirty="0"/>
          </a:p>
          <a:p>
            <a:r>
              <a:rPr lang="tr-TR" sz="2000" dirty="0"/>
              <a:t>Ergen yaşta, hazırlıksız çocuk sahibi olma, yalnızlık, deneyimsizlik ve yalıtılmışlıkla yakın ilişkisi olan bir sorundur. </a:t>
            </a:r>
          </a:p>
          <a:p>
            <a:endParaRPr lang="tr-TR" sz="2000" dirty="0"/>
          </a:p>
        </p:txBody>
      </p:sp>
      <p:sp>
        <p:nvSpPr>
          <p:cNvPr id="4" name="3 Metin kutusu"/>
          <p:cNvSpPr txBox="1"/>
          <p:nvPr/>
        </p:nvSpPr>
        <p:spPr>
          <a:xfrm>
            <a:off x="2123728"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ÖZKIYIM</a:t>
            </a:r>
          </a:p>
        </p:txBody>
      </p:sp>
      <p:sp>
        <p:nvSpPr>
          <p:cNvPr id="3" name="2 İçerik Yer Tutucusu"/>
          <p:cNvSpPr>
            <a:spLocks noGrp="1"/>
          </p:cNvSpPr>
          <p:nvPr>
            <p:ph sz="quarter" idx="1"/>
          </p:nvPr>
        </p:nvSpPr>
        <p:spPr/>
        <p:txBody>
          <a:bodyPr/>
          <a:lstStyle/>
          <a:p>
            <a:r>
              <a:rPr lang="tr-TR" dirty="0"/>
              <a:t>ABD’de yılda 500.000 genç </a:t>
            </a:r>
            <a:r>
              <a:rPr lang="tr-TR" dirty="0" err="1"/>
              <a:t>özkıyım</a:t>
            </a:r>
            <a:r>
              <a:rPr lang="tr-TR" dirty="0"/>
              <a:t> girişiminde bulunmakta, bunlardan 6.000’i gerçekleşmiş </a:t>
            </a:r>
            <a:r>
              <a:rPr lang="tr-TR" dirty="0" err="1"/>
              <a:t>özkıyım</a:t>
            </a:r>
            <a:r>
              <a:rPr lang="tr-TR" dirty="0"/>
              <a:t> ile sonuçlanmaktadır. </a:t>
            </a:r>
          </a:p>
          <a:p>
            <a:pPr lvl="1"/>
            <a:r>
              <a:rPr lang="tr-TR" dirty="0"/>
              <a:t>Her 7 ergenden biri </a:t>
            </a:r>
            <a:r>
              <a:rPr lang="tr-TR" dirty="0" err="1"/>
              <a:t>özkıyım</a:t>
            </a:r>
            <a:r>
              <a:rPr lang="tr-TR" dirty="0"/>
              <a:t> girişiminde bulunmaktadır. </a:t>
            </a:r>
          </a:p>
          <a:p>
            <a:endParaRPr lang="tr-TR" dirty="0"/>
          </a:p>
          <a:p>
            <a:r>
              <a:rPr lang="tr-TR" dirty="0"/>
              <a:t>Ülkemizde </a:t>
            </a:r>
            <a:r>
              <a:rPr lang="tr-TR" dirty="0" err="1"/>
              <a:t>özkıyım</a:t>
            </a:r>
            <a:r>
              <a:rPr lang="tr-TR" dirty="0"/>
              <a:t> ve ölüm oranı 15-25 yaş grubunda diğer yaş gruplarına göre her zaman daha fazladır.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500"/>
            <a:ext cx="7467600" cy="1143000"/>
          </a:xfrm>
        </p:spPr>
        <p:txBody>
          <a:bodyPr/>
          <a:lstStyle/>
          <a:p>
            <a:r>
              <a:rPr lang="tr-TR" dirty="0"/>
              <a:t>SAVAŞLAR ve ÇATIŞMALAR</a:t>
            </a:r>
          </a:p>
        </p:txBody>
      </p:sp>
      <p:sp>
        <p:nvSpPr>
          <p:cNvPr id="3" name="2 İçerik Yer Tutucusu"/>
          <p:cNvSpPr>
            <a:spLocks noGrp="1"/>
          </p:cNvSpPr>
          <p:nvPr>
            <p:ph sz="quarter" idx="1"/>
          </p:nvPr>
        </p:nvSpPr>
        <p:spPr>
          <a:xfrm>
            <a:off x="457200" y="571500"/>
            <a:ext cx="7467600" cy="6169868"/>
          </a:xfrm>
        </p:spPr>
        <p:txBody>
          <a:bodyPr>
            <a:normAutofit lnSpcReduction="10000"/>
          </a:bodyPr>
          <a:lstStyle/>
          <a:p>
            <a:pPr>
              <a:buNone/>
            </a:pPr>
            <a:r>
              <a:rPr lang="tr-TR" b="1" i="1" dirty="0">
                <a:solidFill>
                  <a:schemeClr val="accent1">
                    <a:lumMod val="75000"/>
                  </a:schemeClr>
                </a:solidFill>
              </a:rPr>
              <a:t>Savaş en çok çocukları vurmaktadır</a:t>
            </a:r>
            <a:r>
              <a:rPr lang="tr-TR" dirty="0">
                <a:solidFill>
                  <a:schemeClr val="accent1">
                    <a:lumMod val="75000"/>
                  </a:schemeClr>
                </a:solidFill>
              </a:rPr>
              <a:t>.</a:t>
            </a:r>
          </a:p>
          <a:p>
            <a:r>
              <a:rPr lang="tr-TR" sz="2000" dirty="0"/>
              <a:t>Savaşa bağlı ölümler açısından </a:t>
            </a:r>
            <a:r>
              <a:rPr lang="tr-TR" sz="2000" b="1" dirty="0">
                <a:solidFill>
                  <a:schemeClr val="accent1"/>
                </a:solidFill>
              </a:rPr>
              <a:t>en kırılgan grup 5 yaş altı çocuklar</a:t>
            </a:r>
            <a:r>
              <a:rPr lang="tr-TR" sz="2000" dirty="0"/>
              <a:t>dır.</a:t>
            </a:r>
          </a:p>
          <a:p>
            <a:r>
              <a:rPr lang="tr-TR" sz="2000" dirty="0"/>
              <a:t>Çocuklar savaşta yaralanıp, </a:t>
            </a:r>
            <a:r>
              <a:rPr lang="tr-TR" sz="2000" b="1" dirty="0">
                <a:solidFill>
                  <a:schemeClr val="accent1"/>
                </a:solidFill>
              </a:rPr>
              <a:t>fiziksel, ruhsal ve cinsel travmalar</a:t>
            </a:r>
            <a:r>
              <a:rPr lang="tr-TR" sz="2000" dirty="0"/>
              <a:t>a uğramaktadırlar. </a:t>
            </a:r>
          </a:p>
          <a:p>
            <a:r>
              <a:rPr lang="tr-TR" sz="2000" dirty="0"/>
              <a:t>Savaş nedeniyle çocukların çoğu </a:t>
            </a:r>
            <a:r>
              <a:rPr lang="tr-TR" sz="2000" b="1" dirty="0">
                <a:solidFill>
                  <a:schemeClr val="accent1"/>
                </a:solidFill>
              </a:rPr>
              <a:t>tıbbi bakım olmadan </a:t>
            </a:r>
            <a:r>
              <a:rPr lang="tr-TR" sz="2000" dirty="0"/>
              <a:t>ve </a:t>
            </a:r>
            <a:r>
              <a:rPr lang="tr-TR" sz="2000" b="1" dirty="0">
                <a:solidFill>
                  <a:schemeClr val="accent1"/>
                </a:solidFill>
              </a:rPr>
              <a:t>yalnız</a:t>
            </a:r>
            <a:r>
              <a:rPr lang="tr-TR" sz="2000" dirty="0"/>
              <a:t> yaşamaktadırlar.</a:t>
            </a:r>
          </a:p>
          <a:p>
            <a:r>
              <a:rPr lang="tr-TR" sz="2000" dirty="0"/>
              <a:t>Çocuklara </a:t>
            </a:r>
            <a:r>
              <a:rPr lang="tr-TR" sz="2000" b="1" dirty="0">
                <a:solidFill>
                  <a:schemeClr val="accent1"/>
                </a:solidFill>
              </a:rPr>
              <a:t>işkence</a:t>
            </a:r>
            <a:r>
              <a:rPr lang="tr-TR" sz="2000" dirty="0"/>
              <a:t> ve </a:t>
            </a:r>
            <a:r>
              <a:rPr lang="tr-TR" sz="2000" b="1" dirty="0">
                <a:solidFill>
                  <a:schemeClr val="accent1"/>
                </a:solidFill>
              </a:rPr>
              <a:t>tecavüz</a:t>
            </a:r>
            <a:r>
              <a:rPr lang="tr-TR" sz="2000" dirty="0"/>
              <a:t> yaygın bir durumdur.</a:t>
            </a:r>
          </a:p>
          <a:p>
            <a:r>
              <a:rPr lang="tr-TR" sz="2000" b="1" dirty="0">
                <a:solidFill>
                  <a:schemeClr val="accent1"/>
                </a:solidFill>
              </a:rPr>
              <a:t>Kötü beslenme </a:t>
            </a:r>
            <a:r>
              <a:rPr lang="tr-TR" sz="2000" dirty="0"/>
              <a:t>ve </a:t>
            </a:r>
            <a:r>
              <a:rPr lang="tr-TR" sz="2000" b="1" dirty="0">
                <a:solidFill>
                  <a:schemeClr val="accent1"/>
                </a:solidFill>
              </a:rPr>
              <a:t>bulaşıcı hastalıklar</a:t>
            </a:r>
            <a:r>
              <a:rPr lang="tr-TR" sz="2000" dirty="0"/>
              <a:t>, savaşta çocukların ölümüne neden olan dolaylı etkenlerdir.</a:t>
            </a:r>
          </a:p>
          <a:p>
            <a:r>
              <a:rPr lang="tr-TR" sz="2000" b="1" dirty="0">
                <a:solidFill>
                  <a:schemeClr val="accent1"/>
                </a:solidFill>
              </a:rPr>
              <a:t>Çocuk askerler</a:t>
            </a:r>
            <a:r>
              <a:rPr lang="tr-TR" sz="2000" dirty="0"/>
              <a:t>, savaşın çocuk ve gençler açısından olumsuz sonuçları olan bir başka olgudur.</a:t>
            </a:r>
          </a:p>
          <a:p>
            <a:endParaRPr lang="tr-TR" sz="2000" dirty="0"/>
          </a:p>
          <a:p>
            <a:pPr marL="0" indent="0">
              <a:buNone/>
            </a:pPr>
            <a:r>
              <a:rPr lang="tr-TR" sz="2000" dirty="0"/>
              <a:t>   Savaş travmalarının çeşitleri, travmaya maruz kalma düzeyi (travma sayısı) ve maruz kalma derecesi (sıklığı ve süresi), savaş travmasının çocukların gelişimi üzerindeki etkilerini incelerken değerlendirilmesi gereken oldukça önemli etkenlerdir. </a:t>
            </a:r>
          </a:p>
          <a:p>
            <a:pPr marL="0" indent="0">
              <a:buNone/>
            </a:pPr>
            <a:endParaRPr lang="tr-TR" sz="2000" dirty="0"/>
          </a:p>
          <a:p>
            <a:pPr marL="0" indent="0">
              <a:buNone/>
            </a:pPr>
            <a:endParaRPr lang="tr-TR" sz="2000" dirty="0"/>
          </a:p>
          <a:p>
            <a:pPr marL="0" indent="0">
              <a:buNone/>
            </a:pPr>
            <a:endParaRPr lang="tr-TR" sz="2000" dirty="0"/>
          </a:p>
          <a:p>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88"/>
            <a:ext cx="7467600" cy="1143000"/>
          </a:xfrm>
        </p:spPr>
        <p:txBody>
          <a:bodyPr/>
          <a:lstStyle/>
          <a:p>
            <a:r>
              <a:rPr lang="tr-TR" dirty="0"/>
              <a:t>SAVAŞLAR ve ÇATIŞMALAR</a:t>
            </a:r>
          </a:p>
        </p:txBody>
      </p:sp>
      <p:sp>
        <p:nvSpPr>
          <p:cNvPr id="3" name="2 İçerik Yer Tutucusu"/>
          <p:cNvSpPr>
            <a:spLocks noGrp="1"/>
          </p:cNvSpPr>
          <p:nvPr>
            <p:ph sz="quarter" idx="1"/>
          </p:nvPr>
        </p:nvSpPr>
        <p:spPr/>
        <p:txBody>
          <a:bodyPr>
            <a:normAutofit/>
          </a:bodyPr>
          <a:lstStyle/>
          <a:p>
            <a:pPr lvl="1"/>
            <a:r>
              <a:rPr lang="tr-TR" sz="2000" dirty="0"/>
              <a:t>Savaş travmasının çocuklar üzerinde kısa ve uzun dönem etkileri bulunmaktadır.</a:t>
            </a:r>
          </a:p>
          <a:p>
            <a:endParaRPr lang="tr-TR" sz="2000" dirty="0"/>
          </a:p>
          <a:p>
            <a:r>
              <a:rPr lang="tr-TR" sz="2000" dirty="0"/>
              <a:t>Ülkemizde, Orta Doğu’daki savaş ve çatışmaların yansımaları çocuk ve ergenleri </a:t>
            </a:r>
            <a:r>
              <a:rPr lang="tr-TR" sz="2000" dirty="0" err="1"/>
              <a:t>travmatik</a:t>
            </a:r>
            <a:r>
              <a:rPr lang="tr-TR" sz="2000" dirty="0"/>
              <a:t> sonuçlarla karşı karşıya bırakmaktadır.</a:t>
            </a:r>
          </a:p>
          <a:p>
            <a:endParaRPr lang="tr-TR" sz="2000" dirty="0"/>
          </a:p>
          <a:p>
            <a:pPr lvl="1"/>
            <a:r>
              <a:rPr lang="tr-TR" sz="2000" dirty="0" err="1"/>
              <a:t>Kobane’deki</a:t>
            </a:r>
            <a:r>
              <a:rPr lang="tr-TR" sz="2000" dirty="0"/>
              <a:t> IŞİD saldırılarını protesto etmek amacıyla düzenlenen eylemlerde 24 saat içerisinde en az 4 çocuk yaşamını yitirmiş, en az 10 çocuk ağır yaralanmış, en az 110 çocuk gözaltına alınmıştır.</a:t>
            </a:r>
          </a:p>
          <a:p>
            <a:pPr lvl="1"/>
            <a:r>
              <a:rPr lang="tr-TR" sz="2000" dirty="0"/>
              <a:t>Eylemlere doğrudan ya da dolaylı olarak katılan çocukların günlük yaşam süreçleri bozulmuştur.</a:t>
            </a:r>
          </a:p>
          <a:p>
            <a:pPr marL="365760" lvl="1" indent="0">
              <a:buNone/>
            </a:pPr>
            <a:endParaRPr lang="tr-TR" sz="2000" dirty="0"/>
          </a:p>
        </p:txBody>
      </p:sp>
      <p:sp>
        <p:nvSpPr>
          <p:cNvPr id="4" name="3 Metin kutusu"/>
          <p:cNvSpPr txBox="1"/>
          <p:nvPr/>
        </p:nvSpPr>
        <p:spPr>
          <a:xfrm>
            <a:off x="6012160" y="81630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6437" y="593894"/>
            <a:ext cx="7467600" cy="1143000"/>
          </a:xfrm>
        </p:spPr>
        <p:txBody>
          <a:bodyPr/>
          <a:lstStyle/>
          <a:p>
            <a:r>
              <a:rPr lang="tr-TR" dirty="0"/>
              <a:t>SAVAŞLAR ve ÇATIŞMALAR</a:t>
            </a:r>
          </a:p>
        </p:txBody>
      </p:sp>
      <p:sp>
        <p:nvSpPr>
          <p:cNvPr id="3" name="2 İçerik Yer Tutucusu"/>
          <p:cNvSpPr>
            <a:spLocks noGrp="1"/>
          </p:cNvSpPr>
          <p:nvPr>
            <p:ph sz="quarter" idx="1"/>
          </p:nvPr>
        </p:nvSpPr>
        <p:spPr>
          <a:xfrm>
            <a:off x="446437" y="1355142"/>
            <a:ext cx="7467600" cy="5314217"/>
          </a:xfrm>
        </p:spPr>
        <p:txBody>
          <a:bodyPr/>
          <a:lstStyle/>
          <a:p>
            <a:endParaRPr lang="tr-TR" sz="2000" dirty="0"/>
          </a:p>
          <a:p>
            <a:endParaRPr lang="tr-TR" sz="2000" dirty="0"/>
          </a:p>
          <a:p>
            <a:endParaRPr lang="tr-TR" sz="2000" dirty="0"/>
          </a:p>
          <a:p>
            <a:r>
              <a:rPr lang="tr-TR" sz="2000" dirty="0"/>
              <a:t>Ülkemizde  0-18 yaş  arasında  çocuklar, yaşanılan  terör olayları ve toplumsal çatışmalar  nedeniyle  özellikle  fiziksel ve duygusal şiddet deneyimi yaşamakta ya da şiddete doğrudan  tanıklık etmektedirler.</a:t>
            </a:r>
          </a:p>
          <a:p>
            <a:endParaRPr lang="tr-TR" sz="2000" dirty="0"/>
          </a:p>
          <a:p>
            <a:pPr marL="0" indent="0">
              <a:buNone/>
            </a:pPr>
            <a:r>
              <a:rPr lang="tr-TR" sz="2000" dirty="0"/>
              <a:t>			</a:t>
            </a:r>
            <a:endParaRPr lang="tr-TR" sz="1400" dirty="0"/>
          </a:p>
          <a:p>
            <a:pPr>
              <a:buFont typeface="Courier New" panose="02070309020205020404" pitchFamily="49" charset="0"/>
              <a:buChar char="o"/>
            </a:pPr>
            <a:r>
              <a:rPr lang="tr-TR" sz="1400" dirty="0"/>
              <a:t>. </a:t>
            </a:r>
          </a:p>
          <a:p>
            <a:endParaRPr lang="tr-TR" dirty="0"/>
          </a:p>
        </p:txBody>
      </p:sp>
      <p:sp>
        <p:nvSpPr>
          <p:cNvPr id="5" name="4 Metin kutusu"/>
          <p:cNvSpPr txBox="1"/>
          <p:nvPr/>
        </p:nvSpPr>
        <p:spPr>
          <a:xfrm>
            <a:off x="5940152" y="1346370"/>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0"/>
            <a:ext cx="7467600" cy="692696"/>
          </a:xfrm>
        </p:spPr>
        <p:txBody>
          <a:bodyPr/>
          <a:lstStyle/>
          <a:p>
            <a:r>
              <a:rPr lang="tr-TR" dirty="0"/>
              <a:t>GÖÇ</a:t>
            </a:r>
          </a:p>
        </p:txBody>
      </p:sp>
      <p:sp>
        <p:nvSpPr>
          <p:cNvPr id="3" name="İçerik Yer Tutucusu 2"/>
          <p:cNvSpPr>
            <a:spLocks noGrp="1"/>
          </p:cNvSpPr>
          <p:nvPr>
            <p:ph sz="quarter" idx="1"/>
          </p:nvPr>
        </p:nvSpPr>
        <p:spPr>
          <a:xfrm>
            <a:off x="457200" y="692696"/>
            <a:ext cx="7467600" cy="6165304"/>
          </a:xfrm>
        </p:spPr>
        <p:txBody>
          <a:bodyPr>
            <a:normAutofit fontScale="92500" lnSpcReduction="20000"/>
          </a:bodyPr>
          <a:lstStyle/>
          <a:p>
            <a:r>
              <a:rPr lang="tr-TR" dirty="0"/>
              <a:t>Göç etmeye bağlı olarak; çocuk ve ergenlerde:</a:t>
            </a:r>
          </a:p>
          <a:p>
            <a:pPr lvl="1"/>
            <a:r>
              <a:rPr lang="tr-TR" sz="2400" dirty="0"/>
              <a:t>Kimlik gelişimi</a:t>
            </a:r>
            <a:endParaRPr lang="tr-TR" sz="1400" dirty="0"/>
          </a:p>
          <a:p>
            <a:pPr lvl="1"/>
            <a:r>
              <a:rPr lang="tr-TR" sz="2400" dirty="0"/>
              <a:t>Benlik oluşumu</a:t>
            </a:r>
          </a:p>
          <a:p>
            <a:pPr lvl="1"/>
            <a:r>
              <a:rPr lang="tr-TR" sz="2400" dirty="0"/>
              <a:t>Kendilik algısı</a:t>
            </a:r>
          </a:p>
          <a:p>
            <a:pPr lvl="1"/>
            <a:r>
              <a:rPr lang="tr-TR" sz="2400" dirty="0"/>
              <a:t>Ebeveynlerle ilişki</a:t>
            </a:r>
          </a:p>
          <a:p>
            <a:pPr marL="365760" lvl="1" indent="0">
              <a:buNone/>
            </a:pPr>
            <a:r>
              <a:rPr lang="tr-TR" sz="2400" dirty="0"/>
              <a:t>alanlarında sarsılmalar ve savrulmalar yaşanır.</a:t>
            </a:r>
          </a:p>
          <a:p>
            <a:pPr marL="365760" lvl="1" indent="0">
              <a:buNone/>
            </a:pPr>
            <a:endParaRPr lang="tr-TR" dirty="0"/>
          </a:p>
          <a:p>
            <a:r>
              <a:rPr lang="tr-TR" dirty="0"/>
              <a:t>Çocuk ve ergen göçmenlerde en sık görülen ruhsal sorunlar:</a:t>
            </a:r>
          </a:p>
          <a:p>
            <a:pPr lvl="1"/>
            <a:r>
              <a:rPr lang="tr-TR" sz="2400" dirty="0"/>
              <a:t>Davranış bozukluğu </a:t>
            </a:r>
          </a:p>
          <a:p>
            <a:pPr lvl="1"/>
            <a:r>
              <a:rPr lang="tr-TR" sz="2400" dirty="0" err="1"/>
              <a:t>Anksiyete</a:t>
            </a:r>
            <a:r>
              <a:rPr lang="tr-TR" sz="2400" dirty="0"/>
              <a:t> bozukluğu </a:t>
            </a:r>
          </a:p>
          <a:p>
            <a:pPr lvl="1"/>
            <a:r>
              <a:rPr lang="tr-TR" sz="2400" dirty="0"/>
              <a:t>Depresyon, </a:t>
            </a:r>
          </a:p>
          <a:p>
            <a:pPr lvl="1"/>
            <a:r>
              <a:rPr lang="tr-TR" sz="2400" dirty="0"/>
              <a:t>Akademik sorunlar </a:t>
            </a:r>
          </a:p>
          <a:p>
            <a:pPr lvl="1"/>
            <a:r>
              <a:rPr lang="tr-TR" sz="2400" dirty="0"/>
              <a:t>TSSB, </a:t>
            </a:r>
          </a:p>
          <a:p>
            <a:pPr lvl="1"/>
            <a:r>
              <a:rPr lang="tr-TR" sz="2400" dirty="0"/>
              <a:t>Uyku bozukluğu </a:t>
            </a:r>
          </a:p>
          <a:p>
            <a:pPr lvl="1"/>
            <a:r>
              <a:rPr lang="tr-TR" sz="2400" dirty="0"/>
              <a:t>Korkular </a:t>
            </a:r>
          </a:p>
          <a:p>
            <a:pPr lvl="1"/>
            <a:r>
              <a:rPr lang="tr-TR" sz="2400" dirty="0" err="1"/>
              <a:t>Enürezis</a:t>
            </a:r>
            <a:r>
              <a:rPr lang="tr-TR" sz="2400" dirty="0"/>
              <a:t> </a:t>
            </a:r>
            <a:endParaRPr lang="tr-TR" dirty="0"/>
          </a:p>
          <a:p>
            <a:pPr lvl="1"/>
            <a:endParaRPr lang="tr-TR" dirty="0"/>
          </a:p>
          <a:p>
            <a:pPr marL="365760" lvl="1" indent="0">
              <a:buNone/>
            </a:pPr>
            <a:endParaRPr lang="tr-TR" dirty="0"/>
          </a:p>
        </p:txBody>
      </p:sp>
    </p:spTree>
    <p:extLst>
      <p:ext uri="{BB962C8B-B14F-4D97-AF65-F5344CB8AC3E}">
        <p14:creationId xmlns:p14="http://schemas.microsoft.com/office/powerpoint/2010/main" val="3915746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1143000"/>
          </a:xfrm>
        </p:spPr>
        <p:txBody>
          <a:bodyPr/>
          <a:lstStyle/>
          <a:p>
            <a:r>
              <a:rPr lang="tr-TR" dirty="0"/>
              <a:t>ALKOL-MADDE BAĞIMLILIĞI</a:t>
            </a:r>
          </a:p>
        </p:txBody>
      </p:sp>
      <p:sp>
        <p:nvSpPr>
          <p:cNvPr id="3" name="2 İçerik Yer Tutucusu"/>
          <p:cNvSpPr>
            <a:spLocks noGrp="1"/>
          </p:cNvSpPr>
          <p:nvPr>
            <p:ph sz="quarter" idx="1"/>
          </p:nvPr>
        </p:nvSpPr>
        <p:spPr/>
        <p:txBody>
          <a:bodyPr>
            <a:normAutofit fontScale="92500" lnSpcReduction="10000"/>
          </a:bodyPr>
          <a:lstStyle/>
          <a:p>
            <a:r>
              <a:rPr lang="tr-TR" sz="2000" dirty="0"/>
              <a:t>Çağımızda alkol kullanımının ergenlerin %10-20’si için önemli bir sorun olduğu gösterilmiştir.</a:t>
            </a:r>
          </a:p>
          <a:p>
            <a:r>
              <a:rPr lang="tr-TR" sz="2000" dirty="0"/>
              <a:t>Ülkemizde yapılan bir çalışmanın verilerine göre, alkol ve sigara kullanımı dışında madde kullanımı sorgulandığında, 460 ergenden %2’sinin birkaç kez denediği, %0,2’sinin kullanmayı bıraktığı, %1’inin ise halen madde kullanmakta olduğu  belirlenmiştir.</a:t>
            </a:r>
          </a:p>
          <a:p>
            <a:pPr>
              <a:buNone/>
            </a:pPr>
            <a:r>
              <a:rPr lang="tr-TR" sz="2000" dirty="0"/>
              <a:t>				</a:t>
            </a:r>
            <a:endParaRPr lang="tr-TR" sz="1600" dirty="0"/>
          </a:p>
          <a:p>
            <a:endParaRPr lang="tr-TR" dirty="0"/>
          </a:p>
          <a:p>
            <a:r>
              <a:rPr lang="tr-TR" sz="2000" dirty="0"/>
              <a:t>Ülkemizde 15 yaş üzerinde sigara içme yaygınlığı %35,8 olarak bildirilmektedir.</a:t>
            </a:r>
          </a:p>
          <a:p>
            <a:r>
              <a:rPr lang="tr-TR" sz="2000" dirty="0"/>
              <a:t>Gelişmekte olan pek çok ülkede olduğu gibi tütün ve alkolden sonra en yaygın olarak kullanılan maddenin uçucu maddeler olduğu, okul araştırmalarında gösterilmiştir.</a:t>
            </a:r>
          </a:p>
          <a:p>
            <a:pPr>
              <a:buNone/>
            </a:pPr>
            <a:r>
              <a:rPr lang="tr-TR" sz="2000" dirty="0"/>
              <a:t>							</a:t>
            </a:r>
            <a:endParaRPr lang="tr-TR" sz="1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7467600" cy="1143000"/>
          </a:xfrm>
        </p:spPr>
        <p:txBody>
          <a:bodyPr/>
          <a:lstStyle/>
          <a:p>
            <a:r>
              <a:rPr lang="tr-TR" dirty="0"/>
              <a:t>İNTERNET BAĞIMLILIĞI</a:t>
            </a:r>
          </a:p>
        </p:txBody>
      </p:sp>
      <p:sp>
        <p:nvSpPr>
          <p:cNvPr id="3" name="2 İçerik Yer Tutucusu"/>
          <p:cNvSpPr>
            <a:spLocks noGrp="1"/>
          </p:cNvSpPr>
          <p:nvPr>
            <p:ph sz="quarter" idx="1"/>
          </p:nvPr>
        </p:nvSpPr>
        <p:spPr/>
        <p:txBody>
          <a:bodyPr/>
          <a:lstStyle/>
          <a:p>
            <a:endParaRPr lang="tr-TR" dirty="0"/>
          </a:p>
          <a:p>
            <a:endParaRPr lang="tr-TR" dirty="0"/>
          </a:p>
          <a:p>
            <a:r>
              <a:rPr lang="tr-TR" dirty="0"/>
              <a:t>İnternet bağımlılığının gelişmesinde risk etmenleri:</a:t>
            </a:r>
          </a:p>
          <a:p>
            <a:pPr lvl="1"/>
            <a:r>
              <a:rPr lang="tr-TR" dirty="0"/>
              <a:t>Ergenlerin interneti kullanım davranış örüntüleri</a:t>
            </a:r>
          </a:p>
          <a:p>
            <a:pPr lvl="1"/>
            <a:r>
              <a:rPr lang="tr-TR" dirty="0"/>
              <a:t>Kişilik özellikleri</a:t>
            </a:r>
          </a:p>
          <a:p>
            <a:pPr lvl="1"/>
            <a:r>
              <a:rPr lang="tr-TR" dirty="0"/>
              <a:t>Psikolojik bozukluklar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solidFill>
                  <a:schemeClr val="accent1">
                    <a:lumMod val="75000"/>
                  </a:schemeClr>
                </a:solidFill>
              </a:rPr>
              <a:t>YABANCILAŞMA / DIŞLANMA </a:t>
            </a:r>
            <a:r>
              <a:rPr lang="tr-TR" sz="2000" dirty="0">
                <a:solidFill>
                  <a:schemeClr val="accent1">
                    <a:lumMod val="75000"/>
                  </a:schemeClr>
                </a:solidFill>
              </a:rPr>
              <a:t>VE </a:t>
            </a:r>
            <a:r>
              <a:rPr lang="tr-TR" sz="2800" dirty="0">
                <a:solidFill>
                  <a:schemeClr val="accent1">
                    <a:lumMod val="75000"/>
                  </a:schemeClr>
                </a:solidFill>
              </a:rPr>
              <a:t>YALNIZLIK </a:t>
            </a:r>
            <a:endParaRPr lang="tr-TR" sz="2800" dirty="0"/>
          </a:p>
        </p:txBody>
      </p:sp>
      <p:sp>
        <p:nvSpPr>
          <p:cNvPr id="3" name="2 İçerik Yer Tutucusu"/>
          <p:cNvSpPr>
            <a:spLocks noGrp="1"/>
          </p:cNvSpPr>
          <p:nvPr>
            <p:ph sz="quarter" idx="1"/>
          </p:nvPr>
        </p:nvSpPr>
        <p:spPr/>
        <p:txBody>
          <a:bodyPr>
            <a:normAutofit lnSpcReduction="10000"/>
          </a:bodyPr>
          <a:lstStyle/>
          <a:p>
            <a:r>
              <a:rPr lang="tr-TR" sz="2000" dirty="0"/>
              <a:t>Günümüz gençliğinin karşı karşıya kaldığı en büyük tehlikelerden biri sosyal olarak gencin  toplumdan ve aileden dışlanmasıdır.</a:t>
            </a:r>
          </a:p>
          <a:p>
            <a:r>
              <a:rPr lang="tr-TR" sz="2000" dirty="0"/>
              <a:t>Toplumdan ve ailelerinden  dışlanmış olan gençler ve çocuklar diğer genç ve çocuklara oranla daha fazla cinsel örselenmelerle karşılaşmakta, çok daha fazla istenmeyen gebelikler, madde bağımlılıkları, cinsel yolla bulaşan hastalıklar gibi risk etmenlerine açık olabilmektedirler.</a:t>
            </a:r>
          </a:p>
          <a:p>
            <a:r>
              <a:rPr lang="tr-TR" sz="2000" dirty="0"/>
              <a:t>Bu çocukların bir kısmını sokaklarda / terk edilmiş mekanlarda bulmak olasıdır.</a:t>
            </a:r>
          </a:p>
          <a:p>
            <a:r>
              <a:rPr lang="tr-TR" sz="2000" dirty="0"/>
              <a:t>Dünyadaki bu tür çocuk ve gençleri saptamak güçse de Birleşmiş Milletler Kurumu verilerinden, yaklaşık 100 milyon çocuğun sokaklarda ayakkabı boyama, kağıt-mendil vb. şeyler satma, araba camı silme ya da dilencilik yapmakta olduğu görülmektedir.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a:solidFill>
                  <a:schemeClr val="accent1">
                    <a:lumMod val="75000"/>
                  </a:schemeClr>
                </a:solidFill>
              </a:rPr>
              <a:t>YABANCILAŞMA / DIŞLANMA </a:t>
            </a:r>
            <a:r>
              <a:rPr lang="tr-TR" sz="2400" dirty="0">
                <a:solidFill>
                  <a:schemeClr val="accent1">
                    <a:lumMod val="75000"/>
                  </a:schemeClr>
                </a:solidFill>
              </a:rPr>
              <a:t>VE </a:t>
            </a:r>
            <a:r>
              <a:rPr lang="tr-TR" sz="3200" dirty="0">
                <a:solidFill>
                  <a:schemeClr val="accent1">
                    <a:lumMod val="75000"/>
                  </a:schemeClr>
                </a:solidFill>
              </a:rPr>
              <a:t>YALNIZLIK </a:t>
            </a:r>
            <a:endParaRPr lang="tr-TR" dirty="0"/>
          </a:p>
        </p:txBody>
      </p:sp>
      <p:sp>
        <p:nvSpPr>
          <p:cNvPr id="3" name="2 İçerik Yer Tutucusu"/>
          <p:cNvSpPr>
            <a:spLocks noGrp="1"/>
          </p:cNvSpPr>
          <p:nvPr>
            <p:ph sz="quarter" idx="1"/>
          </p:nvPr>
        </p:nvSpPr>
        <p:spPr/>
        <p:txBody>
          <a:bodyPr/>
          <a:lstStyle/>
          <a:p>
            <a:r>
              <a:rPr lang="tr-TR" sz="2000" dirty="0"/>
              <a:t>Sokaklarda olumsuz yaşam koşulları ile karşı karşıya kalma</a:t>
            </a:r>
          </a:p>
          <a:p>
            <a:r>
              <a:rPr lang="tr-TR" sz="2000" dirty="0"/>
              <a:t>Evde yalnız başına kalan çocukların sayısı 2-15 milyon </a:t>
            </a:r>
          </a:p>
          <a:p>
            <a:pPr lvl="1"/>
            <a:r>
              <a:rPr lang="tr-TR" sz="2000" dirty="0"/>
              <a:t>göç</a:t>
            </a:r>
          </a:p>
          <a:p>
            <a:pPr lvl="1"/>
            <a:r>
              <a:rPr lang="tr-TR" sz="2000" dirty="0"/>
              <a:t>çalışan anne-baba</a:t>
            </a:r>
          </a:p>
          <a:p>
            <a:pPr lvl="1"/>
            <a:r>
              <a:rPr lang="tr-TR" sz="2000" dirty="0"/>
              <a:t>yoksulluk</a:t>
            </a:r>
          </a:p>
          <a:p>
            <a:pPr lvl="1"/>
            <a:r>
              <a:rPr lang="tr-TR" sz="2000" dirty="0"/>
              <a:t>sosyal destek olanaklarından yoksun kalma</a:t>
            </a:r>
          </a:p>
          <a:p>
            <a:pPr marL="274320" lvl="1">
              <a:spcBef>
                <a:spcPts val="600"/>
              </a:spcBef>
              <a:buSzPct val="70000"/>
            </a:pPr>
            <a:r>
              <a:rPr lang="tr-TR" sz="2000" dirty="0"/>
              <a:t>ilköğretim çağı  çocuklarının  %7’si - %45’i</a:t>
            </a:r>
          </a:p>
          <a:p>
            <a:pPr marL="274320" lvl="1">
              <a:spcBef>
                <a:spcPts val="600"/>
              </a:spcBef>
              <a:buSzPct val="70000"/>
            </a:pPr>
            <a:r>
              <a:rPr lang="tr-TR" sz="2000" dirty="0" err="1"/>
              <a:t>Uyaransız</a:t>
            </a:r>
            <a:r>
              <a:rPr lang="tr-TR" sz="2000" dirty="0"/>
              <a:t> kalan çocuklar, gelişim düzeylerine göre gereksinim duydukları doyumu, yalnız ortamlarının onlara sunduğu seçenekler üzerinden sağlamaya çalışacaklardır.</a:t>
            </a:r>
          </a:p>
          <a:p>
            <a:pPr lvl="1">
              <a:buNone/>
            </a:pPr>
            <a:r>
              <a:rPr lang="tr-TR" sz="2000" dirty="0"/>
              <a:t>             </a:t>
            </a:r>
          </a:p>
          <a:p>
            <a:endParaRPr lang="tr-TR" dirty="0"/>
          </a:p>
        </p:txBody>
      </p:sp>
      <p:sp>
        <p:nvSpPr>
          <p:cNvPr id="4" name="3 Metin kutusu"/>
          <p:cNvSpPr txBox="1"/>
          <p:nvPr/>
        </p:nvSpPr>
        <p:spPr>
          <a:xfrm>
            <a:off x="2771800"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1560" y="980728"/>
            <a:ext cx="7745288" cy="4413104"/>
          </a:xfrm>
        </p:spPr>
        <p:txBody>
          <a:bodyPr/>
          <a:lstStyle/>
          <a:p>
            <a:pPr algn="ctr">
              <a:buNone/>
            </a:pPr>
            <a:r>
              <a:rPr lang="tr-TR" dirty="0"/>
              <a:t>    </a:t>
            </a:r>
          </a:p>
          <a:p>
            <a:pPr algn="ctr">
              <a:buNone/>
            </a:pPr>
            <a:r>
              <a:rPr lang="tr-TR" dirty="0"/>
              <a:t>    </a:t>
            </a:r>
          </a:p>
          <a:p>
            <a:pPr algn="ctr">
              <a:buNone/>
            </a:pPr>
            <a:r>
              <a:rPr lang="tr-TR" dirty="0">
                <a:solidFill>
                  <a:schemeClr val="accent3"/>
                </a:solidFill>
              </a:rPr>
              <a:t>   </a:t>
            </a:r>
            <a:r>
              <a:rPr lang="tr-TR" b="1" dirty="0">
                <a:solidFill>
                  <a:schemeClr val="accent1"/>
                </a:solidFill>
              </a:rPr>
              <a:t>Küreselleşme</a:t>
            </a:r>
            <a:r>
              <a:rPr lang="tr-TR" dirty="0"/>
              <a:t>, bütün yer küreyi  kendi açık ve genişleyen hudutları içine katmakta olan merkezsiz ve topraksız bir yönetim aygıtıdır. </a:t>
            </a:r>
          </a:p>
          <a:p>
            <a:pPr algn="ctr">
              <a:buNone/>
            </a:pPr>
            <a:endParaRPr lang="tr-TR" dirty="0"/>
          </a:p>
          <a:p>
            <a:pPr algn="ctr">
              <a:buNone/>
            </a:pPr>
            <a:endParaRPr lang="tr-TR" dirty="0"/>
          </a:p>
          <a:p>
            <a:pPr algn="ctr">
              <a:buNone/>
            </a:pPr>
            <a:r>
              <a:rPr lang="tr-TR" dirty="0"/>
              <a:t>Kültürel değişim süreçlerinin aile, çocuk ve ergen üzerine yansımaları</a:t>
            </a:r>
          </a:p>
          <a:p>
            <a:pPr algn="ct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a:solidFill>
                  <a:schemeClr val="accent1">
                    <a:lumMod val="75000"/>
                  </a:schemeClr>
                </a:solidFill>
              </a:rPr>
              <a:t>YABANCILAŞMA / DIŞLANMA </a:t>
            </a:r>
            <a:r>
              <a:rPr lang="tr-TR" sz="2400" dirty="0">
                <a:solidFill>
                  <a:schemeClr val="accent1">
                    <a:lumMod val="75000"/>
                  </a:schemeClr>
                </a:solidFill>
              </a:rPr>
              <a:t>VE </a:t>
            </a:r>
            <a:r>
              <a:rPr lang="tr-TR" sz="3200" dirty="0">
                <a:solidFill>
                  <a:schemeClr val="accent1">
                    <a:lumMod val="75000"/>
                  </a:schemeClr>
                </a:solidFill>
              </a:rPr>
              <a:t>YALNIZLIK </a:t>
            </a:r>
            <a:endParaRPr lang="tr-TR" dirty="0"/>
          </a:p>
        </p:txBody>
      </p:sp>
      <p:sp>
        <p:nvSpPr>
          <p:cNvPr id="3" name="2 İçerik Yer Tutucusu"/>
          <p:cNvSpPr>
            <a:spLocks noGrp="1"/>
          </p:cNvSpPr>
          <p:nvPr>
            <p:ph sz="quarter" idx="1"/>
          </p:nvPr>
        </p:nvSpPr>
        <p:spPr/>
        <p:txBody>
          <a:bodyPr/>
          <a:lstStyle/>
          <a:p>
            <a:pPr>
              <a:buNone/>
            </a:pPr>
            <a:endParaRPr lang="tr-TR" dirty="0">
              <a:latin typeface="Century" panose="02040604050505020304" pitchFamily="18" charset="0"/>
            </a:endParaRPr>
          </a:p>
          <a:p>
            <a:pPr>
              <a:buNone/>
            </a:pPr>
            <a:r>
              <a:rPr lang="tr-TR" dirty="0">
                <a:latin typeface="Century" panose="02040604050505020304" pitchFamily="18" charset="0"/>
              </a:rPr>
              <a:t>   </a:t>
            </a:r>
            <a:r>
              <a:rPr lang="tr-TR" sz="2000" dirty="0">
                <a:latin typeface="Century" panose="02040604050505020304" pitchFamily="18" charset="0"/>
              </a:rPr>
              <a:t>Çağımızda, toplumsal olarak dışlanmış çocuk ve gençleri tanımlayan bir kavram ortaya atılmıştır:</a:t>
            </a:r>
          </a:p>
          <a:p>
            <a:pPr>
              <a:buNone/>
            </a:pPr>
            <a:endParaRPr lang="tr-TR" b="1" dirty="0">
              <a:solidFill>
                <a:schemeClr val="accent1">
                  <a:lumMod val="75000"/>
                </a:schemeClr>
              </a:solidFill>
            </a:endParaRPr>
          </a:p>
          <a:p>
            <a:pPr>
              <a:buNone/>
            </a:pPr>
            <a:endParaRPr lang="tr-TR" b="1" dirty="0">
              <a:solidFill>
                <a:schemeClr val="accent1">
                  <a:lumMod val="75000"/>
                </a:schemeClr>
              </a:solidFill>
            </a:endParaRPr>
          </a:p>
          <a:p>
            <a:pPr>
              <a:buNone/>
            </a:pPr>
            <a:r>
              <a:rPr lang="tr-TR" b="1" dirty="0">
                <a:solidFill>
                  <a:schemeClr val="accent1">
                    <a:lumMod val="75000"/>
                  </a:schemeClr>
                </a:solidFill>
              </a:rPr>
              <a:t>   AİDS yetimleri</a:t>
            </a:r>
          </a:p>
          <a:p>
            <a:pPr>
              <a:buNone/>
            </a:pPr>
            <a:r>
              <a:rPr lang="tr-TR" dirty="0"/>
              <a:t>	</a:t>
            </a:r>
            <a:r>
              <a:rPr lang="tr-TR" sz="2000" dirty="0"/>
              <a:t>Birleşmiş  milletler, dünyada en azından 13 milyon AİDS yetiminin olduğunu, bunlardan %90’ının da (8,2 milyon) alt-Afrika kıtasında yaşadığını rapor etmektedir.</a:t>
            </a:r>
          </a:p>
          <a:p>
            <a:endParaRPr lang="tr-TR" dirty="0"/>
          </a:p>
        </p:txBody>
      </p:sp>
      <p:sp>
        <p:nvSpPr>
          <p:cNvPr id="4" name="3 Metin kutusu"/>
          <p:cNvSpPr txBox="1"/>
          <p:nvPr/>
        </p:nvSpPr>
        <p:spPr>
          <a:xfrm>
            <a:off x="2843808"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a:solidFill>
                  <a:schemeClr val="accent1">
                    <a:lumMod val="75000"/>
                  </a:schemeClr>
                </a:solidFill>
              </a:rPr>
              <a:t>YABANCILAŞMA / DIŞLANMA </a:t>
            </a:r>
            <a:r>
              <a:rPr lang="tr-TR" sz="2400" dirty="0">
                <a:solidFill>
                  <a:schemeClr val="accent1">
                    <a:lumMod val="75000"/>
                  </a:schemeClr>
                </a:solidFill>
              </a:rPr>
              <a:t>VE </a:t>
            </a:r>
            <a:r>
              <a:rPr lang="tr-TR" sz="3200" dirty="0">
                <a:solidFill>
                  <a:schemeClr val="accent1">
                    <a:lumMod val="75000"/>
                  </a:schemeClr>
                </a:solidFill>
              </a:rPr>
              <a:t>YALNIZLIK </a:t>
            </a:r>
            <a:endParaRPr lang="tr-TR" dirty="0"/>
          </a:p>
        </p:txBody>
      </p:sp>
      <p:sp>
        <p:nvSpPr>
          <p:cNvPr id="3" name="2 İçerik Yer Tutucusu"/>
          <p:cNvSpPr>
            <a:spLocks noGrp="1"/>
          </p:cNvSpPr>
          <p:nvPr>
            <p:ph sz="quarter" idx="1"/>
          </p:nvPr>
        </p:nvSpPr>
        <p:spPr>
          <a:xfrm>
            <a:off x="457200" y="1484784"/>
            <a:ext cx="7467600" cy="4873752"/>
          </a:xfrm>
        </p:spPr>
        <p:txBody>
          <a:bodyPr>
            <a:noAutofit/>
          </a:bodyPr>
          <a:lstStyle/>
          <a:p>
            <a:pPr>
              <a:buNone/>
            </a:pPr>
            <a:r>
              <a:rPr lang="tr-TR" sz="1800" dirty="0"/>
              <a:t>Ülkemizde ise başka tanımlamalar ortaya çıkmaktadır:</a:t>
            </a:r>
          </a:p>
          <a:p>
            <a:pPr>
              <a:buNone/>
            </a:pPr>
            <a:r>
              <a:rPr lang="tr-TR" sz="1800" b="1" dirty="0"/>
              <a:t>“</a:t>
            </a:r>
            <a:r>
              <a:rPr lang="tr-TR" sz="1800" b="1" dirty="0">
                <a:solidFill>
                  <a:schemeClr val="tx2"/>
                </a:solidFill>
              </a:rPr>
              <a:t>Kayıp çocuklar</a:t>
            </a:r>
            <a:r>
              <a:rPr lang="tr-TR" sz="1800" b="1" dirty="0"/>
              <a:t>” </a:t>
            </a:r>
          </a:p>
          <a:p>
            <a:pPr lvl="1"/>
            <a:r>
              <a:rPr lang="tr-TR" sz="1800" dirty="0"/>
              <a:t>1657 kayıp çocuk  </a:t>
            </a:r>
          </a:p>
          <a:p>
            <a:pPr lvl="1"/>
            <a:r>
              <a:rPr lang="tr-TR" sz="1800" dirty="0"/>
              <a:t>Ailenin yalnızlaşması, denetimsizlik, toplumdaki yabancılaşmayla, değerlerin çözülmesiyle birlikte giden bir olgudur.</a:t>
            </a:r>
          </a:p>
          <a:p>
            <a:pPr>
              <a:buNone/>
            </a:pPr>
            <a:r>
              <a:rPr lang="tr-TR" sz="1800" b="1" dirty="0">
                <a:solidFill>
                  <a:schemeClr val="tx2"/>
                </a:solidFill>
              </a:rPr>
              <a:t>“Çatışmaların içine itilen çocuklar”</a:t>
            </a:r>
            <a:endParaRPr lang="tr-TR" sz="1800" b="1" dirty="0"/>
          </a:p>
          <a:p>
            <a:pPr lvl="1"/>
            <a:r>
              <a:rPr lang="tr-TR" sz="1800" dirty="0"/>
              <a:t>Yoksulluk, sosyal destek olanaklarından yoksun olma ile birlikte, toplumda etnik ayrımcılığın öne çıkarılması ve şiddetin  körüklenmesi ile koşut giden başka bir durumdur.</a:t>
            </a:r>
          </a:p>
          <a:p>
            <a:pPr>
              <a:buNone/>
            </a:pPr>
            <a:r>
              <a:rPr lang="tr-TR" sz="1800" b="1" dirty="0">
                <a:solidFill>
                  <a:schemeClr val="tx2"/>
                </a:solidFill>
              </a:rPr>
              <a:t>“Cezaevinde işkenceye maruz kalan çocuklar” </a:t>
            </a:r>
          </a:p>
          <a:p>
            <a:pPr lvl="1"/>
            <a:r>
              <a:rPr lang="tr-TR" sz="1800" dirty="0" err="1"/>
              <a:t>Özdeğer</a:t>
            </a:r>
            <a:r>
              <a:rPr lang="tr-TR" sz="1800" dirty="0"/>
              <a:t> duygusu ve benlik saygısında düşme, şiddet yöneliminde artma.</a:t>
            </a:r>
          </a:p>
          <a:p>
            <a:pPr>
              <a:buNone/>
            </a:pPr>
            <a:r>
              <a:rPr lang="tr-TR" sz="1800" b="1" dirty="0">
                <a:solidFill>
                  <a:schemeClr val="tx2"/>
                </a:solidFill>
              </a:rPr>
              <a:t>“Erken yaşta evlendirilen çocuklar” </a:t>
            </a:r>
          </a:p>
          <a:p>
            <a:pPr lvl="1"/>
            <a:r>
              <a:rPr lang="tr-TR" sz="1800" dirty="0"/>
              <a:t>Kız  çocuklarının değersizleştirilmesi, dışlanması, kimliksizleştirilmesi ve ayrımlaştırılmasının bir sonucudur.</a:t>
            </a:r>
          </a:p>
          <a:p>
            <a:pPr lvl="1">
              <a:buNone/>
            </a:pPr>
            <a:endParaRPr lang="tr-TR" sz="1800" dirty="0"/>
          </a:p>
        </p:txBody>
      </p:sp>
      <p:sp>
        <p:nvSpPr>
          <p:cNvPr id="4" name="3 Metin kutusu"/>
          <p:cNvSpPr txBox="1"/>
          <p:nvPr/>
        </p:nvSpPr>
        <p:spPr>
          <a:xfrm>
            <a:off x="2843808"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a:solidFill>
                  <a:schemeClr val="accent1">
                    <a:lumMod val="75000"/>
                  </a:schemeClr>
                </a:solidFill>
              </a:rPr>
              <a:t>YABANCILAŞMA / DIŞLANMA </a:t>
            </a:r>
            <a:r>
              <a:rPr lang="tr-TR" sz="2400" dirty="0">
                <a:solidFill>
                  <a:schemeClr val="accent1">
                    <a:lumMod val="75000"/>
                  </a:schemeClr>
                </a:solidFill>
              </a:rPr>
              <a:t>VE </a:t>
            </a:r>
            <a:r>
              <a:rPr lang="tr-TR" sz="3200" dirty="0">
                <a:solidFill>
                  <a:schemeClr val="accent1">
                    <a:lumMod val="75000"/>
                  </a:schemeClr>
                </a:solidFill>
              </a:rPr>
              <a:t>YALNIZLIK </a:t>
            </a:r>
            <a:endParaRPr lang="tr-TR" dirty="0"/>
          </a:p>
        </p:txBody>
      </p:sp>
      <p:sp>
        <p:nvSpPr>
          <p:cNvPr id="3" name="2 İçerik Yer Tutucusu"/>
          <p:cNvSpPr>
            <a:spLocks noGrp="1"/>
          </p:cNvSpPr>
          <p:nvPr>
            <p:ph sz="quarter" idx="1"/>
          </p:nvPr>
        </p:nvSpPr>
        <p:spPr>
          <a:xfrm>
            <a:off x="323528" y="1600200"/>
            <a:ext cx="8136904" cy="4873752"/>
          </a:xfrm>
        </p:spPr>
        <p:txBody>
          <a:bodyPr/>
          <a:lstStyle/>
          <a:p>
            <a:r>
              <a:rPr lang="tr-TR" sz="2000" dirty="0"/>
              <a:t>Kitle Kültürü</a:t>
            </a:r>
          </a:p>
          <a:p>
            <a:endParaRPr lang="tr-TR" sz="2000" dirty="0"/>
          </a:p>
          <a:p>
            <a:r>
              <a:rPr lang="tr-TR" sz="2000" dirty="0" err="1"/>
              <a:t>Telekoşullanmışlık</a:t>
            </a:r>
            <a:endParaRPr lang="tr-TR" sz="2000" dirty="0"/>
          </a:p>
          <a:p>
            <a:endParaRPr lang="tr-TR" sz="2000" dirty="0"/>
          </a:p>
          <a:p>
            <a:r>
              <a:rPr lang="tr-TR" sz="2000" dirty="0"/>
              <a:t>Üretime değil tüketime endeksli bir yaşam biçimi</a:t>
            </a:r>
          </a:p>
          <a:p>
            <a:endParaRPr lang="tr-TR" sz="2000" dirty="0"/>
          </a:p>
          <a:p>
            <a:r>
              <a:rPr lang="tr-TR" sz="2000" dirty="0"/>
              <a:t>Tüketim çarkının bir parçası olma </a:t>
            </a:r>
          </a:p>
          <a:p>
            <a:endParaRPr lang="tr-TR" sz="2000" dirty="0"/>
          </a:p>
          <a:p>
            <a:r>
              <a:rPr lang="tr-TR" sz="2000" dirty="0"/>
              <a:t>Çocuk ve gençlerin</a:t>
            </a:r>
            <a:r>
              <a:rPr lang="tr-TR" sz="2000" dirty="0">
                <a:solidFill>
                  <a:schemeClr val="tx2"/>
                </a:solidFill>
              </a:rPr>
              <a:t> “bağımsız tüketiciler”  </a:t>
            </a:r>
            <a:r>
              <a:rPr lang="tr-TR" sz="2000" dirty="0"/>
              <a:t>olması  / </a:t>
            </a:r>
            <a:r>
              <a:rPr lang="tr-TR" sz="2000" dirty="0">
                <a:solidFill>
                  <a:schemeClr val="tx2"/>
                </a:solidFill>
              </a:rPr>
              <a:t>“ebeveynlere bağımlılık </a:t>
            </a:r>
            <a:r>
              <a:rPr lang="tr-TR" sz="2000" dirty="0"/>
              <a:t> … çelişki?? </a:t>
            </a:r>
            <a:r>
              <a:rPr lang="tr-TR" sz="2000" dirty="0">
                <a:solidFill>
                  <a:schemeClr val="tx2"/>
                </a:solidFill>
              </a:rPr>
              <a:t>                  </a:t>
            </a:r>
            <a:r>
              <a:rPr lang="tr-TR" sz="2000" b="1" dirty="0">
                <a:solidFill>
                  <a:schemeClr val="tx2"/>
                </a:solidFill>
              </a:rPr>
              <a:t>                                                                                                                                                                                                                                                                                                                                                                                                                                                                                                                                                                                                                                                                                                                                                                                                                                                                                                                                                                                                                                                                                                                                                                                                                                                                                                                                                                                                                                                                                                                                                                                                                                                                                                                                                                                                                                                                                  </a:t>
            </a:r>
          </a:p>
          <a:p>
            <a:pPr>
              <a:buNone/>
            </a:pPr>
            <a:r>
              <a:rPr lang="tr-TR" sz="1800" dirty="0"/>
              <a:t>							</a:t>
            </a:r>
          </a:p>
          <a:p>
            <a:pPr>
              <a:buNone/>
            </a:pPr>
            <a:r>
              <a:rPr lang="tr-TR" sz="1800" dirty="0"/>
              <a:t>						(“Popüler Kültür” , 2005)</a:t>
            </a:r>
          </a:p>
        </p:txBody>
      </p:sp>
      <p:sp>
        <p:nvSpPr>
          <p:cNvPr id="4" name="3 Metin kutusu"/>
          <p:cNvSpPr txBox="1"/>
          <p:nvPr/>
        </p:nvSpPr>
        <p:spPr>
          <a:xfrm>
            <a:off x="2843808"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a:solidFill>
                  <a:schemeClr val="accent1">
                    <a:lumMod val="75000"/>
                  </a:schemeClr>
                </a:solidFill>
              </a:rPr>
              <a:t>YABANCILAŞMA / DIŞLANMA </a:t>
            </a:r>
            <a:r>
              <a:rPr lang="tr-TR" sz="2400" dirty="0">
                <a:solidFill>
                  <a:schemeClr val="accent1">
                    <a:lumMod val="75000"/>
                  </a:schemeClr>
                </a:solidFill>
              </a:rPr>
              <a:t>VE </a:t>
            </a:r>
            <a:r>
              <a:rPr lang="tr-TR" sz="3200" dirty="0">
                <a:solidFill>
                  <a:schemeClr val="accent1">
                    <a:lumMod val="75000"/>
                  </a:schemeClr>
                </a:solidFill>
              </a:rPr>
              <a:t>YALNIZLIK </a:t>
            </a:r>
            <a:endParaRPr lang="tr-TR" dirty="0"/>
          </a:p>
        </p:txBody>
      </p:sp>
      <p:sp>
        <p:nvSpPr>
          <p:cNvPr id="3" name="2 İçerik Yer Tutucusu"/>
          <p:cNvSpPr>
            <a:spLocks noGrp="1"/>
          </p:cNvSpPr>
          <p:nvPr>
            <p:ph sz="quarter" idx="1"/>
          </p:nvPr>
        </p:nvSpPr>
        <p:spPr>
          <a:xfrm>
            <a:off x="457200" y="1600200"/>
            <a:ext cx="7859216" cy="4873752"/>
          </a:xfrm>
        </p:spPr>
        <p:txBody>
          <a:bodyPr>
            <a:noAutofit/>
          </a:bodyPr>
          <a:lstStyle/>
          <a:p>
            <a:r>
              <a:rPr lang="tr-TR" sz="2000" dirty="0"/>
              <a:t>Yabancılaşma </a:t>
            </a:r>
          </a:p>
          <a:p>
            <a:r>
              <a:rPr lang="tr-TR" sz="2000" dirty="0"/>
              <a:t> Kimlik bocalaması</a:t>
            </a:r>
          </a:p>
          <a:p>
            <a:endParaRPr lang="tr-TR" sz="2000" dirty="0"/>
          </a:p>
          <a:p>
            <a:pPr>
              <a:buNone/>
            </a:pPr>
            <a:r>
              <a:rPr lang="tr-TR" sz="2000" dirty="0"/>
              <a:t>    </a:t>
            </a:r>
            <a:r>
              <a:rPr lang="tr-TR" sz="2000" dirty="0" err="1"/>
              <a:t>Toffler</a:t>
            </a:r>
            <a:r>
              <a:rPr lang="tr-TR" sz="1600" dirty="0"/>
              <a:t>, </a:t>
            </a:r>
            <a:r>
              <a:rPr lang="tr-TR" sz="2000" dirty="0"/>
              <a:t>çağımızda görülen temel  aykırılığın, bireyin çevredeki  değişim hızına ayak uyduramaması sonrası, ortaya çıkan gelecek korkusu ile  baş edebilmek için, insanın </a:t>
            </a:r>
            <a:r>
              <a:rPr lang="tr-TR" sz="2000" b="1" dirty="0">
                <a:solidFill>
                  <a:schemeClr val="tx2"/>
                </a:solidFill>
              </a:rPr>
              <a:t>“geçicilik” </a:t>
            </a:r>
            <a:r>
              <a:rPr lang="tr-TR" sz="2000" dirty="0"/>
              <a:t>olgusuna </a:t>
            </a:r>
            <a:r>
              <a:rPr lang="tr-TR" sz="2000" i="1" dirty="0"/>
              <a:t>“tutunması” </a:t>
            </a:r>
            <a:r>
              <a:rPr lang="tr-TR" sz="2000" dirty="0"/>
              <a:t>ya da </a:t>
            </a:r>
            <a:r>
              <a:rPr lang="tr-TR" sz="2000" i="1" dirty="0"/>
              <a:t>“teslim olması” </a:t>
            </a:r>
            <a:r>
              <a:rPr lang="tr-TR" sz="2000" dirty="0"/>
              <a:t>olduğunu ileri sürer.</a:t>
            </a:r>
          </a:p>
          <a:p>
            <a:pPr>
              <a:buNone/>
            </a:pPr>
            <a:endParaRPr lang="tr-TR" sz="2000" dirty="0"/>
          </a:p>
          <a:p>
            <a:r>
              <a:rPr lang="tr-TR" sz="2000" dirty="0"/>
              <a:t>İlişkilerin geçici niteliği, yabancılaşmayı birlikte getirir.</a:t>
            </a:r>
          </a:p>
          <a:p>
            <a:r>
              <a:rPr lang="tr-TR" sz="2000" dirty="0"/>
              <a:t> “Tek kullanımlık ilişkiler”</a:t>
            </a:r>
          </a:p>
          <a:p>
            <a:endParaRPr lang="tr-TR" sz="2000" dirty="0"/>
          </a:p>
          <a:p>
            <a:pPr>
              <a:buFont typeface="Wingdings" pitchFamily="2" charset="2"/>
              <a:buChar char="ü"/>
            </a:pPr>
            <a:r>
              <a:rPr lang="tr-TR" sz="2000" dirty="0"/>
              <a:t> küreselleşme çağının insanı … </a:t>
            </a:r>
            <a:r>
              <a:rPr lang="tr-TR" sz="2000" b="1" dirty="0">
                <a:solidFill>
                  <a:schemeClr val="tx2"/>
                </a:solidFill>
              </a:rPr>
              <a:t>“sorumluluk üstlenemeyen bir  özgürlük anlayışı”</a:t>
            </a:r>
          </a:p>
          <a:p>
            <a:pPr>
              <a:buNone/>
            </a:pPr>
            <a:endParaRPr lang="tr-TR" sz="2000" dirty="0"/>
          </a:p>
          <a:p>
            <a:endParaRPr lang="tr-TR" sz="2000" dirty="0"/>
          </a:p>
        </p:txBody>
      </p:sp>
      <p:sp>
        <p:nvSpPr>
          <p:cNvPr id="4" name="3 Metin kutusu"/>
          <p:cNvSpPr txBox="1"/>
          <p:nvPr/>
        </p:nvSpPr>
        <p:spPr>
          <a:xfrm>
            <a:off x="2771800"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a:solidFill>
                  <a:schemeClr val="accent1">
                    <a:lumMod val="75000"/>
                  </a:schemeClr>
                </a:solidFill>
              </a:rPr>
              <a:t>YABANCILAŞMA / DIŞLANMA </a:t>
            </a:r>
            <a:r>
              <a:rPr lang="tr-TR" sz="2000" dirty="0">
                <a:solidFill>
                  <a:schemeClr val="accent1">
                    <a:lumMod val="75000"/>
                  </a:schemeClr>
                </a:solidFill>
              </a:rPr>
              <a:t>VE </a:t>
            </a:r>
            <a:r>
              <a:rPr lang="tr-TR" sz="2800" dirty="0">
                <a:solidFill>
                  <a:schemeClr val="accent1">
                    <a:lumMod val="75000"/>
                  </a:schemeClr>
                </a:solidFill>
              </a:rPr>
              <a:t>YALNIZLIK </a:t>
            </a:r>
            <a:endParaRPr lang="tr-TR" dirty="0"/>
          </a:p>
        </p:txBody>
      </p:sp>
      <p:sp>
        <p:nvSpPr>
          <p:cNvPr id="3" name="2 İçerik Yer Tutucusu"/>
          <p:cNvSpPr>
            <a:spLocks noGrp="1"/>
          </p:cNvSpPr>
          <p:nvPr>
            <p:ph sz="quarter" idx="1"/>
          </p:nvPr>
        </p:nvSpPr>
        <p:spPr/>
        <p:txBody>
          <a:bodyPr>
            <a:normAutofit/>
          </a:bodyPr>
          <a:lstStyle/>
          <a:p>
            <a:r>
              <a:rPr lang="tr-TR" sz="2000" dirty="0"/>
              <a:t>Yabancılaşmanın bir sonucu olarak pek çok  ülkede,     </a:t>
            </a:r>
            <a:r>
              <a:rPr lang="tr-TR" sz="2000" b="1" dirty="0">
                <a:solidFill>
                  <a:schemeClr val="tx2"/>
                </a:solidFill>
              </a:rPr>
              <a:t>“çete gençliği” </a:t>
            </a:r>
            <a:r>
              <a:rPr lang="tr-TR" sz="2000" dirty="0"/>
              <a:t>olgusu doğmuştur.</a:t>
            </a:r>
          </a:p>
          <a:p>
            <a:r>
              <a:rPr lang="tr-TR" sz="2000" dirty="0"/>
              <a:t>“Sosyal zorlanmalardan köken alan kaygı ve güçsüzlük duygusunun yenmenin yolları, boyun eğme, yıkıcılık ya da  uyum ise, küreselleşme çağında, çocuk , ergen ve erişkini birlikte içeren aile sisteminde öne çıkan savunma dizgelerinden birisi de</a:t>
            </a:r>
            <a:r>
              <a:rPr lang="tr-TR" sz="2000" b="1" dirty="0">
                <a:solidFill>
                  <a:schemeClr val="tx2"/>
                </a:solidFill>
              </a:rPr>
              <a:t>  “özelleşmiş doyum </a:t>
            </a:r>
            <a:r>
              <a:rPr lang="tr-TR" sz="2000" b="1" dirty="0" err="1">
                <a:solidFill>
                  <a:schemeClr val="tx2"/>
                </a:solidFill>
              </a:rPr>
              <a:t>yolları”</a:t>
            </a:r>
            <a:r>
              <a:rPr lang="tr-TR" sz="2000" dirty="0" err="1"/>
              <a:t>na</a:t>
            </a:r>
            <a:r>
              <a:rPr lang="tr-TR" sz="2000" dirty="0"/>
              <a:t> teslim olmadır”.</a:t>
            </a:r>
          </a:p>
          <a:p>
            <a:pPr lvl="1">
              <a:buNone/>
            </a:pPr>
            <a:r>
              <a:rPr lang="tr-TR" sz="2000" dirty="0"/>
              <a:t>                          ( “Küreselleşme ve Psikiyatri”, 2003)</a:t>
            </a:r>
          </a:p>
        </p:txBody>
      </p:sp>
      <p:sp>
        <p:nvSpPr>
          <p:cNvPr id="4" name="3 Metin kutusu"/>
          <p:cNvSpPr txBox="1"/>
          <p:nvPr/>
        </p:nvSpPr>
        <p:spPr>
          <a:xfrm>
            <a:off x="2627784"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BOŞANMA</a:t>
            </a:r>
          </a:p>
        </p:txBody>
      </p:sp>
      <p:sp>
        <p:nvSpPr>
          <p:cNvPr id="3" name="2 İçerik Yer Tutucusu"/>
          <p:cNvSpPr>
            <a:spLocks noGrp="1"/>
          </p:cNvSpPr>
          <p:nvPr>
            <p:ph sz="quarter" idx="1"/>
          </p:nvPr>
        </p:nvSpPr>
        <p:spPr>
          <a:xfrm>
            <a:off x="457200" y="1600200"/>
            <a:ext cx="7715200" cy="4873752"/>
          </a:xfrm>
        </p:spPr>
        <p:txBody>
          <a:bodyPr>
            <a:normAutofit/>
          </a:bodyPr>
          <a:lstStyle/>
          <a:p>
            <a:pPr>
              <a:buNone/>
            </a:pPr>
            <a:r>
              <a:rPr lang="tr-TR" sz="1800" dirty="0"/>
              <a:t>    Boşanmanın  çocuk ve gençler üzerindeki etkileri:  </a:t>
            </a:r>
          </a:p>
          <a:p>
            <a:pPr lvl="1"/>
            <a:r>
              <a:rPr lang="tr-TR" sz="1800" dirty="0"/>
              <a:t>tek </a:t>
            </a:r>
            <a:r>
              <a:rPr lang="tr-TR" sz="1800" dirty="0" err="1"/>
              <a:t>ebevenyn</a:t>
            </a:r>
            <a:r>
              <a:rPr lang="tr-TR" sz="1800" dirty="0"/>
              <a:t> ile  yaşamak  durumunda kalma  sonucu ortaya çıkan  güven ve özdeşim sorunları</a:t>
            </a:r>
          </a:p>
          <a:p>
            <a:pPr lvl="1"/>
            <a:r>
              <a:rPr lang="tr-TR" sz="1800" dirty="0" err="1"/>
              <a:t>terkedilme</a:t>
            </a:r>
            <a:r>
              <a:rPr lang="tr-TR" sz="1800" dirty="0"/>
              <a:t> ve  reddedilme duygusuyla  birlikte  gelen  öfke  ve depresyon</a:t>
            </a:r>
          </a:p>
          <a:p>
            <a:pPr lvl="1"/>
            <a:r>
              <a:rPr lang="tr-TR" sz="1800" dirty="0"/>
              <a:t>başkaldırma yönelimi,  </a:t>
            </a:r>
          </a:p>
          <a:p>
            <a:pPr lvl="1"/>
            <a:r>
              <a:rPr lang="tr-TR" sz="1800" dirty="0"/>
              <a:t>olumsuz kendilik tasarımı</a:t>
            </a:r>
          </a:p>
          <a:p>
            <a:pPr lvl="1"/>
            <a:r>
              <a:rPr lang="tr-TR" sz="1800" dirty="0" err="1"/>
              <a:t>anababa</a:t>
            </a:r>
            <a:r>
              <a:rPr lang="tr-TR" sz="1800" dirty="0"/>
              <a:t> ortak denetimindeki  yetersizlik sonrası  sosyalleşme ve davranış sorunları </a:t>
            </a:r>
          </a:p>
          <a:p>
            <a:pPr lvl="1"/>
            <a:r>
              <a:rPr lang="tr-TR" sz="1800" dirty="0"/>
              <a:t>sigara ve madde bağımlılığına yönelme </a:t>
            </a:r>
          </a:p>
          <a:p>
            <a:pPr lvl="1"/>
            <a:r>
              <a:rPr lang="tr-TR" sz="1800" dirty="0"/>
              <a:t>çocuk ihmal ve istismar riskinde artma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1143000"/>
          </a:xfrm>
        </p:spPr>
        <p:txBody>
          <a:bodyPr/>
          <a:lstStyle/>
          <a:p>
            <a:r>
              <a:rPr lang="tr-TR" dirty="0"/>
              <a:t>SOSYO-KÜLTÜREL DEĞİŞİM SÜREÇLERİ</a:t>
            </a:r>
          </a:p>
        </p:txBody>
      </p:sp>
      <p:sp>
        <p:nvSpPr>
          <p:cNvPr id="3" name="2 İçerik Yer Tutucusu"/>
          <p:cNvSpPr>
            <a:spLocks noGrp="1"/>
          </p:cNvSpPr>
          <p:nvPr>
            <p:ph sz="quarter" idx="1"/>
          </p:nvPr>
        </p:nvSpPr>
        <p:spPr/>
        <p:txBody>
          <a:bodyPr>
            <a:normAutofit fontScale="85000" lnSpcReduction="20000"/>
          </a:bodyPr>
          <a:lstStyle/>
          <a:p>
            <a:pPr marL="457200" indent="-457200"/>
            <a:r>
              <a:rPr lang="tr-TR" dirty="0"/>
              <a:t>İçinde yaşadığımız küreselleşme sürecinde, cinselliğin düzenlenmesi ve ailenin geleceği konularında yeni oluşumlar öne çıkmıştır.</a:t>
            </a:r>
          </a:p>
          <a:p>
            <a:pPr marL="457200" indent="-457200"/>
            <a:endParaRPr lang="tr-TR" dirty="0"/>
          </a:p>
          <a:p>
            <a:pPr marL="457200" indent="-457200"/>
            <a:r>
              <a:rPr lang="tr-TR" dirty="0"/>
              <a:t>1970’lerden  sonra  evliliğe  karşı  seçenekler ileri sürülmeye başlanmış; heteroseksüel evlilikler eleştirilerek, aile kurmaksızın karı-koca olarak yaşama, yarı-zamanlı evlilik kavramları ileri sürülmüştür. </a:t>
            </a:r>
          </a:p>
          <a:p>
            <a:pPr marL="457200" indent="-457200"/>
            <a:endParaRPr lang="tr-TR" dirty="0"/>
          </a:p>
          <a:p>
            <a:pPr marL="457200" indent="-457200"/>
            <a:r>
              <a:rPr lang="tr-TR" dirty="0"/>
              <a:t>Günümüzde evlilik dışı yaşamın giderek artığı  gözlenmektedir.</a:t>
            </a:r>
          </a:p>
          <a:p>
            <a:pPr marL="457200" indent="-457200"/>
            <a:endParaRPr lang="tr-TR" dirty="0"/>
          </a:p>
          <a:p>
            <a:pPr marL="457200" indent="-457200"/>
            <a:r>
              <a:rPr lang="tr-TR" dirty="0"/>
              <a:t>Geleneksel aile yapısındaki değişimler sonrası bir eşe gereksinim duymadan çocuk sahibi olma, kök hücre çocukları gibi üstünde durulması gereken yeni durumlar ortaya çıkmıştır.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Salgın hastalıklar (covid19 salgını)</a:t>
            </a:r>
          </a:p>
        </p:txBody>
      </p:sp>
      <p:sp>
        <p:nvSpPr>
          <p:cNvPr id="3" name="İçerik Yer Tutucusu 2"/>
          <p:cNvSpPr>
            <a:spLocks noGrp="1"/>
          </p:cNvSpPr>
          <p:nvPr>
            <p:ph sz="quarter" idx="1"/>
          </p:nvPr>
        </p:nvSpPr>
        <p:spPr/>
        <p:txBody>
          <a:bodyPr/>
          <a:lstStyle/>
          <a:p>
            <a:r>
              <a:rPr lang="tr-TR" dirty="0"/>
              <a:t>Tüm dünyayı etkileyen ve ölümcül olabilen bir salgında, korku ve kaygı gibi olumsuz duyguları hissediyor olmak normaldir.</a:t>
            </a:r>
          </a:p>
          <a:p>
            <a:r>
              <a:rPr lang="tr-TR" dirty="0"/>
              <a:t>Bu durumda çocuklar ve ergenler ruhsal ve bedensel bazı belirtiler gösterirler.</a:t>
            </a:r>
          </a:p>
          <a:p>
            <a:r>
              <a:rPr lang="tr-TR" dirty="0"/>
              <a:t>Çocuklar salgın hakkında yaşlarına göre doğru bilgilendirilmeli ve kendilerini güvende hissetmeleri sağlanmalıdır.</a:t>
            </a:r>
          </a:p>
        </p:txBody>
      </p:sp>
    </p:spTree>
    <p:extLst>
      <p:ext uri="{BB962C8B-B14F-4D97-AF65-F5344CB8AC3E}">
        <p14:creationId xmlns:p14="http://schemas.microsoft.com/office/powerpoint/2010/main" val="1213685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SONUÇ</a:t>
            </a:r>
          </a:p>
        </p:txBody>
      </p:sp>
      <p:sp>
        <p:nvSpPr>
          <p:cNvPr id="3" name="2 İçerik Yer Tutucusu"/>
          <p:cNvSpPr>
            <a:spLocks noGrp="1"/>
          </p:cNvSpPr>
          <p:nvPr>
            <p:ph sz="quarter" idx="1"/>
          </p:nvPr>
        </p:nvSpPr>
        <p:spPr>
          <a:xfrm>
            <a:off x="467544" y="1628800"/>
            <a:ext cx="7467600" cy="4873752"/>
          </a:xfrm>
        </p:spPr>
        <p:txBody>
          <a:bodyPr>
            <a:normAutofit/>
          </a:bodyPr>
          <a:lstStyle/>
          <a:p>
            <a:pPr>
              <a:buNone/>
            </a:pPr>
            <a:r>
              <a:rPr lang="tr-TR" sz="2000" dirty="0"/>
              <a:t>Ailenin</a:t>
            </a:r>
          </a:p>
          <a:p>
            <a:pPr lvl="1"/>
            <a:r>
              <a:rPr lang="tr-TR" sz="2000" i="1" dirty="0"/>
              <a:t>bir değerler sistemi üzerinde birleşmesi,</a:t>
            </a:r>
          </a:p>
          <a:p>
            <a:pPr lvl="1"/>
            <a:r>
              <a:rPr lang="tr-TR" sz="2000" i="1" dirty="0"/>
              <a:t>aidiyet duygusunu yitirmeksizin,</a:t>
            </a:r>
          </a:p>
          <a:p>
            <a:pPr lvl="1"/>
            <a:r>
              <a:rPr lang="tr-TR" sz="2000" i="1" dirty="0"/>
              <a:t>içinde bulunduğu kültüre yabancılaşmaksızın,</a:t>
            </a:r>
          </a:p>
          <a:p>
            <a:pPr lvl="1"/>
            <a:r>
              <a:rPr lang="tr-TR" sz="2000" i="1" dirty="0"/>
              <a:t>aile içindeki bireylerin her birinin gelişimsel düzeyleri doğrultusunda sorumluluklar üstlendiği bir yapılanmada,</a:t>
            </a:r>
          </a:p>
          <a:p>
            <a:pPr lvl="1"/>
            <a:r>
              <a:rPr lang="tr-TR" sz="2000" i="1" dirty="0"/>
              <a:t>küreselleşmenin getirdiği ticari kitle kültürünün uydusu olmaksızın, </a:t>
            </a:r>
          </a:p>
          <a:p>
            <a:pPr lvl="1"/>
            <a:r>
              <a:rPr lang="tr-TR" sz="2000" i="1" dirty="0"/>
              <a:t>sanal gerçekliğin yerine gerçek yaşantıyı koyarak</a:t>
            </a:r>
          </a:p>
          <a:p>
            <a:pPr>
              <a:buNone/>
            </a:pPr>
            <a:r>
              <a:rPr lang="tr-TR" sz="2000" dirty="0"/>
              <a:t> kendi varoluşuna sahip çıkması…</a:t>
            </a:r>
          </a:p>
          <a:p>
            <a:pPr>
              <a:buNone/>
            </a:pPr>
            <a:r>
              <a:rPr lang="tr-TR" sz="2000" dirty="0"/>
              <a:t>	küreselleşme çağının olumsuz etkilerine karşı aileyi ve o aile içindeki çocuk ve ergeni koruyacaktır.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SONUÇ</a:t>
            </a:r>
          </a:p>
        </p:txBody>
      </p:sp>
      <p:sp>
        <p:nvSpPr>
          <p:cNvPr id="3" name="2 İçerik Yer Tutucusu"/>
          <p:cNvSpPr>
            <a:spLocks noGrp="1"/>
          </p:cNvSpPr>
          <p:nvPr>
            <p:ph sz="quarter" idx="1"/>
          </p:nvPr>
        </p:nvSpPr>
        <p:spPr>
          <a:xfrm>
            <a:off x="457200" y="1600200"/>
            <a:ext cx="8003232" cy="4873752"/>
          </a:xfrm>
        </p:spPr>
        <p:txBody>
          <a:bodyPr>
            <a:normAutofit/>
          </a:bodyPr>
          <a:lstStyle/>
          <a:p>
            <a:pPr>
              <a:buNone/>
            </a:pPr>
            <a:r>
              <a:rPr lang="tr-TR" sz="2000" dirty="0"/>
              <a:t>Ülkeler, çocuk/ergen ve aileyi birlikte içeren bütün bu risk etmenlerini ortadan kaldırmak üzere:</a:t>
            </a:r>
          </a:p>
          <a:p>
            <a:pPr>
              <a:buNone/>
            </a:pPr>
            <a:r>
              <a:rPr lang="tr-TR" sz="2000" dirty="0">
                <a:solidFill>
                  <a:schemeClr val="tx2"/>
                </a:solidFill>
              </a:rPr>
              <a:t>- Çağın gerekleri ve kendi toplumlarının özelliklerine uygun</a:t>
            </a:r>
          </a:p>
          <a:p>
            <a:pPr>
              <a:buNone/>
            </a:pPr>
            <a:r>
              <a:rPr lang="tr-TR" sz="2000" dirty="0">
                <a:solidFill>
                  <a:schemeClr val="tx2"/>
                </a:solidFill>
              </a:rPr>
              <a:t>- Barışçıl</a:t>
            </a:r>
          </a:p>
          <a:p>
            <a:pPr>
              <a:buNone/>
            </a:pPr>
            <a:r>
              <a:rPr lang="tr-TR" sz="2000" dirty="0">
                <a:solidFill>
                  <a:schemeClr val="tx2"/>
                </a:solidFill>
              </a:rPr>
              <a:t>- Çağdaş</a:t>
            </a:r>
          </a:p>
          <a:p>
            <a:pPr>
              <a:buNone/>
            </a:pPr>
            <a:r>
              <a:rPr lang="tr-TR" sz="2000" dirty="0">
                <a:solidFill>
                  <a:schemeClr val="tx2"/>
                </a:solidFill>
              </a:rPr>
              <a:t>- Bütüncül </a:t>
            </a:r>
          </a:p>
          <a:p>
            <a:pPr>
              <a:buNone/>
            </a:pPr>
            <a:r>
              <a:rPr lang="tr-TR" sz="2000" dirty="0">
                <a:solidFill>
                  <a:schemeClr val="tx2"/>
                </a:solidFill>
              </a:rPr>
              <a:t>- Bilinçli </a:t>
            </a:r>
          </a:p>
          <a:p>
            <a:pPr>
              <a:buNone/>
            </a:pPr>
            <a:r>
              <a:rPr lang="tr-TR" sz="2000" dirty="0"/>
              <a:t>sosyal politikalar geliştirmek durumundadırlar.</a:t>
            </a:r>
          </a:p>
        </p:txBody>
      </p:sp>
      <p:sp>
        <p:nvSpPr>
          <p:cNvPr id="4" name="3 Metin kutusu"/>
          <p:cNvSpPr txBox="1"/>
          <p:nvPr/>
        </p:nvSpPr>
        <p:spPr>
          <a:xfrm>
            <a:off x="1979712" y="1043444"/>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RİSK ETMENLERİ</a:t>
            </a:r>
          </a:p>
        </p:txBody>
      </p:sp>
      <p:sp>
        <p:nvSpPr>
          <p:cNvPr id="3" name="2 İçerik Yer Tutucusu"/>
          <p:cNvSpPr>
            <a:spLocks noGrp="1"/>
          </p:cNvSpPr>
          <p:nvPr>
            <p:ph sz="quarter" idx="1"/>
          </p:nvPr>
        </p:nvSpPr>
        <p:spPr/>
        <p:txBody>
          <a:bodyPr>
            <a:normAutofit lnSpcReduction="10000"/>
          </a:bodyPr>
          <a:lstStyle/>
          <a:p>
            <a:r>
              <a:rPr lang="tr-TR" dirty="0"/>
              <a:t>Cinsellikle ilgili sorunlar</a:t>
            </a:r>
          </a:p>
          <a:p>
            <a:r>
              <a:rPr lang="tr-TR" dirty="0"/>
              <a:t>Şiddet</a:t>
            </a:r>
          </a:p>
          <a:p>
            <a:r>
              <a:rPr lang="tr-TR" dirty="0"/>
              <a:t>İhmal ve istismar</a:t>
            </a:r>
          </a:p>
          <a:p>
            <a:r>
              <a:rPr lang="tr-TR" dirty="0" err="1"/>
              <a:t>Özkıyım</a:t>
            </a:r>
            <a:endParaRPr lang="tr-TR" dirty="0"/>
          </a:p>
          <a:p>
            <a:r>
              <a:rPr lang="tr-TR" dirty="0"/>
              <a:t>Savaşlar</a:t>
            </a:r>
          </a:p>
          <a:p>
            <a:r>
              <a:rPr lang="tr-TR" dirty="0"/>
              <a:t>Göç</a:t>
            </a:r>
          </a:p>
          <a:p>
            <a:r>
              <a:rPr lang="tr-TR" dirty="0"/>
              <a:t>Alkol-madde / internet bağımlılığı</a:t>
            </a:r>
          </a:p>
          <a:p>
            <a:r>
              <a:rPr lang="tr-TR" dirty="0"/>
              <a:t>Yabancılaşma / Dışlanma/ Yalnızlık</a:t>
            </a:r>
          </a:p>
          <a:p>
            <a:r>
              <a:rPr lang="tr-TR" dirty="0"/>
              <a:t>Boşanma</a:t>
            </a:r>
          </a:p>
          <a:p>
            <a:r>
              <a:rPr lang="tr-TR" dirty="0"/>
              <a:t>Geleneksel Aile Yapısının Çözülmesi</a:t>
            </a:r>
          </a:p>
          <a:p>
            <a:r>
              <a:rPr lang="tr-TR" dirty="0"/>
              <a:t>Salgın hastalıklar (Covid19 salgını)</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7467600" cy="1143000"/>
          </a:xfrm>
        </p:spPr>
        <p:txBody>
          <a:bodyPr>
            <a:normAutofit/>
          </a:bodyPr>
          <a:lstStyle/>
          <a:p>
            <a:r>
              <a:rPr lang="tr-TR" dirty="0">
                <a:solidFill>
                  <a:schemeClr val="accent1">
                    <a:lumMod val="75000"/>
                  </a:schemeClr>
                </a:solidFill>
              </a:rPr>
              <a:t>CİNSELLİKLE  İLGİLİ SORUNLAR</a:t>
            </a:r>
            <a:endParaRPr lang="tr-TR" dirty="0"/>
          </a:p>
        </p:txBody>
      </p:sp>
      <p:sp>
        <p:nvSpPr>
          <p:cNvPr id="3" name="2 İçerik Yer Tutucusu"/>
          <p:cNvSpPr>
            <a:spLocks noGrp="1"/>
          </p:cNvSpPr>
          <p:nvPr>
            <p:ph sz="quarter" idx="1"/>
          </p:nvPr>
        </p:nvSpPr>
        <p:spPr/>
        <p:txBody>
          <a:bodyPr/>
          <a:lstStyle/>
          <a:p>
            <a:endParaRPr lang="tr-TR" dirty="0"/>
          </a:p>
          <a:p>
            <a:endParaRPr lang="tr-TR" dirty="0"/>
          </a:p>
          <a:p>
            <a:endParaRPr lang="tr-TR" dirty="0"/>
          </a:p>
          <a:p>
            <a:r>
              <a:rPr lang="tr-TR" dirty="0"/>
              <a:t>Evlilik öncesi cinsel ilişki</a:t>
            </a:r>
          </a:p>
          <a:p>
            <a:r>
              <a:rPr lang="tr-TR" dirty="0"/>
              <a:t>Genç yaşta hamilelik</a:t>
            </a:r>
          </a:p>
          <a:p>
            <a:r>
              <a:rPr lang="tr-TR" dirty="0"/>
              <a:t>Erken yaşta evlilikler (çocuk gelinler)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accent1">
                    <a:lumMod val="75000"/>
                  </a:schemeClr>
                </a:solidFill>
              </a:rPr>
              <a:t>CİNSELLİKLE  İLGİLİ SORUNLAR</a:t>
            </a:r>
            <a:endParaRPr lang="tr-TR" dirty="0"/>
          </a:p>
        </p:txBody>
      </p:sp>
      <p:sp>
        <p:nvSpPr>
          <p:cNvPr id="3" name="2 İçerik Yer Tutucusu"/>
          <p:cNvSpPr>
            <a:spLocks noGrp="1"/>
          </p:cNvSpPr>
          <p:nvPr>
            <p:ph sz="quarter" idx="1"/>
          </p:nvPr>
        </p:nvSpPr>
        <p:spPr/>
        <p:txBody>
          <a:bodyPr/>
          <a:lstStyle/>
          <a:p>
            <a:r>
              <a:rPr lang="tr-TR" sz="2000" dirty="0"/>
              <a:t>Evlilik öncesi cinsel  ilişkiler açısından en önde gelen ülke ABD’dir. </a:t>
            </a:r>
          </a:p>
          <a:p>
            <a:r>
              <a:rPr lang="tr-TR" sz="2000" dirty="0"/>
              <a:t>ABD Hastalıklardan Korunma Merkezi’nin raporuna göre:</a:t>
            </a:r>
          </a:p>
          <a:p>
            <a:pPr lvl="1"/>
            <a:r>
              <a:rPr lang="tr-TR" sz="2000" dirty="0"/>
              <a:t>9-12 sınıflardaki ergenlerden yaklaşık %54’ü yasal olmayan yollarla cinsel ilişkiye girmektedir.</a:t>
            </a:r>
          </a:p>
          <a:p>
            <a:pPr lvl="1"/>
            <a:r>
              <a:rPr lang="tr-TR" sz="2000" dirty="0"/>
              <a:t>İlk cinsel ilişki yaşı erkeklerde 14, kızlarda 15 yaş olarak saptanmıştır.</a:t>
            </a:r>
          </a:p>
          <a:p>
            <a:pPr lvl="1"/>
            <a:r>
              <a:rPr lang="tr-TR" sz="2000" dirty="0"/>
              <a:t>her yıl, yaşları on beşin altında olan 125.000 kız hamile kalmaktadır.</a:t>
            </a:r>
          </a:p>
          <a:p>
            <a:endParaRPr lang="tr-TR" sz="2000" dirty="0"/>
          </a:p>
        </p:txBody>
      </p:sp>
      <p:sp>
        <p:nvSpPr>
          <p:cNvPr id="4" name="3 Metin kutusu"/>
          <p:cNvSpPr txBox="1"/>
          <p:nvPr/>
        </p:nvSpPr>
        <p:spPr>
          <a:xfrm>
            <a:off x="7164288"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7467600" cy="1143000"/>
          </a:xfrm>
        </p:spPr>
        <p:txBody>
          <a:bodyPr/>
          <a:lstStyle/>
          <a:p>
            <a:r>
              <a:rPr lang="tr-TR" dirty="0"/>
              <a:t>ŞİDDET</a:t>
            </a:r>
          </a:p>
        </p:txBody>
      </p:sp>
      <p:sp>
        <p:nvSpPr>
          <p:cNvPr id="3" name="2 İçerik Yer Tutucusu"/>
          <p:cNvSpPr>
            <a:spLocks noGrp="1"/>
          </p:cNvSpPr>
          <p:nvPr>
            <p:ph sz="quarter" idx="1"/>
          </p:nvPr>
        </p:nvSpPr>
        <p:spPr/>
        <p:txBody>
          <a:bodyPr/>
          <a:lstStyle/>
          <a:p>
            <a:endParaRPr lang="tr-TR" sz="2000" dirty="0"/>
          </a:p>
          <a:p>
            <a:endParaRPr lang="tr-TR" sz="2000" dirty="0"/>
          </a:p>
          <a:p>
            <a:r>
              <a:rPr lang="tr-TR" sz="2000" dirty="0"/>
              <a:t>Gelişmiş ülkeler arasında şiddet ve cinayet oranı en yüksek olan ülke yine ABD’dir.</a:t>
            </a:r>
          </a:p>
          <a:p>
            <a:r>
              <a:rPr lang="tr-TR" sz="2000" dirty="0"/>
              <a:t>15-24 yaş arası  şiddet ve cinayet oranı Kanada’dan 7 kat, Japonya’dan 40 kat fazladır.</a:t>
            </a:r>
          </a:p>
          <a:p>
            <a:r>
              <a:rPr lang="tr-TR" sz="2000" dirty="0"/>
              <a:t>Güney Amerika  ülkelerinde de işsizlik ve yoksulluk sonrası, suça itilme oranında artış görülmektedir.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ŞİDDET </a:t>
            </a:r>
          </a:p>
        </p:txBody>
      </p:sp>
      <p:sp>
        <p:nvSpPr>
          <p:cNvPr id="3" name="2 İçerik Yer Tutucusu"/>
          <p:cNvSpPr>
            <a:spLocks noGrp="1"/>
          </p:cNvSpPr>
          <p:nvPr>
            <p:ph sz="quarter" idx="1"/>
          </p:nvPr>
        </p:nvSpPr>
        <p:spPr>
          <a:xfrm>
            <a:off x="539552" y="1628800"/>
            <a:ext cx="7992888" cy="4873752"/>
          </a:xfrm>
        </p:spPr>
        <p:txBody>
          <a:bodyPr>
            <a:normAutofit/>
          </a:bodyPr>
          <a:lstStyle/>
          <a:p>
            <a:pPr>
              <a:buNone/>
            </a:pPr>
            <a:r>
              <a:rPr lang="tr-TR" sz="2000" dirty="0"/>
              <a:t>Ülkemizde ergenler üzerinde yapılan bir durum saptama çalışmasında </a:t>
            </a:r>
          </a:p>
          <a:p>
            <a:pPr marL="274320" lvl="1">
              <a:spcBef>
                <a:spcPts val="600"/>
              </a:spcBef>
              <a:buSzPct val="70000"/>
              <a:buFont typeface="Wingdings"/>
              <a:buChar char=""/>
            </a:pPr>
            <a:r>
              <a:rPr lang="tr-TR" sz="2000" dirty="0"/>
              <a:t>fiziksel şiddetle karşı kalan ergenler </a:t>
            </a:r>
            <a:r>
              <a:rPr lang="tr-TR" sz="2000" dirty="0" err="1"/>
              <a:t>SED’e</a:t>
            </a:r>
            <a:r>
              <a:rPr lang="tr-TR" sz="2000" dirty="0"/>
              <a:t> göre incelendiğinde, </a:t>
            </a:r>
          </a:p>
          <a:p>
            <a:pPr lvl="1"/>
            <a:r>
              <a:rPr lang="tr-TR" sz="2000" dirty="0"/>
              <a:t>en yüksek sayıda şiddetle karşılaşan ergen grubunun alt </a:t>
            </a:r>
            <a:r>
              <a:rPr lang="tr-TR" sz="2000" dirty="0" err="1"/>
              <a:t>SED’den</a:t>
            </a:r>
            <a:r>
              <a:rPr lang="tr-TR" sz="2000" dirty="0"/>
              <a:t> ergenler (%85) olduğu, </a:t>
            </a:r>
          </a:p>
          <a:p>
            <a:pPr lvl="1"/>
            <a:r>
              <a:rPr lang="tr-TR" sz="2000" dirty="0"/>
              <a:t>en az karşılaşan ergen grubunun ise üst </a:t>
            </a:r>
            <a:r>
              <a:rPr lang="tr-TR" sz="2000" dirty="0" err="1"/>
              <a:t>SED’den</a:t>
            </a:r>
            <a:r>
              <a:rPr lang="tr-TR" sz="2000" dirty="0"/>
              <a:t> gelen gençler (%60) olduğu belirtilmiştir. </a:t>
            </a:r>
          </a:p>
          <a:p>
            <a:pPr marL="274320" lvl="1">
              <a:spcBef>
                <a:spcPts val="600"/>
              </a:spcBef>
              <a:buSzPct val="70000"/>
              <a:buFont typeface="Wingdings"/>
              <a:buChar char=""/>
            </a:pPr>
            <a:r>
              <a:rPr lang="tr-TR" sz="2000" dirty="0"/>
              <a:t>Şiddetle karşı karşıya gelme %27 oranında baba, % 19 anne tarafından olmaktadır.</a:t>
            </a:r>
          </a:p>
          <a:p>
            <a:pPr marL="274320" lvl="1">
              <a:spcBef>
                <a:spcPts val="600"/>
              </a:spcBef>
              <a:buSzPct val="70000"/>
              <a:buFont typeface="Wingdings"/>
              <a:buChar char=""/>
            </a:pPr>
            <a:r>
              <a:rPr lang="tr-TR" sz="2000" dirty="0"/>
              <a:t>Annelerinden şiddet gören kızların oranı (%21), erkeklerden daha fazla; babalarından şiddet gören erkeklerin oranı (%32), kızlardan (%23 ) daha fazladır.</a:t>
            </a:r>
          </a:p>
          <a:p>
            <a:pPr marL="274320" lvl="1">
              <a:spcBef>
                <a:spcPts val="600"/>
              </a:spcBef>
              <a:buSzPct val="70000"/>
              <a:buNone/>
            </a:pPr>
            <a:r>
              <a:rPr lang="tr-TR" sz="1600" dirty="0"/>
              <a:t>                                                                      </a:t>
            </a:r>
            <a:endParaRPr lang="tr-TR" dirty="0"/>
          </a:p>
        </p:txBody>
      </p:sp>
      <p:sp>
        <p:nvSpPr>
          <p:cNvPr id="4" name="3 Metin kutusu"/>
          <p:cNvSpPr txBox="1"/>
          <p:nvPr/>
        </p:nvSpPr>
        <p:spPr>
          <a:xfrm>
            <a:off x="2051720"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93894"/>
            <a:ext cx="7467600" cy="1143000"/>
          </a:xfrm>
        </p:spPr>
        <p:txBody>
          <a:bodyPr/>
          <a:lstStyle/>
          <a:p>
            <a:r>
              <a:rPr lang="tr-TR" dirty="0"/>
              <a:t>ŞİDDET</a:t>
            </a:r>
          </a:p>
        </p:txBody>
      </p:sp>
      <p:sp>
        <p:nvSpPr>
          <p:cNvPr id="3" name="2 İçerik Yer Tutucusu"/>
          <p:cNvSpPr>
            <a:spLocks noGrp="1"/>
          </p:cNvSpPr>
          <p:nvPr>
            <p:ph sz="quarter" idx="1"/>
          </p:nvPr>
        </p:nvSpPr>
        <p:spPr/>
        <p:txBody>
          <a:bodyPr/>
          <a:lstStyle/>
          <a:p>
            <a:endParaRPr lang="tr-TR" sz="2000" dirty="0"/>
          </a:p>
          <a:p>
            <a:pPr marL="0" indent="0">
              <a:buNone/>
            </a:pPr>
            <a:endParaRPr lang="tr-TR" sz="2000" dirty="0"/>
          </a:p>
          <a:p>
            <a:endParaRPr lang="tr-TR" sz="2000" dirty="0"/>
          </a:p>
          <a:p>
            <a:r>
              <a:rPr lang="tr-TR" sz="2000" dirty="0"/>
              <a:t>Ülkemizde çocuğa yönelik şiddetin kitle iletişim araçlarına yansımasında ilk sırayı çocuğa yönelik cinsel şiddet olayları almaktadır.</a:t>
            </a:r>
          </a:p>
          <a:p>
            <a:endParaRPr lang="tr-TR" sz="2000" dirty="0"/>
          </a:p>
          <a:p>
            <a:endParaRPr lang="tr-TR" dirty="0"/>
          </a:p>
        </p:txBody>
      </p:sp>
      <p:sp>
        <p:nvSpPr>
          <p:cNvPr id="4" name="3 Metin kutusu"/>
          <p:cNvSpPr txBox="1"/>
          <p:nvPr/>
        </p:nvSpPr>
        <p:spPr>
          <a:xfrm>
            <a:off x="2051720" y="123086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ŞİDDET </a:t>
            </a:r>
          </a:p>
        </p:txBody>
      </p:sp>
      <p:sp>
        <p:nvSpPr>
          <p:cNvPr id="3" name="2 İçerik Yer Tutucusu"/>
          <p:cNvSpPr>
            <a:spLocks noGrp="1"/>
          </p:cNvSpPr>
          <p:nvPr>
            <p:ph sz="quarter" idx="1"/>
          </p:nvPr>
        </p:nvSpPr>
        <p:spPr>
          <a:xfrm>
            <a:off x="539552" y="1628800"/>
            <a:ext cx="7859216" cy="4873752"/>
          </a:xfrm>
        </p:spPr>
        <p:txBody>
          <a:bodyPr>
            <a:normAutofit/>
          </a:bodyPr>
          <a:lstStyle/>
          <a:p>
            <a:pPr>
              <a:buNone/>
            </a:pPr>
            <a:r>
              <a:rPr lang="tr-TR" sz="2000" dirty="0"/>
              <a:t>Ailesel açıdan çocukların kötüye kullanılması yönündeki risk etmenleri:</a:t>
            </a:r>
          </a:p>
          <a:p>
            <a:r>
              <a:rPr lang="tr-TR" sz="2000" dirty="0"/>
              <a:t>Yoksulluk, ihmal, dar evlerde bir arada yaşama zorunluluğu</a:t>
            </a:r>
          </a:p>
          <a:p>
            <a:r>
              <a:rPr lang="tr-TR" sz="2000" dirty="0"/>
              <a:t>Göçle birlikte aile içi çözülme, yalıtılmışlık, uyaran azlığı</a:t>
            </a:r>
          </a:p>
          <a:p>
            <a:r>
              <a:rPr lang="tr-TR" sz="2000" dirty="0" err="1"/>
              <a:t>Anababada</a:t>
            </a:r>
            <a:r>
              <a:rPr lang="tr-TR" sz="2000" dirty="0"/>
              <a:t> düşük eğitim düzeyi</a:t>
            </a:r>
          </a:p>
          <a:p>
            <a:r>
              <a:rPr lang="tr-TR" sz="2000" dirty="0"/>
              <a:t>Cinsel eğitim azlığı/ kitle iletişim araçları yoluyla olumsuz  yönde uyarılma</a:t>
            </a:r>
          </a:p>
          <a:p>
            <a:r>
              <a:rPr lang="tr-TR" sz="2000" dirty="0"/>
              <a:t>Değerlere yabancılaşma, normlarda çözülme</a:t>
            </a:r>
          </a:p>
        </p:txBody>
      </p:sp>
      <p:sp>
        <p:nvSpPr>
          <p:cNvPr id="4" name="3 Metin kutusu"/>
          <p:cNvSpPr txBox="1"/>
          <p:nvPr/>
        </p:nvSpPr>
        <p:spPr>
          <a:xfrm>
            <a:off x="2051720" y="980728"/>
            <a:ext cx="1368152" cy="369332"/>
          </a:xfrm>
          <a:prstGeom prst="rect">
            <a:avLst/>
          </a:prstGeom>
          <a:noFill/>
        </p:spPr>
        <p:txBody>
          <a:bodyPr wrap="square" rtlCol="0">
            <a:spAutoFit/>
          </a:bodyPr>
          <a:lstStyle/>
          <a:p>
            <a:r>
              <a:rPr lang="tr-TR" dirty="0">
                <a:solidFill>
                  <a:schemeClr val="tx2"/>
                </a:solidFill>
              </a:rPr>
              <a:t>(devam)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1897</TotalTime>
  <Words>1742</Words>
  <Application>Microsoft Office PowerPoint</Application>
  <PresentationFormat>Ekran Gösterisi (4:3)</PresentationFormat>
  <Paragraphs>247</Paragraphs>
  <Slides>29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Calibri</vt:lpstr>
      <vt:lpstr>Century</vt:lpstr>
      <vt:lpstr>Century Schoolbook</vt:lpstr>
      <vt:lpstr>Courier New</vt:lpstr>
      <vt:lpstr>Wingdings</vt:lpstr>
      <vt:lpstr>Wingdings 2</vt:lpstr>
      <vt:lpstr>Cumba</vt:lpstr>
      <vt:lpstr>ÇAĞIMIZDA ÇOCUK VE ERGENLERİ ÇEVRELEYEN RİSK ETMENLERİ</vt:lpstr>
      <vt:lpstr>PowerPoint Sunusu</vt:lpstr>
      <vt:lpstr>RİSK ETMENLERİ</vt:lpstr>
      <vt:lpstr>CİNSELLİKLE  İLGİLİ SORUNLAR</vt:lpstr>
      <vt:lpstr>CİNSELLİKLE  İLGİLİ SORUNLAR</vt:lpstr>
      <vt:lpstr>ŞİDDET</vt:lpstr>
      <vt:lpstr>ŞİDDET </vt:lpstr>
      <vt:lpstr>ŞİDDET</vt:lpstr>
      <vt:lpstr>ŞİDDET </vt:lpstr>
      <vt:lpstr>ŞİDDET</vt:lpstr>
      <vt:lpstr>ÖZKIYIM</vt:lpstr>
      <vt:lpstr>SAVAŞLAR ve ÇATIŞMALAR</vt:lpstr>
      <vt:lpstr>SAVAŞLAR ve ÇATIŞMALAR</vt:lpstr>
      <vt:lpstr>SAVAŞLAR ve ÇATIŞMALAR</vt:lpstr>
      <vt:lpstr>GÖÇ</vt:lpstr>
      <vt:lpstr>ALKOL-MADDE BAĞIMLILIĞI</vt:lpstr>
      <vt:lpstr>İNTERNET BAĞIMLILIĞI</vt:lpstr>
      <vt:lpstr>YABANCILAŞMA / DIŞLANMA VE YALNIZLIK </vt:lpstr>
      <vt:lpstr>YABANCILAŞMA / DIŞLANMA VE YALNIZLIK </vt:lpstr>
      <vt:lpstr>YABANCILAŞMA / DIŞLANMA VE YALNIZLIK </vt:lpstr>
      <vt:lpstr>YABANCILAŞMA / DIŞLANMA VE YALNIZLIK </vt:lpstr>
      <vt:lpstr>YABANCILAŞMA / DIŞLANMA VE YALNIZLIK </vt:lpstr>
      <vt:lpstr>YABANCILAŞMA / DIŞLANMA VE YALNIZLIK </vt:lpstr>
      <vt:lpstr>YABANCILAŞMA / DIŞLANMA VE YALNIZLIK </vt:lpstr>
      <vt:lpstr>BOŞANMA</vt:lpstr>
      <vt:lpstr>SOSYO-KÜLTÜREL DEĞİŞİM SÜREÇLERİ</vt:lpstr>
      <vt:lpstr>Salgın hastalıklar (covid19 salgını)</vt:lpstr>
      <vt:lpstr>SONUÇ</vt:lpstr>
      <vt:lpstr>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ÇAĞIMIZDA ÇOCUK VE ERGENLERİN ÇEVRELEYEN RİSK ETMENLERİ</dc:title>
  <dc:creator>User</dc:creator>
  <cp:lastModifiedBy>Mert S. Kaplan</cp:lastModifiedBy>
  <cp:revision>114</cp:revision>
  <dcterms:created xsi:type="dcterms:W3CDTF">2014-10-17T10:51:52Z</dcterms:created>
  <dcterms:modified xsi:type="dcterms:W3CDTF">2024-10-17T10:48:58Z</dcterms:modified>
</cp:coreProperties>
</file>