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59"/>
  </p:notesMasterIdLst>
  <p:sldIdLst>
    <p:sldId id="550" r:id="rId2"/>
    <p:sldId id="549" r:id="rId3"/>
    <p:sldId id="351" r:id="rId4"/>
    <p:sldId id="448" r:id="rId5"/>
    <p:sldId id="413" r:id="rId6"/>
    <p:sldId id="446" r:id="rId7"/>
    <p:sldId id="388" r:id="rId8"/>
    <p:sldId id="449" r:id="rId9"/>
    <p:sldId id="592" r:id="rId10"/>
    <p:sldId id="616" r:id="rId11"/>
    <p:sldId id="617" r:id="rId12"/>
    <p:sldId id="557" r:id="rId13"/>
    <p:sldId id="620" r:id="rId14"/>
    <p:sldId id="619" r:id="rId15"/>
    <p:sldId id="609" r:id="rId16"/>
    <p:sldId id="579" r:id="rId17"/>
    <p:sldId id="650" r:id="rId18"/>
    <p:sldId id="580" r:id="rId19"/>
    <p:sldId id="582" r:id="rId20"/>
    <p:sldId id="529" r:id="rId21"/>
    <p:sldId id="584" r:id="rId22"/>
    <p:sldId id="586" r:id="rId23"/>
    <p:sldId id="632" r:id="rId24"/>
    <p:sldId id="633" r:id="rId25"/>
    <p:sldId id="547" r:id="rId26"/>
    <p:sldId id="631" r:id="rId27"/>
    <p:sldId id="640" r:id="rId28"/>
    <p:sldId id="606" r:id="rId29"/>
    <p:sldId id="460" r:id="rId30"/>
    <p:sldId id="544" r:id="rId31"/>
    <p:sldId id="641" r:id="rId32"/>
    <p:sldId id="605" r:id="rId33"/>
    <p:sldId id="622" r:id="rId34"/>
    <p:sldId id="621" r:id="rId35"/>
    <p:sldId id="642" r:id="rId36"/>
    <p:sldId id="634" r:id="rId37"/>
    <p:sldId id="635" r:id="rId38"/>
    <p:sldId id="636" r:id="rId39"/>
    <p:sldId id="637" r:id="rId40"/>
    <p:sldId id="638" r:id="rId41"/>
    <p:sldId id="651" r:id="rId42"/>
    <p:sldId id="477" r:id="rId43"/>
    <p:sldId id="545" r:id="rId44"/>
    <p:sldId id="643" r:id="rId45"/>
    <p:sldId id="625" r:id="rId46"/>
    <p:sldId id="626" r:id="rId47"/>
    <p:sldId id="627" r:id="rId48"/>
    <p:sldId id="628" r:id="rId49"/>
    <p:sldId id="629" r:id="rId50"/>
    <p:sldId id="630" r:id="rId51"/>
    <p:sldId id="644" r:id="rId52"/>
    <p:sldId id="645" r:id="rId53"/>
    <p:sldId id="601" r:id="rId54"/>
    <p:sldId id="646" r:id="rId55"/>
    <p:sldId id="648" r:id="rId56"/>
    <p:sldId id="647" r:id="rId57"/>
    <p:sldId id="649" r:id="rId58"/>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920"/>
    <a:srgbClr val="FF0066"/>
    <a:srgbClr val="FF3399"/>
    <a:srgbClr val="FF33CC"/>
    <a:srgbClr val="66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0" autoAdjust="0"/>
    <p:restoredTop sz="94654" autoAdjust="0"/>
  </p:normalViewPr>
  <p:slideViewPr>
    <p:cSldViewPr>
      <p:cViewPr varScale="1">
        <p:scale>
          <a:sx n="84" d="100"/>
          <a:sy n="84" d="100"/>
        </p:scale>
        <p:origin x="123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1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928E59-CA81-49A7-97F2-2DFE0113CF90}" type="datetimeFigureOut">
              <a:rPr lang="tr-TR"/>
              <a:pPr>
                <a:defRPr/>
              </a:pPr>
              <a:t>3.12.2016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197C73-A3F6-4E43-A662-A70C22713AAF}" type="slidenum">
              <a:rPr lang="tr-TR"/>
              <a:pPr>
                <a:defRPr/>
              </a:pPr>
              <a:t>‹#›</a:t>
            </a:fld>
            <a:endParaRPr lang="tr-TR"/>
          </a:p>
        </p:txBody>
      </p:sp>
    </p:spTree>
    <p:extLst>
      <p:ext uri="{BB962C8B-B14F-4D97-AF65-F5344CB8AC3E}">
        <p14:creationId xmlns:p14="http://schemas.microsoft.com/office/powerpoint/2010/main" val="3101529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410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97E154-0521-4F3B-A965-BAA05005AB85}" type="slidenum">
              <a:rPr lang="tr-TR" altLang="tr-TR" smtClean="0"/>
              <a:pPr>
                <a:spcBef>
                  <a:spcPct val="0"/>
                </a:spcBef>
              </a:pPr>
              <a:t>3</a:t>
            </a:fld>
            <a:endParaRPr lang="tr-TR" altLang="tr-TR" smtClean="0"/>
          </a:p>
        </p:txBody>
      </p:sp>
    </p:spTree>
    <p:extLst>
      <p:ext uri="{BB962C8B-B14F-4D97-AF65-F5344CB8AC3E}">
        <p14:creationId xmlns:p14="http://schemas.microsoft.com/office/powerpoint/2010/main" val="267081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22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A97ACE-643F-4DA1-A491-9E0FC6121F4A}" type="slidenum">
              <a:rPr lang="tr-TR" altLang="tr-TR" smtClean="0"/>
              <a:pPr>
                <a:spcBef>
                  <a:spcPct val="0"/>
                </a:spcBef>
              </a:pPr>
              <a:t>5</a:t>
            </a:fld>
            <a:endParaRPr lang="tr-TR" altLang="tr-TR" smtClean="0"/>
          </a:p>
        </p:txBody>
      </p:sp>
    </p:spTree>
    <p:extLst>
      <p:ext uri="{BB962C8B-B14F-4D97-AF65-F5344CB8AC3E}">
        <p14:creationId xmlns:p14="http://schemas.microsoft.com/office/powerpoint/2010/main" val="133118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536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1D79F8-4542-4C36-8050-061FC48255D5}" type="slidenum">
              <a:rPr lang="tr-TR" altLang="tr-TR" smtClean="0"/>
              <a:pPr>
                <a:spcBef>
                  <a:spcPct val="0"/>
                </a:spcBef>
              </a:pPr>
              <a:t>6</a:t>
            </a:fld>
            <a:endParaRPr lang="tr-TR" altLang="tr-TR" smtClean="0"/>
          </a:p>
        </p:txBody>
      </p:sp>
    </p:spTree>
    <p:extLst>
      <p:ext uri="{BB962C8B-B14F-4D97-AF65-F5344CB8AC3E}">
        <p14:creationId xmlns:p14="http://schemas.microsoft.com/office/powerpoint/2010/main" val="153794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741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829E0A-4108-4E61-A7D6-C248B3EF8403}" type="slidenum">
              <a:rPr lang="tr-TR" altLang="tr-TR" smtClean="0"/>
              <a:pPr>
                <a:spcBef>
                  <a:spcPct val="0"/>
                </a:spcBef>
              </a:pPr>
              <a:t>7</a:t>
            </a:fld>
            <a:endParaRPr lang="tr-TR" altLang="tr-TR" smtClean="0"/>
          </a:p>
        </p:txBody>
      </p:sp>
    </p:spTree>
    <p:extLst>
      <p:ext uri="{BB962C8B-B14F-4D97-AF65-F5344CB8AC3E}">
        <p14:creationId xmlns:p14="http://schemas.microsoft.com/office/powerpoint/2010/main" val="138006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2458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6F4D69-6B42-433A-9C23-9B3DF34022B3}" type="slidenum">
              <a:rPr lang="tr-TR" altLang="tr-TR" smtClean="0"/>
              <a:pPr>
                <a:spcBef>
                  <a:spcPct val="0"/>
                </a:spcBef>
              </a:pPr>
              <a:t>8</a:t>
            </a:fld>
            <a:endParaRPr lang="tr-TR" altLang="tr-TR" smtClean="0"/>
          </a:p>
        </p:txBody>
      </p:sp>
    </p:spTree>
    <p:extLst>
      <p:ext uri="{BB962C8B-B14F-4D97-AF65-F5344CB8AC3E}">
        <p14:creationId xmlns:p14="http://schemas.microsoft.com/office/powerpoint/2010/main" val="274456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7987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BDD726-A9E4-496C-BCD5-52131E48321E}" type="slidenum">
              <a:rPr lang="tr-TR" altLang="tr-TR" smtClean="0"/>
              <a:pPr>
                <a:spcBef>
                  <a:spcPct val="0"/>
                </a:spcBef>
              </a:pPr>
              <a:t>42</a:t>
            </a:fld>
            <a:endParaRPr lang="tr-TR" altLang="tr-TR" smtClean="0"/>
          </a:p>
        </p:txBody>
      </p:sp>
    </p:spTree>
    <p:extLst>
      <p:ext uri="{BB962C8B-B14F-4D97-AF65-F5344CB8AC3E}">
        <p14:creationId xmlns:p14="http://schemas.microsoft.com/office/powerpoint/2010/main" val="50878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9933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82F9C8-2D3D-40F1-A97F-89DDC5806D61}" type="slidenum">
              <a:rPr lang="tr-TR" altLang="tr-TR" smtClean="0"/>
              <a:pPr>
                <a:spcBef>
                  <a:spcPct val="0"/>
                </a:spcBef>
              </a:pPr>
              <a:t>51</a:t>
            </a:fld>
            <a:endParaRPr lang="tr-TR" altLang="tr-TR" smtClean="0"/>
          </a:p>
        </p:txBody>
      </p:sp>
    </p:spTree>
    <p:extLst>
      <p:ext uri="{BB962C8B-B14F-4D97-AF65-F5344CB8AC3E}">
        <p14:creationId xmlns:p14="http://schemas.microsoft.com/office/powerpoint/2010/main" val="314066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1105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5E0880-9B69-440F-8C69-78D9BCF08D57}" type="slidenum">
              <a:rPr lang="tr-TR" altLang="tr-TR" smtClean="0"/>
              <a:pPr>
                <a:spcBef>
                  <a:spcPct val="0"/>
                </a:spcBef>
              </a:pPr>
              <a:t>52</a:t>
            </a:fld>
            <a:endParaRPr lang="tr-TR" altLang="tr-TR" smtClean="0"/>
          </a:p>
        </p:txBody>
      </p:sp>
    </p:spTree>
    <p:extLst>
      <p:ext uri="{BB962C8B-B14F-4D97-AF65-F5344CB8AC3E}">
        <p14:creationId xmlns:p14="http://schemas.microsoft.com/office/powerpoint/2010/main" val="338061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2DEEB03-66E5-45EB-AB03-34B65166DDB7}" type="datetimeFigureOut">
              <a:rPr lang="tr-TR"/>
              <a:pPr>
                <a:defRPr/>
              </a:pPr>
              <a:t>3.12.2016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9CE80C9-A602-4DD5-A259-561E9538BD28}" type="slidenum">
              <a:rPr lang="tr-TR"/>
              <a:pPr>
                <a:defRPr/>
              </a:pPr>
              <a:t>‹#›</a:t>
            </a:fld>
            <a:endParaRPr lang="tr-TR"/>
          </a:p>
        </p:txBody>
      </p:sp>
    </p:spTree>
    <p:extLst>
      <p:ext uri="{BB962C8B-B14F-4D97-AF65-F5344CB8AC3E}">
        <p14:creationId xmlns:p14="http://schemas.microsoft.com/office/powerpoint/2010/main" val="415124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3C6CE81-FA6B-4A71-BE88-4A91792B0CB5}" type="datetimeFigureOut">
              <a:rPr lang="tr-TR"/>
              <a:pPr>
                <a:defRPr/>
              </a:pPr>
              <a:t>3.12.2016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F66405-BAC0-4077-B45E-51F5DC629979}" type="slidenum">
              <a:rPr lang="tr-TR"/>
              <a:pPr>
                <a:defRPr/>
              </a:pPr>
              <a:t>‹#›</a:t>
            </a:fld>
            <a:endParaRPr lang="tr-TR"/>
          </a:p>
        </p:txBody>
      </p:sp>
    </p:spTree>
    <p:extLst>
      <p:ext uri="{BB962C8B-B14F-4D97-AF65-F5344CB8AC3E}">
        <p14:creationId xmlns:p14="http://schemas.microsoft.com/office/powerpoint/2010/main" val="295985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4E95376-2C67-4187-B965-754B74FE1352}" type="datetimeFigureOut">
              <a:rPr lang="tr-TR"/>
              <a:pPr>
                <a:defRPr/>
              </a:pPr>
              <a:t>3.12.2016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70C1FC0-32E5-4DE2-8A5A-2E1DA3F33A15}" type="slidenum">
              <a:rPr lang="tr-TR"/>
              <a:pPr>
                <a:defRPr/>
              </a:pPr>
              <a:t>‹#›</a:t>
            </a:fld>
            <a:endParaRPr lang="tr-TR"/>
          </a:p>
        </p:txBody>
      </p:sp>
    </p:spTree>
    <p:extLst>
      <p:ext uri="{BB962C8B-B14F-4D97-AF65-F5344CB8AC3E}">
        <p14:creationId xmlns:p14="http://schemas.microsoft.com/office/powerpoint/2010/main" val="288753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C61B87D-0702-4B39-8E07-322F8BD0F027}" type="datetimeFigureOut">
              <a:rPr lang="tr-TR"/>
              <a:pPr>
                <a:defRPr/>
              </a:pPr>
              <a:t>3.12.2016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7B044A-557A-472A-BD3A-C6C3FE998CA1}" type="slidenum">
              <a:rPr lang="tr-TR"/>
              <a:pPr>
                <a:defRPr/>
              </a:pPr>
              <a:t>‹#›</a:t>
            </a:fld>
            <a:endParaRPr lang="tr-TR"/>
          </a:p>
        </p:txBody>
      </p:sp>
    </p:spTree>
    <p:extLst>
      <p:ext uri="{BB962C8B-B14F-4D97-AF65-F5344CB8AC3E}">
        <p14:creationId xmlns:p14="http://schemas.microsoft.com/office/powerpoint/2010/main" val="34276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E1A349A-899D-471D-B775-A4E4B2FC0C9D}" type="datetimeFigureOut">
              <a:rPr lang="tr-TR"/>
              <a:pPr>
                <a:defRPr/>
              </a:pPr>
              <a:t>3.12.2016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9B75CC3-215E-43C1-9A5E-121DA1F97722}" type="slidenum">
              <a:rPr lang="tr-TR"/>
              <a:pPr>
                <a:defRPr/>
              </a:pPr>
              <a:t>‹#›</a:t>
            </a:fld>
            <a:endParaRPr lang="tr-TR"/>
          </a:p>
        </p:txBody>
      </p:sp>
    </p:spTree>
    <p:extLst>
      <p:ext uri="{BB962C8B-B14F-4D97-AF65-F5344CB8AC3E}">
        <p14:creationId xmlns:p14="http://schemas.microsoft.com/office/powerpoint/2010/main" val="316245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73FCEE5-870A-4964-AC7F-74A735BA9FBB}" type="datetimeFigureOut">
              <a:rPr lang="tr-TR"/>
              <a:pPr>
                <a:defRPr/>
              </a:pPr>
              <a:t>3.12.2016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A795345-4690-4863-9AFE-FE6AC9F7531B}" type="slidenum">
              <a:rPr lang="tr-TR"/>
              <a:pPr>
                <a:defRPr/>
              </a:pPr>
              <a:t>‹#›</a:t>
            </a:fld>
            <a:endParaRPr lang="tr-TR"/>
          </a:p>
        </p:txBody>
      </p:sp>
    </p:spTree>
    <p:extLst>
      <p:ext uri="{BB962C8B-B14F-4D97-AF65-F5344CB8AC3E}">
        <p14:creationId xmlns:p14="http://schemas.microsoft.com/office/powerpoint/2010/main" val="343353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800B368-381C-4967-87EB-964B26CE9D6B}" type="datetimeFigureOut">
              <a:rPr lang="tr-TR"/>
              <a:pPr>
                <a:defRPr/>
              </a:pPr>
              <a:t>3.12.2016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FEB461D-280D-4C61-BE7D-5DCB0392ACD0}" type="slidenum">
              <a:rPr lang="tr-TR"/>
              <a:pPr>
                <a:defRPr/>
              </a:pPr>
              <a:t>‹#›</a:t>
            </a:fld>
            <a:endParaRPr lang="tr-TR"/>
          </a:p>
        </p:txBody>
      </p:sp>
    </p:spTree>
    <p:extLst>
      <p:ext uri="{BB962C8B-B14F-4D97-AF65-F5344CB8AC3E}">
        <p14:creationId xmlns:p14="http://schemas.microsoft.com/office/powerpoint/2010/main" val="13647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ED980A1D-FCF4-425F-A4DF-E1B0AB23666F}" type="datetimeFigureOut">
              <a:rPr lang="tr-TR"/>
              <a:pPr>
                <a:defRPr/>
              </a:pPr>
              <a:t>3.12.2016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611FF0E-AEBE-4FC6-9481-5D63204EFF56}" type="slidenum">
              <a:rPr lang="tr-TR"/>
              <a:pPr>
                <a:defRPr/>
              </a:pPr>
              <a:t>‹#›</a:t>
            </a:fld>
            <a:endParaRPr lang="tr-TR"/>
          </a:p>
        </p:txBody>
      </p:sp>
    </p:spTree>
    <p:extLst>
      <p:ext uri="{BB962C8B-B14F-4D97-AF65-F5344CB8AC3E}">
        <p14:creationId xmlns:p14="http://schemas.microsoft.com/office/powerpoint/2010/main" val="41030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A4E9390-22DB-4CB0-B0F5-D5408C3DB09B}" type="datetimeFigureOut">
              <a:rPr lang="tr-TR"/>
              <a:pPr>
                <a:defRPr/>
              </a:pPr>
              <a:t>3.12.2016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F56009F2-50FF-4936-BEC7-4C257C08DEE5}" type="slidenum">
              <a:rPr lang="tr-TR"/>
              <a:pPr>
                <a:defRPr/>
              </a:pPr>
              <a:t>‹#›</a:t>
            </a:fld>
            <a:endParaRPr lang="tr-TR"/>
          </a:p>
        </p:txBody>
      </p:sp>
    </p:spTree>
    <p:extLst>
      <p:ext uri="{BB962C8B-B14F-4D97-AF65-F5344CB8AC3E}">
        <p14:creationId xmlns:p14="http://schemas.microsoft.com/office/powerpoint/2010/main" val="358008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07EF06C-82D9-47EE-A13C-44AE32F3D18B}" type="datetimeFigureOut">
              <a:rPr lang="tr-TR"/>
              <a:pPr>
                <a:defRPr/>
              </a:pPr>
              <a:t>3.12.2016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91B3BC-4077-449A-A112-412164186F9C}" type="slidenum">
              <a:rPr lang="tr-TR"/>
              <a:pPr>
                <a:defRPr/>
              </a:pPr>
              <a:t>‹#›</a:t>
            </a:fld>
            <a:endParaRPr lang="tr-TR"/>
          </a:p>
        </p:txBody>
      </p:sp>
    </p:spTree>
    <p:extLst>
      <p:ext uri="{BB962C8B-B14F-4D97-AF65-F5344CB8AC3E}">
        <p14:creationId xmlns:p14="http://schemas.microsoft.com/office/powerpoint/2010/main" val="117651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9ACFCBC-0A5F-461D-B7D4-205B6BAFF60A}" type="datetimeFigureOut">
              <a:rPr lang="tr-TR"/>
              <a:pPr>
                <a:defRPr/>
              </a:pPr>
              <a:t>3.12.2016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B81F348-7EE3-41CC-8D6A-5B9BDCE27498}" type="slidenum">
              <a:rPr lang="tr-TR"/>
              <a:pPr>
                <a:defRPr/>
              </a:pPr>
              <a:t>‹#›</a:t>
            </a:fld>
            <a:endParaRPr lang="tr-TR"/>
          </a:p>
        </p:txBody>
      </p:sp>
    </p:spTree>
    <p:extLst>
      <p:ext uri="{BB962C8B-B14F-4D97-AF65-F5344CB8AC3E}">
        <p14:creationId xmlns:p14="http://schemas.microsoft.com/office/powerpoint/2010/main" val="350290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BD123D3F-B5E9-412B-BDAB-35B858DBD9CB}" type="datetimeFigureOut">
              <a:rPr lang="tr-TR"/>
              <a:pPr>
                <a:defRPr/>
              </a:pPr>
              <a:t>3.12.2016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995FC43-1C1E-4F6A-8522-DEDE423BCBB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kredilendirme.ttb.dr.t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62064"/>
            <a:ext cx="8229600" cy="1143000"/>
          </a:xfrm>
        </p:spPr>
        <p:txBody>
          <a:bodyPr/>
          <a:lstStyle/>
          <a:p>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Türk Tabipleri Birliği </a:t>
            </a:r>
            <a:br>
              <a:rPr lang="tr-TR" sz="4000" b="1" dirty="0" smtClean="0">
                <a:solidFill>
                  <a:srgbClr val="FF0000"/>
                </a:solidFill>
              </a:rPr>
            </a:br>
            <a:r>
              <a:rPr lang="tr-TR" sz="4000" b="1" dirty="0" smtClean="0">
                <a:solidFill>
                  <a:srgbClr val="FF0000"/>
                </a:solidFill>
              </a:rPr>
              <a:t>Uzmanlık Dernekleri Eşgüdüm Kurulu</a:t>
            </a:r>
            <a:r>
              <a:rPr lang="tr-TR" sz="4000" dirty="0" smtClean="0"/>
              <a:t/>
            </a:r>
            <a:br>
              <a:rPr lang="tr-TR" sz="4000" dirty="0" smtClean="0"/>
            </a:br>
            <a:r>
              <a:rPr lang="tr-TR" sz="4000" dirty="0" smtClean="0"/>
              <a:t/>
            </a:r>
            <a:br>
              <a:rPr lang="tr-TR" sz="4000" dirty="0" smtClean="0"/>
            </a:br>
            <a:r>
              <a:rPr lang="tr-TR" sz="4000" dirty="0" smtClean="0"/>
              <a:t>37. Olağan Genel Kurulu</a:t>
            </a:r>
            <a:br>
              <a:rPr lang="tr-TR" sz="4000" dirty="0" smtClean="0"/>
            </a:br>
            <a:r>
              <a:rPr lang="tr-TR" sz="2800" dirty="0" smtClean="0"/>
              <a:t>3 Aralık 2016</a:t>
            </a:r>
            <a:endParaRPr lang="tr-TR" sz="4000" dirty="0"/>
          </a:p>
        </p:txBody>
      </p:sp>
      <p:pic>
        <p:nvPicPr>
          <p:cNvPr id="4" name="3 Resim"/>
          <p:cNvPicPr/>
          <p:nvPr/>
        </p:nvPicPr>
        <p:blipFill>
          <a:blip r:embed="rId2" cstate="print"/>
          <a:srcRect l="11741" t="20673" r="49810" b="28365"/>
          <a:stretch>
            <a:fillRect/>
          </a:stretch>
        </p:blipFill>
        <p:spPr bwMode="auto">
          <a:xfrm>
            <a:off x="3059832" y="188640"/>
            <a:ext cx="3024336" cy="202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rPr>
              <a:t>“</a:t>
            </a:r>
            <a:r>
              <a:rPr lang="en-US" sz="3200" i="1" dirty="0">
                <a:solidFill>
                  <a:srgbClr val="FF0000"/>
                </a:solidFill>
              </a:rPr>
              <a:t>TUS ve </a:t>
            </a:r>
            <a:r>
              <a:rPr lang="en-US" sz="3200" i="1" dirty="0" err="1">
                <a:solidFill>
                  <a:srgbClr val="FF0000"/>
                </a:solidFill>
              </a:rPr>
              <a:t>Zorunlu</a:t>
            </a:r>
            <a:r>
              <a:rPr lang="en-US" sz="3200" i="1" dirty="0">
                <a:solidFill>
                  <a:srgbClr val="FF0000"/>
                </a:solidFill>
              </a:rPr>
              <a:t> </a:t>
            </a:r>
            <a:r>
              <a:rPr lang="en-US" sz="3200" i="1" dirty="0" err="1">
                <a:solidFill>
                  <a:srgbClr val="FF0000"/>
                </a:solidFill>
              </a:rPr>
              <a:t>Hizmet</a:t>
            </a:r>
            <a:r>
              <a:rPr lang="en-US" sz="3200" dirty="0">
                <a:solidFill>
                  <a:srgbClr val="FF0000"/>
                </a:solidFill>
              </a:rPr>
              <a:t>” </a:t>
            </a:r>
            <a:r>
              <a:rPr lang="en-US" sz="3200" dirty="0" err="1" smtClean="0">
                <a:solidFill>
                  <a:srgbClr val="FF0000"/>
                </a:solidFill>
              </a:rPr>
              <a:t>Çalıştayı</a:t>
            </a:r>
            <a:r>
              <a:rPr lang="tr-TR" sz="3200" dirty="0" smtClean="0">
                <a:solidFill>
                  <a:srgbClr val="FF0000"/>
                </a:solidFill>
              </a:rPr>
              <a:t> </a:t>
            </a:r>
            <a:br>
              <a:rPr lang="tr-TR" sz="3200" dirty="0" smtClean="0">
                <a:solidFill>
                  <a:srgbClr val="FF0000"/>
                </a:solidFill>
              </a:rPr>
            </a:br>
            <a:r>
              <a:rPr lang="tr-TR" sz="3200" dirty="0" smtClean="0">
                <a:solidFill>
                  <a:srgbClr val="FF0000"/>
                </a:solidFill>
              </a:rPr>
              <a:t>(21 Mayıs 2016)</a:t>
            </a:r>
            <a:endParaRPr lang="tr-TR" sz="3200" dirty="0">
              <a:solidFill>
                <a:srgbClr val="FF0000"/>
              </a:solidFill>
            </a:endParaRPr>
          </a:p>
        </p:txBody>
      </p:sp>
      <p:pic>
        <p:nvPicPr>
          <p:cNvPr id="2050" name="Picture 2" descr="http://www.ttb.org.tr/images/stories/haberler/2016/t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532339" cy="435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5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r>
              <a:rPr lang="en-US" sz="3200" dirty="0" smtClean="0"/>
              <a:t>“</a:t>
            </a:r>
            <a:r>
              <a:rPr lang="tr-TR" sz="3200" i="1" dirty="0" err="1" smtClean="0"/>
              <a:t>T</a:t>
            </a:r>
            <a:r>
              <a:rPr lang="en-US" sz="3200" i="1" dirty="0" err="1" smtClean="0"/>
              <a:t>ıpta</a:t>
            </a:r>
            <a:r>
              <a:rPr lang="en-US" sz="3200" i="1" dirty="0" smtClean="0"/>
              <a:t> </a:t>
            </a:r>
            <a:r>
              <a:rPr lang="en-US" sz="3200" i="1" dirty="0" err="1"/>
              <a:t>bazı</a:t>
            </a:r>
            <a:r>
              <a:rPr lang="en-US" sz="3200" i="1" dirty="0"/>
              <a:t> </a:t>
            </a:r>
            <a:r>
              <a:rPr lang="en-US" sz="3200" i="1" dirty="0" err="1"/>
              <a:t>uzmanlık</a:t>
            </a:r>
            <a:r>
              <a:rPr lang="en-US" sz="3200" i="1" dirty="0"/>
              <a:t> </a:t>
            </a:r>
            <a:r>
              <a:rPr lang="en-US" sz="3200" i="1" dirty="0" err="1"/>
              <a:t>alanlarının</a:t>
            </a:r>
            <a:r>
              <a:rPr lang="en-US" sz="3200" i="1" dirty="0"/>
              <a:t> </a:t>
            </a:r>
            <a:r>
              <a:rPr lang="en-US" sz="3200" i="1" dirty="0" err="1"/>
              <a:t>doktora</a:t>
            </a:r>
            <a:r>
              <a:rPr lang="en-US" sz="3200" i="1" dirty="0"/>
              <a:t> </a:t>
            </a:r>
            <a:r>
              <a:rPr lang="en-US" sz="3200" i="1" dirty="0" err="1"/>
              <a:t>eğitimine</a:t>
            </a:r>
            <a:r>
              <a:rPr lang="en-US" sz="3200" i="1" dirty="0"/>
              <a:t> </a:t>
            </a:r>
            <a:r>
              <a:rPr lang="en-US" sz="3200" i="1" dirty="0" err="1"/>
              <a:t>kaydırılması</a:t>
            </a:r>
            <a:r>
              <a:rPr lang="en-US" sz="3200" dirty="0" err="1"/>
              <a:t>na</a:t>
            </a:r>
            <a:r>
              <a:rPr lang="en-US" sz="3200" dirty="0" smtClean="0"/>
              <a:t>”</a:t>
            </a:r>
            <a:r>
              <a:rPr lang="tr-TR" sz="3200" dirty="0" smtClean="0"/>
              <a:t> Toplantı (04 Kasım 2016)</a:t>
            </a:r>
            <a:endParaRPr lang="tr-TR"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762"/>
            <a:ext cx="8316416" cy="4938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39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Toplum </a:t>
            </a:r>
            <a:r>
              <a:rPr lang="tr-TR" sz="3600" dirty="0" smtClean="0">
                <a:solidFill>
                  <a:srgbClr val="FF0000"/>
                </a:solidFill>
              </a:rPr>
              <a:t>Sağlığı</a:t>
            </a:r>
            <a:endParaRPr lang="tr-TR" dirty="0">
              <a:solidFill>
                <a:srgbClr val="FF0000"/>
              </a:solidFill>
            </a:endParaRPr>
          </a:p>
        </p:txBody>
      </p:sp>
      <p:sp>
        <p:nvSpPr>
          <p:cNvPr id="3" name="TextBox 2"/>
          <p:cNvSpPr txBox="1"/>
          <p:nvPr/>
        </p:nvSpPr>
        <p:spPr>
          <a:xfrm>
            <a:off x="683569" y="2060848"/>
            <a:ext cx="7776864" cy="3785652"/>
          </a:xfrm>
          <a:prstGeom prst="rect">
            <a:avLst/>
          </a:prstGeom>
          <a:noFill/>
        </p:spPr>
        <p:txBody>
          <a:bodyPr wrap="square" rtlCol="0">
            <a:spAutoFit/>
          </a:bodyPr>
          <a:lstStyle/>
          <a:p>
            <a:pPr>
              <a:lnSpc>
                <a:spcPct val="150000"/>
              </a:lnSpc>
            </a:pPr>
            <a:r>
              <a:rPr lang="tr-TR" sz="3200" dirty="0"/>
              <a:t>“</a:t>
            </a:r>
            <a:r>
              <a:rPr lang="tr-TR" sz="3200" i="1" dirty="0"/>
              <a:t>Savaş İstemiyoruz</a:t>
            </a:r>
            <a:r>
              <a:rPr lang="tr-TR" sz="3200" dirty="0"/>
              <a:t>” </a:t>
            </a:r>
            <a:r>
              <a:rPr lang="tr-TR" sz="3200" dirty="0" smtClean="0"/>
              <a:t>Toplantısı (07.01.2016)</a:t>
            </a:r>
          </a:p>
          <a:p>
            <a:pPr>
              <a:lnSpc>
                <a:spcPct val="150000"/>
              </a:lnSpc>
            </a:pPr>
            <a:endParaRPr lang="tr-TR" sz="3200" dirty="0" smtClean="0"/>
          </a:p>
          <a:p>
            <a:pPr>
              <a:lnSpc>
                <a:spcPct val="150000"/>
              </a:lnSpc>
            </a:pPr>
            <a:r>
              <a:rPr lang="tr-TR" sz="3200" dirty="0" smtClean="0"/>
              <a:t>“</a:t>
            </a:r>
            <a:r>
              <a:rPr lang="tr-TR" sz="3200" i="1" dirty="0"/>
              <a:t>Savaş, Göç ve Sağlık</a:t>
            </a:r>
            <a:r>
              <a:rPr lang="tr-TR" sz="3200" dirty="0"/>
              <a:t>” </a:t>
            </a:r>
            <a:r>
              <a:rPr lang="tr-TR" sz="3200" dirty="0" smtClean="0"/>
              <a:t>Sempozyumu (26-27 Şubat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59657">
            <a:off x="6516216" y="524674"/>
            <a:ext cx="2373562"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620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solidFill>
                  <a:srgbClr val="FF0000"/>
                </a:solidFill>
              </a:rPr>
              <a:t>“Suriyeli Hekimler</a:t>
            </a:r>
            <a:r>
              <a:rPr lang="tr-TR" sz="3200" dirty="0" smtClean="0">
                <a:solidFill>
                  <a:srgbClr val="FF0000"/>
                </a:solidFill>
              </a:rPr>
              <a:t>” Eylül 2016 </a:t>
            </a:r>
            <a:endParaRPr lang="tr-TR" sz="32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 y="1985962"/>
            <a:ext cx="8562975"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90512" y="5301208"/>
            <a:ext cx="8396288" cy="954107"/>
          </a:xfrm>
          <a:prstGeom prst="rect">
            <a:avLst/>
          </a:prstGeom>
          <a:noFill/>
        </p:spPr>
        <p:txBody>
          <a:bodyPr wrap="square" rtlCol="0">
            <a:spAutoFit/>
          </a:bodyPr>
          <a:lstStyle/>
          <a:p>
            <a:r>
              <a:rPr lang="tr-TR" sz="2800" dirty="0" smtClean="0">
                <a:latin typeface="+mn-lt"/>
              </a:rPr>
              <a:t>Sağlık Bakanlığı Türkiye Kamu Hastaneleri Kurumu Destek ve İdari Hizmetler Kurum … 41304669 sayılı yazısı</a:t>
            </a:r>
            <a:endParaRPr lang="tr-TR" sz="2800" dirty="0">
              <a:latin typeface="+mn-lt"/>
            </a:endParaRPr>
          </a:p>
        </p:txBody>
      </p:sp>
    </p:spTree>
    <p:extLst>
      <p:ext uri="{BB962C8B-B14F-4D97-AF65-F5344CB8AC3E}">
        <p14:creationId xmlns:p14="http://schemas.microsoft.com/office/powerpoint/2010/main" val="1028235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Toplum </a:t>
            </a:r>
            <a:r>
              <a:rPr lang="tr-TR" sz="3600" dirty="0" smtClean="0">
                <a:solidFill>
                  <a:srgbClr val="FF0000"/>
                </a:solidFill>
              </a:rPr>
              <a:t>Sağlığı</a:t>
            </a:r>
            <a:endParaRPr lang="tr-TR" dirty="0">
              <a:solidFill>
                <a:srgbClr val="FF0000"/>
              </a:solidFill>
            </a:endParaRPr>
          </a:p>
        </p:txBody>
      </p:sp>
      <p:sp>
        <p:nvSpPr>
          <p:cNvPr id="3" name="TextBox 2"/>
          <p:cNvSpPr txBox="1"/>
          <p:nvPr/>
        </p:nvSpPr>
        <p:spPr>
          <a:xfrm>
            <a:off x="683569" y="2060848"/>
            <a:ext cx="7776864" cy="3785652"/>
          </a:xfrm>
          <a:prstGeom prst="rect">
            <a:avLst/>
          </a:prstGeom>
          <a:noFill/>
        </p:spPr>
        <p:txBody>
          <a:bodyPr wrap="square" rtlCol="0">
            <a:spAutoFit/>
          </a:bodyPr>
          <a:lstStyle/>
          <a:p>
            <a:pPr>
              <a:lnSpc>
                <a:spcPct val="150000"/>
              </a:lnSpc>
            </a:pPr>
            <a:r>
              <a:rPr lang="tr-TR" sz="3200" dirty="0" smtClean="0"/>
              <a:t>“</a:t>
            </a:r>
            <a:r>
              <a:rPr lang="tr-TR" sz="3200" i="1" dirty="0"/>
              <a:t>Sağlıkta Uçurum: Eşitsiz Dünyanın Zor Sınavı</a:t>
            </a:r>
            <a:r>
              <a:rPr lang="tr-TR" sz="3200" dirty="0"/>
              <a:t>” Toplantısı (25 Şubat 2016)</a:t>
            </a:r>
          </a:p>
          <a:p>
            <a:pPr>
              <a:lnSpc>
                <a:spcPct val="150000"/>
              </a:lnSpc>
            </a:pPr>
            <a:endParaRPr lang="tr-TR" sz="3200" dirty="0" smtClean="0"/>
          </a:p>
          <a:p>
            <a:pPr>
              <a:lnSpc>
                <a:spcPct val="150000"/>
              </a:lnSpc>
            </a:pPr>
            <a:r>
              <a:rPr lang="tr-TR" sz="3200" dirty="0" smtClean="0"/>
              <a:t>“</a:t>
            </a:r>
            <a:r>
              <a:rPr lang="tr-TR" sz="3200" i="1" dirty="0"/>
              <a:t>2016 Yılında İnsan Hakları İhlalleri ve Hekimlik</a:t>
            </a:r>
            <a:r>
              <a:rPr lang="tr-TR" sz="3200" dirty="0"/>
              <a:t>” </a:t>
            </a:r>
            <a:r>
              <a:rPr lang="tr-TR" sz="3200" dirty="0" smtClean="0"/>
              <a:t>Sempozyumu (10 Aralık 2016)</a:t>
            </a:r>
            <a:endParaRPr lang="tr-TR" sz="3200" dirty="0"/>
          </a:p>
        </p:txBody>
      </p:sp>
    </p:spTree>
    <p:extLst>
      <p:ext uri="{BB962C8B-B14F-4D97-AF65-F5344CB8AC3E}">
        <p14:creationId xmlns:p14="http://schemas.microsoft.com/office/powerpoint/2010/main" val="1667143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Toplum Sağlığı ve </a:t>
            </a:r>
            <a:r>
              <a:rPr lang="tr-TR" sz="3600" dirty="0" smtClean="0">
                <a:solidFill>
                  <a:srgbClr val="FF0000"/>
                </a:solidFill>
              </a:rPr>
              <a:t>Çevre</a:t>
            </a:r>
            <a:endParaRPr lang="tr-TR" dirty="0">
              <a:solidFill>
                <a:srgbClr val="FF0000"/>
              </a:solidFill>
            </a:endParaRPr>
          </a:p>
        </p:txBody>
      </p:sp>
      <p:sp>
        <p:nvSpPr>
          <p:cNvPr id="3" name="TextBox 2"/>
          <p:cNvSpPr txBox="1"/>
          <p:nvPr/>
        </p:nvSpPr>
        <p:spPr>
          <a:xfrm>
            <a:off x="683569" y="1340768"/>
            <a:ext cx="7776864" cy="5262979"/>
          </a:xfrm>
          <a:prstGeom prst="rect">
            <a:avLst/>
          </a:prstGeom>
          <a:noFill/>
        </p:spPr>
        <p:txBody>
          <a:bodyPr wrap="square" rtlCol="0">
            <a:spAutoFit/>
          </a:bodyPr>
          <a:lstStyle/>
          <a:p>
            <a:pPr>
              <a:lnSpc>
                <a:spcPct val="150000"/>
              </a:lnSpc>
            </a:pPr>
            <a:r>
              <a:rPr lang="tr-TR" sz="3200" dirty="0" smtClean="0"/>
              <a:t>“</a:t>
            </a:r>
            <a:r>
              <a:rPr lang="tr-TR" sz="3200" i="1" dirty="0"/>
              <a:t>Fosil Yakıtlardan Kurtul </a:t>
            </a:r>
            <a:r>
              <a:rPr lang="tr-TR" sz="3200" i="1" dirty="0" err="1"/>
              <a:t>İnsiyatifi</a:t>
            </a:r>
            <a:r>
              <a:rPr lang="tr-TR" sz="3200" dirty="0"/>
              <a:t>” </a:t>
            </a:r>
            <a:r>
              <a:rPr lang="tr-TR" sz="3200" dirty="0" smtClean="0"/>
              <a:t>Çağrısı (15 Mayıs 2016)</a:t>
            </a:r>
            <a:endParaRPr lang="tr-TR" sz="3200" dirty="0"/>
          </a:p>
          <a:p>
            <a:pPr>
              <a:lnSpc>
                <a:spcPct val="150000"/>
              </a:lnSpc>
            </a:pPr>
            <a:r>
              <a:rPr lang="tr-TR" sz="3200" dirty="0"/>
              <a:t>“</a:t>
            </a:r>
            <a:r>
              <a:rPr lang="tr-TR" sz="3200" i="1" dirty="0"/>
              <a:t>Tütün Kontrol Yasa Teklifi</a:t>
            </a:r>
            <a:r>
              <a:rPr lang="tr-TR" sz="3200" dirty="0"/>
              <a:t>” </a:t>
            </a:r>
            <a:r>
              <a:rPr lang="tr-TR" sz="3200" dirty="0" smtClean="0"/>
              <a:t>Çalışmaları (30 Haziran 2016)</a:t>
            </a:r>
            <a:endParaRPr lang="tr-TR" sz="3200" dirty="0"/>
          </a:p>
          <a:p>
            <a:pPr>
              <a:lnSpc>
                <a:spcPct val="150000"/>
              </a:lnSpc>
            </a:pPr>
            <a:r>
              <a:rPr lang="tr-TR" sz="3200" dirty="0"/>
              <a:t>“</a:t>
            </a:r>
            <a:r>
              <a:rPr lang="tr-TR" sz="3200" i="1" dirty="0"/>
              <a:t>Nefes Alamıyoruz! Hava Kirliliği İklim Değişikliği ve Sağlık</a:t>
            </a:r>
            <a:r>
              <a:rPr lang="tr-TR" sz="3200" dirty="0"/>
              <a:t>” </a:t>
            </a:r>
            <a:r>
              <a:rPr lang="tr-TR" sz="3200" dirty="0" smtClean="0"/>
              <a:t>Sempozyumu (15 Ekim 2016)</a:t>
            </a:r>
            <a:endParaRPr lang="tr-TR" sz="3200" dirty="0" smtClean="0">
              <a:latin typeface="+mn-lt"/>
            </a:endParaRPr>
          </a:p>
        </p:txBody>
      </p:sp>
    </p:spTree>
    <p:extLst>
      <p:ext uri="{BB962C8B-B14F-4D97-AF65-F5344CB8AC3E}">
        <p14:creationId xmlns:p14="http://schemas.microsoft.com/office/powerpoint/2010/main" val="3084843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Sağlık Çalışanlarının </a:t>
            </a:r>
            <a:r>
              <a:rPr lang="tr-TR" sz="3600" dirty="0" smtClean="0">
                <a:solidFill>
                  <a:srgbClr val="FF0000"/>
                </a:solidFill>
              </a:rPr>
              <a:t>Sağlığı</a:t>
            </a:r>
            <a:endParaRPr lang="tr-TR" sz="3600" dirty="0">
              <a:solidFill>
                <a:srgbClr val="FF0000"/>
              </a:solidFill>
            </a:endParaRPr>
          </a:p>
        </p:txBody>
      </p:sp>
      <p:sp>
        <p:nvSpPr>
          <p:cNvPr id="4" name="TextBox 3"/>
          <p:cNvSpPr txBox="1"/>
          <p:nvPr/>
        </p:nvSpPr>
        <p:spPr>
          <a:xfrm>
            <a:off x="483883" y="1988840"/>
            <a:ext cx="7717475" cy="3046988"/>
          </a:xfrm>
          <a:prstGeom prst="rect">
            <a:avLst/>
          </a:prstGeom>
          <a:noFill/>
        </p:spPr>
        <p:txBody>
          <a:bodyPr wrap="square" rtlCol="0">
            <a:spAutoFit/>
          </a:bodyPr>
          <a:lstStyle/>
          <a:p>
            <a:r>
              <a:rPr lang="tr-TR" sz="3200" dirty="0"/>
              <a:t>Sağlık Çalışanlarının Sağlığı Çalışmaları “</a:t>
            </a:r>
            <a:r>
              <a:rPr lang="tr-TR" sz="3200" i="1" dirty="0"/>
              <a:t>İşle İlgili Hastalıklar</a:t>
            </a:r>
            <a:r>
              <a:rPr lang="tr-TR" sz="3200" dirty="0"/>
              <a:t>” (22 Şubat 2016)</a:t>
            </a:r>
          </a:p>
          <a:p>
            <a:r>
              <a:rPr lang="tr-TR" sz="3200" dirty="0"/>
              <a:t> </a:t>
            </a:r>
          </a:p>
          <a:p>
            <a:r>
              <a:rPr lang="tr-TR" sz="3200" dirty="0"/>
              <a:t>XXII. Tıpta Uzmanlık Eğitimi Kurultayı “</a:t>
            </a:r>
            <a:r>
              <a:rPr lang="tr-TR" sz="3200" i="1" dirty="0"/>
              <a:t>Sağlık Çalışanlarının Sağlığı” </a:t>
            </a:r>
            <a:r>
              <a:rPr lang="tr-TR" sz="3200" dirty="0"/>
              <a:t>Çalışma Grubu</a:t>
            </a:r>
          </a:p>
        </p:txBody>
      </p:sp>
      <p:pic>
        <p:nvPicPr>
          <p:cNvPr id="5" name="3 Resim"/>
          <p:cNvPicPr/>
          <p:nvPr/>
        </p:nvPicPr>
        <p:blipFill>
          <a:blip r:embed="rId2" cstate="print"/>
          <a:srcRect l="16490" t="8173" r="53660" b="3125"/>
          <a:stretch>
            <a:fillRect/>
          </a:stretch>
        </p:blipFill>
        <p:spPr bwMode="auto">
          <a:xfrm rot="1135301">
            <a:off x="6071906" y="3341783"/>
            <a:ext cx="1726467" cy="2928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flipH="1">
            <a:off x="4833743" y="5805264"/>
            <a:ext cx="2186529" cy="369332"/>
          </a:xfrm>
          <a:prstGeom prst="rect">
            <a:avLst/>
          </a:prstGeom>
          <a:noFill/>
        </p:spPr>
        <p:txBody>
          <a:bodyPr wrap="square" rtlCol="0">
            <a:spAutoFit/>
          </a:bodyPr>
          <a:lstStyle/>
          <a:p>
            <a:r>
              <a:rPr lang="tr-TR" dirty="0" smtClean="0"/>
              <a:t>Kongre Kitabı</a:t>
            </a:r>
            <a:endParaRPr lang="tr-TR" dirty="0"/>
          </a:p>
        </p:txBody>
      </p:sp>
    </p:spTree>
    <p:extLst>
      <p:ext uri="{BB962C8B-B14F-4D97-AF65-F5344CB8AC3E}">
        <p14:creationId xmlns:p14="http://schemas.microsoft.com/office/powerpoint/2010/main" val="32524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solidFill>
                  <a:srgbClr val="FF0000"/>
                </a:solidFill>
              </a:rPr>
              <a:t>Sürücü Olur Sağlık Belgesi </a:t>
            </a:r>
            <a:r>
              <a:rPr lang="tr-TR" sz="3200" dirty="0" err="1" smtClean="0">
                <a:solidFill>
                  <a:srgbClr val="FF0000"/>
                </a:solidFill>
              </a:rPr>
              <a:t>Çalıştayı</a:t>
            </a:r>
            <a:r>
              <a:rPr lang="tr-TR" sz="3200" dirty="0" smtClean="0">
                <a:solidFill>
                  <a:srgbClr val="FF0000"/>
                </a:solidFill>
              </a:rPr>
              <a:t> (02.12.2016)</a:t>
            </a:r>
            <a:endParaRPr lang="tr-TR" sz="3200" dirty="0">
              <a:solidFill>
                <a:srgbClr val="FF0000"/>
              </a:solidFill>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tr-TR" b="1" dirty="0" smtClean="0"/>
              <a:t>Çalıştay Amacı:</a:t>
            </a:r>
            <a:r>
              <a:rPr lang="tr-TR" dirty="0"/>
              <a:t> </a:t>
            </a:r>
            <a:r>
              <a:rPr lang="tr-TR" dirty="0" smtClean="0"/>
              <a:t>29 </a:t>
            </a:r>
            <a:r>
              <a:rPr lang="tr-TR" dirty="0"/>
              <a:t>Aralık 2015 tarihinde yapılan Sürücü Olur Raporları ile ilgili yönetmelik değişikliği ile birlikte, sürücülerin 5 yılda bir belgelerini yenilemeleri, sağlık kontrolünden geçirilmeleri zorunlu hale </a:t>
            </a:r>
            <a:r>
              <a:rPr lang="tr-TR" dirty="0" smtClean="0"/>
              <a:t>getirilmiştir. … </a:t>
            </a:r>
            <a:r>
              <a:rPr lang="tr-TR" dirty="0" smtClean="0">
                <a:solidFill>
                  <a:srgbClr val="FF0000"/>
                </a:solidFill>
              </a:rPr>
              <a:t>TTB </a:t>
            </a:r>
            <a:r>
              <a:rPr lang="tr-TR" dirty="0">
                <a:solidFill>
                  <a:srgbClr val="FF0000"/>
                </a:solidFill>
              </a:rPr>
              <a:t>A</a:t>
            </a:r>
            <a:r>
              <a:rPr lang="tr-TR" dirty="0" smtClean="0">
                <a:solidFill>
                  <a:srgbClr val="FF0000"/>
                </a:solidFill>
              </a:rPr>
              <a:t>ile Hekimliği </a:t>
            </a:r>
            <a:r>
              <a:rPr lang="tr-TR" dirty="0">
                <a:solidFill>
                  <a:srgbClr val="FF0000"/>
                </a:solidFill>
              </a:rPr>
              <a:t>K</a:t>
            </a:r>
            <a:r>
              <a:rPr lang="tr-TR" dirty="0" smtClean="0">
                <a:solidFill>
                  <a:srgbClr val="FF0000"/>
                </a:solidFill>
              </a:rPr>
              <a:t>olu</a:t>
            </a:r>
            <a:r>
              <a:rPr lang="tr-TR" dirty="0" smtClean="0"/>
              <a:t> </a:t>
            </a:r>
            <a:r>
              <a:rPr lang="tr-TR" dirty="0"/>
              <a:t>ev sahipliğinde, </a:t>
            </a:r>
            <a:r>
              <a:rPr lang="tr-TR" dirty="0" smtClean="0"/>
              <a:t>UDEK üyesi Uzmanlık </a:t>
            </a:r>
            <a:r>
              <a:rPr lang="tr-TR" dirty="0"/>
              <a:t>D</a:t>
            </a:r>
            <a:r>
              <a:rPr lang="tr-TR" dirty="0" smtClean="0"/>
              <a:t>ernekleri, Trafik </a:t>
            </a:r>
            <a:r>
              <a:rPr lang="tr-TR" dirty="0"/>
              <a:t>K</a:t>
            </a:r>
            <a:r>
              <a:rPr lang="tr-TR" dirty="0" smtClean="0"/>
              <a:t>azalarını </a:t>
            </a:r>
            <a:r>
              <a:rPr lang="tr-TR" dirty="0"/>
              <a:t>Ö</a:t>
            </a:r>
            <a:r>
              <a:rPr lang="tr-TR" dirty="0" smtClean="0"/>
              <a:t>nleme </a:t>
            </a:r>
            <a:r>
              <a:rPr lang="tr-TR" dirty="0"/>
              <a:t>D</a:t>
            </a:r>
            <a:r>
              <a:rPr lang="tr-TR" dirty="0" smtClean="0"/>
              <a:t>erneği, Sigorta Birliği ile Sağlık </a:t>
            </a:r>
            <a:r>
              <a:rPr lang="tr-TR" dirty="0"/>
              <a:t>Bakanlığı ve İçişleri Bakanlığı ilgili birimleri </a:t>
            </a:r>
            <a:r>
              <a:rPr lang="tr-TR" dirty="0" smtClean="0"/>
              <a:t>katılmıştır.</a:t>
            </a:r>
            <a:endParaRPr lang="tr-TR" dirty="0"/>
          </a:p>
          <a:p>
            <a:pPr marL="0" indent="0">
              <a:buNone/>
            </a:pPr>
            <a:endParaRPr lang="tr-TR" dirty="0"/>
          </a:p>
        </p:txBody>
      </p:sp>
    </p:spTree>
    <p:extLst>
      <p:ext uri="{BB962C8B-B14F-4D97-AF65-F5344CB8AC3E}">
        <p14:creationId xmlns:p14="http://schemas.microsoft.com/office/powerpoint/2010/main" val="25144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TTB Hekimlik Uygulamaları Veri </a:t>
            </a:r>
            <a:r>
              <a:rPr lang="tr-TR" sz="3600" dirty="0" smtClean="0">
                <a:solidFill>
                  <a:srgbClr val="FF0000"/>
                </a:solidFill>
              </a:rPr>
              <a:t>Tabanı</a:t>
            </a:r>
            <a:endParaRPr lang="tr-TR" dirty="0">
              <a:solidFill>
                <a:srgbClr val="FF0000"/>
              </a:solidFill>
            </a:endParaRPr>
          </a:p>
        </p:txBody>
      </p:sp>
      <p:sp>
        <p:nvSpPr>
          <p:cNvPr id="3" name="TextBox 2"/>
          <p:cNvSpPr txBox="1"/>
          <p:nvPr/>
        </p:nvSpPr>
        <p:spPr>
          <a:xfrm>
            <a:off x="1187625" y="2132856"/>
            <a:ext cx="6840760" cy="1477328"/>
          </a:xfrm>
          <a:prstGeom prst="rect">
            <a:avLst/>
          </a:prstGeom>
          <a:noFill/>
        </p:spPr>
        <p:txBody>
          <a:bodyPr wrap="square" rtlCol="0">
            <a:spAutoFit/>
          </a:bodyPr>
          <a:lstStyle/>
          <a:p>
            <a:r>
              <a:rPr lang="en-US" dirty="0"/>
              <a:t>Hekimlik Uygulamaları </a:t>
            </a:r>
            <a:r>
              <a:rPr lang="en-US" dirty="0" err="1"/>
              <a:t>Veri</a:t>
            </a:r>
            <a:r>
              <a:rPr lang="en-US" dirty="0"/>
              <a:t> </a:t>
            </a:r>
            <a:r>
              <a:rPr lang="en-US" dirty="0" err="1"/>
              <a:t>Tabanı</a:t>
            </a:r>
            <a:r>
              <a:rPr lang="en-US" dirty="0"/>
              <a:t> (HUV) Danışma Kurulu </a:t>
            </a:r>
            <a:r>
              <a:rPr lang="en-US" dirty="0" smtClean="0"/>
              <a:t>Toplantısı </a:t>
            </a:r>
            <a:r>
              <a:rPr lang="tr-TR" dirty="0" smtClean="0"/>
              <a:t>(</a:t>
            </a:r>
            <a:r>
              <a:rPr lang="en-US" dirty="0" smtClean="0"/>
              <a:t>22.04.2016</a:t>
            </a:r>
            <a:r>
              <a:rPr lang="tr-TR" dirty="0" smtClean="0"/>
              <a:t>)</a:t>
            </a:r>
          </a:p>
          <a:p>
            <a:endParaRPr lang="tr-TR" dirty="0"/>
          </a:p>
          <a:p>
            <a:r>
              <a:rPr lang="en-US" dirty="0"/>
              <a:t>Hekimlik Uygulamaları </a:t>
            </a:r>
            <a:r>
              <a:rPr lang="en-US" dirty="0" err="1"/>
              <a:t>Veri</a:t>
            </a:r>
            <a:r>
              <a:rPr lang="en-US" dirty="0"/>
              <a:t> </a:t>
            </a:r>
            <a:r>
              <a:rPr lang="en-US" dirty="0" err="1"/>
              <a:t>Tabanı</a:t>
            </a:r>
            <a:r>
              <a:rPr lang="en-US" dirty="0"/>
              <a:t> (HUV) Danışma Kurulu </a:t>
            </a:r>
            <a:r>
              <a:rPr lang="en-US" dirty="0" smtClean="0"/>
              <a:t>Toplantısı</a:t>
            </a:r>
            <a:r>
              <a:rPr lang="tr-TR" dirty="0" smtClean="0"/>
              <a:t> (</a:t>
            </a:r>
            <a:r>
              <a:rPr lang="en-US" dirty="0" smtClean="0"/>
              <a:t>2</a:t>
            </a:r>
            <a:r>
              <a:rPr lang="tr-TR" dirty="0" smtClean="0"/>
              <a:t>5</a:t>
            </a:r>
            <a:r>
              <a:rPr lang="en-US" dirty="0" smtClean="0"/>
              <a:t>.</a:t>
            </a:r>
            <a:r>
              <a:rPr lang="tr-TR" dirty="0" smtClean="0"/>
              <a:t>11</a:t>
            </a:r>
            <a:r>
              <a:rPr lang="en-US" dirty="0" smtClean="0"/>
              <a:t>.2016)</a:t>
            </a:r>
            <a:endParaRPr lang="tr-TR" dirty="0"/>
          </a:p>
        </p:txBody>
      </p:sp>
      <p:pic>
        <p:nvPicPr>
          <p:cNvPr id="5" name="Picture 4" descr="C:\Users\orhan\AppData\Local\Temp\Ekran Resmi 2016-12-02 22.57.59.pn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92734"/>
            <a:ext cx="8840340"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38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Yasal Süreçler – Hasta </a:t>
            </a:r>
            <a:r>
              <a:rPr lang="tr-TR" sz="3600" dirty="0" smtClean="0">
                <a:solidFill>
                  <a:srgbClr val="FF0000"/>
                </a:solidFill>
              </a:rPr>
              <a:t>Güvenliği</a:t>
            </a:r>
            <a:endParaRPr lang="tr-TR" sz="3600" dirty="0">
              <a:solidFill>
                <a:srgbClr val="FF0000"/>
              </a:solidFill>
            </a:endParaRPr>
          </a:p>
        </p:txBody>
      </p:sp>
      <p:sp>
        <p:nvSpPr>
          <p:cNvPr id="4" name="TextBox 3"/>
          <p:cNvSpPr txBox="1"/>
          <p:nvPr/>
        </p:nvSpPr>
        <p:spPr>
          <a:xfrm>
            <a:off x="323528" y="1196752"/>
            <a:ext cx="8686799" cy="4893647"/>
          </a:xfrm>
          <a:prstGeom prst="rect">
            <a:avLst/>
          </a:prstGeom>
          <a:noFill/>
        </p:spPr>
        <p:txBody>
          <a:bodyPr wrap="square" rtlCol="0">
            <a:spAutoFit/>
          </a:bodyPr>
          <a:lstStyle/>
          <a:p>
            <a:r>
              <a:rPr lang="tr-TR" sz="3200" dirty="0">
                <a:latin typeface="+mn-lt"/>
              </a:rPr>
              <a:t> </a:t>
            </a:r>
            <a:r>
              <a:rPr lang="en-US" sz="2800" dirty="0" smtClean="0">
                <a:latin typeface="+mn-lt"/>
              </a:rPr>
              <a:t>“</a:t>
            </a:r>
            <a:r>
              <a:rPr lang="en-US" sz="2800" i="1" dirty="0" err="1">
                <a:latin typeface="+mn-lt"/>
              </a:rPr>
              <a:t>Bilirkişilik</a:t>
            </a:r>
            <a:r>
              <a:rPr lang="en-US" sz="2800" i="1" dirty="0">
                <a:latin typeface="+mn-lt"/>
              </a:rPr>
              <a:t> </a:t>
            </a:r>
            <a:r>
              <a:rPr lang="en-US" sz="2800" i="1" dirty="0" err="1">
                <a:latin typeface="+mn-lt"/>
              </a:rPr>
              <a:t>Kanun</a:t>
            </a:r>
            <a:r>
              <a:rPr lang="en-US" sz="2800" i="1" dirty="0">
                <a:latin typeface="+mn-lt"/>
              </a:rPr>
              <a:t> </a:t>
            </a:r>
            <a:r>
              <a:rPr lang="en-US" sz="2800" i="1" dirty="0" err="1">
                <a:latin typeface="+mn-lt"/>
              </a:rPr>
              <a:t>Tasarısı</a:t>
            </a:r>
            <a:r>
              <a:rPr lang="en-US" sz="2800" dirty="0">
                <a:latin typeface="+mn-lt"/>
              </a:rPr>
              <a:t>”</a:t>
            </a:r>
            <a:r>
              <a:rPr lang="tr-TR" sz="2800" dirty="0">
                <a:latin typeface="+mn-lt"/>
              </a:rPr>
              <a:t> 15 Nisan 2016</a:t>
            </a:r>
          </a:p>
          <a:p>
            <a:r>
              <a:rPr lang="tr-TR" sz="2800" dirty="0">
                <a:latin typeface="+mn-lt"/>
              </a:rPr>
              <a:t> </a:t>
            </a:r>
          </a:p>
          <a:p>
            <a:r>
              <a:rPr lang="tr-TR" sz="2800" i="1" dirty="0">
                <a:latin typeface="+mn-lt"/>
              </a:rPr>
              <a:t>“2016 Eylem Planına ve Sağlık Bakanlığı İhtiyaçlarına Yönelik”</a:t>
            </a:r>
            <a:r>
              <a:rPr lang="tr-TR" sz="2800" dirty="0">
                <a:latin typeface="+mn-lt"/>
              </a:rPr>
              <a:t> (</a:t>
            </a:r>
            <a:r>
              <a:rPr lang="tr-TR" sz="2800" i="1" dirty="0">
                <a:latin typeface="+mn-lt"/>
              </a:rPr>
              <a:t>Sağlık Turizm</a:t>
            </a:r>
            <a:r>
              <a:rPr lang="tr-TR" sz="2800" dirty="0">
                <a:latin typeface="+mn-lt"/>
              </a:rPr>
              <a:t>) olduğu belirtilen bir Torba Kanun Tasarısı 09 Mayıs 2016</a:t>
            </a:r>
          </a:p>
          <a:p>
            <a:r>
              <a:rPr lang="tr-TR" sz="2800" dirty="0">
                <a:latin typeface="+mn-lt"/>
              </a:rPr>
              <a:t> </a:t>
            </a:r>
          </a:p>
          <a:p>
            <a:r>
              <a:rPr lang="tr-TR" sz="2800" dirty="0">
                <a:latin typeface="+mn-lt"/>
              </a:rPr>
              <a:t>“</a:t>
            </a:r>
            <a:r>
              <a:rPr lang="tr-TR" sz="2800" i="1" dirty="0">
                <a:latin typeface="+mn-lt"/>
              </a:rPr>
              <a:t>Kişisel Verileri Koruma Kanunu”</a:t>
            </a:r>
            <a:r>
              <a:rPr lang="tr-TR" sz="2800" dirty="0">
                <a:latin typeface="+mn-lt"/>
              </a:rPr>
              <a:t> Toplantısı 15 Mayıs 2016 </a:t>
            </a:r>
          </a:p>
          <a:p>
            <a:r>
              <a:rPr lang="tr-TR" sz="2800" dirty="0">
                <a:latin typeface="+mn-lt"/>
              </a:rPr>
              <a:t> </a:t>
            </a:r>
          </a:p>
          <a:p>
            <a:r>
              <a:rPr lang="tr-TR" sz="2800" i="1" dirty="0">
                <a:latin typeface="+mn-lt"/>
              </a:rPr>
              <a:t>“Hekimler ile Sağlık Kurum ve Kuruluşlarının Dijital Ortamlardaki Paylaşımlarına İlişkin Etik Kurallar”</a:t>
            </a:r>
            <a:r>
              <a:rPr lang="tr-TR" sz="2800" dirty="0">
                <a:latin typeface="+mn-lt"/>
              </a:rPr>
              <a:t> 16 Mayıs 2016</a:t>
            </a:r>
          </a:p>
        </p:txBody>
      </p:sp>
    </p:spTree>
    <p:extLst>
      <p:ext uri="{BB962C8B-B14F-4D97-AF65-F5344CB8AC3E}">
        <p14:creationId xmlns:p14="http://schemas.microsoft.com/office/powerpoint/2010/main" val="193831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62670"/>
            <a:ext cx="8229600" cy="634082"/>
          </a:xfrm>
        </p:spPr>
        <p:txBody>
          <a:bodyPr/>
          <a:lstStyle/>
          <a:p>
            <a:r>
              <a:rPr lang="tr-TR" sz="3600" b="1" dirty="0" smtClean="0">
                <a:solidFill>
                  <a:srgbClr val="FF0000"/>
                </a:solidFill>
              </a:rPr>
              <a:t>Genel Kurul Gündemi</a:t>
            </a:r>
            <a:r>
              <a:rPr lang="tr-TR" sz="3600" dirty="0" smtClean="0">
                <a:solidFill>
                  <a:srgbClr val="FF0000"/>
                </a:solidFill>
              </a:rPr>
              <a:t/>
            </a:r>
            <a:br>
              <a:rPr lang="tr-TR" sz="3600"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457200" y="1091877"/>
            <a:ext cx="8229600" cy="5505475"/>
          </a:xfrm>
        </p:spPr>
        <p:txBody>
          <a:bodyPr/>
          <a:lstStyle/>
          <a:p>
            <a:r>
              <a:rPr lang="tr-TR" sz="3000" dirty="0" smtClean="0"/>
              <a:t>Açılış ve Divan Başkanlığı Seçimi</a:t>
            </a:r>
          </a:p>
          <a:p>
            <a:r>
              <a:rPr lang="tr-TR" sz="3000" dirty="0" smtClean="0"/>
              <a:t>TTB-Merkez Konseyi Konuşması</a:t>
            </a:r>
          </a:p>
          <a:p>
            <a:r>
              <a:rPr lang="tr-TR" sz="3000" dirty="0" smtClean="0"/>
              <a:t>TTB-UDEK Yürütme Kurulu Başkanının Konuşması</a:t>
            </a:r>
          </a:p>
          <a:p>
            <a:r>
              <a:rPr lang="tr-TR" sz="3000" dirty="0" smtClean="0"/>
              <a:t>TTB-UDEK Yürütme Kurulu’nun 2015-2016 Dönemi Çalışma Raporunun Sunumu</a:t>
            </a:r>
          </a:p>
          <a:p>
            <a:r>
              <a:rPr lang="tr-TR" sz="3000" dirty="0" smtClean="0"/>
              <a:t>TTB-UDEK Bilançosunun Sunumu</a:t>
            </a:r>
          </a:p>
          <a:p>
            <a:r>
              <a:rPr lang="tr-TR" sz="3000" dirty="0" smtClean="0"/>
              <a:t>Dernek üyelik başvuruları değerlendirilmesi </a:t>
            </a:r>
          </a:p>
          <a:p>
            <a:r>
              <a:rPr lang="tr-TR" sz="3000" dirty="0" smtClean="0"/>
              <a:t>Bazı karar önerilerinin sunumu ve oylanması</a:t>
            </a:r>
          </a:p>
          <a:p>
            <a:r>
              <a:rPr lang="tr-TR" sz="3000" dirty="0" smtClean="0"/>
              <a:t>Dilek ve Beklentiler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Geleneksel, </a:t>
            </a:r>
            <a:r>
              <a:rPr lang="tr-TR" sz="3600" dirty="0" smtClean="0">
                <a:solidFill>
                  <a:srgbClr val="FF0000"/>
                </a:solidFill>
              </a:rPr>
              <a:t>Tamamlayıcı Tıp Uygulamaları</a:t>
            </a:r>
            <a:endParaRPr lang="tr-TR" sz="3600" dirty="0">
              <a:solidFill>
                <a:srgbClr val="FF0000"/>
              </a:solidFill>
            </a:endParaRPr>
          </a:p>
        </p:txBody>
      </p:sp>
      <p:sp>
        <p:nvSpPr>
          <p:cNvPr id="3" name="Content Placeholder 2"/>
          <p:cNvSpPr>
            <a:spLocks noGrp="1"/>
          </p:cNvSpPr>
          <p:nvPr>
            <p:ph idx="1"/>
          </p:nvPr>
        </p:nvSpPr>
        <p:spPr/>
        <p:txBody>
          <a:bodyPr/>
          <a:lstStyle/>
          <a:p>
            <a:pPr marL="0" indent="0">
              <a:buNone/>
            </a:pPr>
            <a:r>
              <a:rPr lang="tr-TR" dirty="0" smtClean="0"/>
              <a:t>Çeşitli geleneksel-tamamlayıcı-alternatif </a:t>
            </a:r>
            <a:r>
              <a:rPr lang="tr-TR" dirty="0"/>
              <a:t>tıp uygulamaları ilgili </a:t>
            </a:r>
            <a:r>
              <a:rPr lang="tr-TR" dirty="0" smtClean="0"/>
              <a:t>uzmanlık alanlarının raporlarının hazırlanması ve web üzerinden yayınlanması</a:t>
            </a:r>
            <a:endParaRPr lang="tr-TR" dirty="0"/>
          </a:p>
        </p:txBody>
      </p:sp>
    </p:spTree>
    <p:extLst>
      <p:ext uri="{BB962C8B-B14F-4D97-AF65-F5344CB8AC3E}">
        <p14:creationId xmlns:p14="http://schemas.microsoft.com/office/powerpoint/2010/main" val="602840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smtClean="0">
                <a:solidFill>
                  <a:srgbClr val="FF0000"/>
                </a:solidFill>
              </a:rPr>
              <a:t>Geleneksel Alternatif Tıp</a:t>
            </a:r>
            <a:endParaRPr lang="tr-TR" dirty="0">
              <a:solidFill>
                <a:srgbClr val="FF0000"/>
              </a:solidFill>
            </a:endParaRPr>
          </a:p>
        </p:txBody>
      </p:sp>
      <p:sp>
        <p:nvSpPr>
          <p:cNvPr id="4" name="TextBox 3"/>
          <p:cNvSpPr txBox="1"/>
          <p:nvPr/>
        </p:nvSpPr>
        <p:spPr>
          <a:xfrm>
            <a:off x="1619672" y="1196752"/>
            <a:ext cx="6912768" cy="2062103"/>
          </a:xfrm>
          <a:prstGeom prst="rect">
            <a:avLst/>
          </a:prstGeom>
          <a:noFill/>
        </p:spPr>
        <p:txBody>
          <a:bodyPr wrap="square" rtlCol="0">
            <a:spAutoFit/>
          </a:bodyPr>
          <a:lstStyle/>
          <a:p>
            <a:r>
              <a:rPr lang="tr-TR" sz="3200" dirty="0">
                <a:latin typeface="+mn-lt"/>
              </a:rPr>
              <a:t>“</a:t>
            </a:r>
            <a:r>
              <a:rPr lang="tr-TR" sz="3200" i="1" dirty="0">
                <a:latin typeface="+mn-lt"/>
              </a:rPr>
              <a:t>Tıbbın Alternatifi Olmaz: Geleneksel Alternatif ve Tamamlayıcı Tıp Uygulamalarına Hekim Yaklaşımı</a:t>
            </a:r>
            <a:r>
              <a:rPr lang="tr-TR" sz="3200" dirty="0" smtClean="0">
                <a:latin typeface="+mn-lt"/>
              </a:rPr>
              <a:t>” Sempozyumu 28-29 Mayıs 2016  </a:t>
            </a:r>
            <a:endParaRPr lang="tr-TR" sz="3200" dirty="0">
              <a:latin typeface="+mn-lt"/>
            </a:endParaRPr>
          </a:p>
        </p:txBody>
      </p:sp>
      <p:pic>
        <p:nvPicPr>
          <p:cNvPr id="1026" name="Picture 2" descr="http://www.ttb.org.tr/images/stories/haberler/2016/ga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62807"/>
            <a:ext cx="4859759" cy="31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97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smtClean="0">
                <a:solidFill>
                  <a:srgbClr val="FF0000"/>
                </a:solidFill>
              </a:rPr>
              <a:t>Klinik Eczacılık ve </a:t>
            </a:r>
            <a:r>
              <a:rPr lang="tr-TR" sz="3600" dirty="0" err="1" smtClean="0">
                <a:solidFill>
                  <a:srgbClr val="FF0000"/>
                </a:solidFill>
              </a:rPr>
              <a:t>Fitofarmasi</a:t>
            </a:r>
            <a:r>
              <a:rPr lang="tr-TR" sz="3600" dirty="0" smtClean="0">
                <a:solidFill>
                  <a:srgbClr val="FF0000"/>
                </a:solidFill>
              </a:rPr>
              <a:t> Uzmanlık Dalı</a:t>
            </a:r>
            <a:endParaRPr lang="tr-TR" dirty="0">
              <a:solidFill>
                <a:srgbClr val="FF0000"/>
              </a:solidFill>
            </a:endParaRPr>
          </a:p>
        </p:txBody>
      </p:sp>
      <p:sp>
        <p:nvSpPr>
          <p:cNvPr id="4" name="TextBox 3"/>
          <p:cNvSpPr txBox="1"/>
          <p:nvPr/>
        </p:nvSpPr>
        <p:spPr>
          <a:xfrm>
            <a:off x="465460" y="1417638"/>
            <a:ext cx="6986860" cy="1200329"/>
          </a:xfrm>
          <a:prstGeom prst="rect">
            <a:avLst/>
          </a:prstGeom>
          <a:noFill/>
        </p:spPr>
        <p:txBody>
          <a:bodyPr wrap="square" rtlCol="0">
            <a:spAutoFit/>
          </a:bodyPr>
          <a:lstStyle/>
          <a:p>
            <a:r>
              <a:rPr lang="tr-TR" dirty="0" smtClean="0"/>
              <a:t>Klinik </a:t>
            </a:r>
            <a:r>
              <a:rPr lang="tr-TR" dirty="0"/>
              <a:t>Mikrobiyoloji Uzmanlık Derneği, Türk Dermatoloji Derneği, Türk </a:t>
            </a:r>
            <a:r>
              <a:rPr lang="tr-TR" dirty="0" smtClean="0"/>
              <a:t>Farmakoloji </a:t>
            </a:r>
            <a:r>
              <a:rPr lang="tr-TR" dirty="0"/>
              <a:t>Derneği, Türk Gastroenteroloji Derneği, </a:t>
            </a:r>
            <a:endParaRPr lang="tr-TR" dirty="0" smtClean="0"/>
          </a:p>
          <a:p>
            <a:r>
              <a:rPr lang="tr-TR" dirty="0" smtClean="0"/>
              <a:t>Türk </a:t>
            </a:r>
            <a:r>
              <a:rPr lang="tr-TR" dirty="0"/>
              <a:t>Geriatri Derneği, Türk </a:t>
            </a:r>
            <a:r>
              <a:rPr lang="tr-TR" dirty="0" err="1"/>
              <a:t>Neonatoloji</a:t>
            </a:r>
            <a:r>
              <a:rPr lang="tr-TR" dirty="0"/>
              <a:t> Derneği</a:t>
            </a:r>
            <a:r>
              <a:rPr lang="tr-TR" dirty="0" smtClean="0"/>
              <a:t>, </a:t>
            </a:r>
          </a:p>
          <a:p>
            <a:r>
              <a:rPr lang="tr-TR" dirty="0" smtClean="0"/>
              <a:t>Türk </a:t>
            </a:r>
            <a:r>
              <a:rPr lang="tr-TR" dirty="0"/>
              <a:t>Nöroloji Derneği, Türkiye Psikiyatri Derneği </a:t>
            </a:r>
            <a:r>
              <a:rPr lang="tr-TR" dirty="0" smtClean="0"/>
              <a:t>temsilcileri …</a:t>
            </a:r>
            <a:endParaRPr lang="tr-TR"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024"/>
          <a:stretch/>
        </p:blipFill>
        <p:spPr>
          <a:xfrm>
            <a:off x="611560" y="2640539"/>
            <a:ext cx="7632848" cy="4847890"/>
          </a:xfrm>
          <a:prstGeom prst="rect">
            <a:avLst/>
          </a:prstGeom>
        </p:spPr>
      </p:pic>
    </p:spTree>
    <p:extLst>
      <p:ext uri="{BB962C8B-B14F-4D97-AF65-F5344CB8AC3E}">
        <p14:creationId xmlns:p14="http://schemas.microsoft.com/office/powerpoint/2010/main" val="414574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Sağlıkta </a:t>
            </a:r>
            <a:r>
              <a:rPr lang="tr-TR" sz="3600" dirty="0" smtClean="0">
                <a:solidFill>
                  <a:srgbClr val="FF0000"/>
                </a:solidFill>
              </a:rPr>
              <a:t>Şiddet</a:t>
            </a:r>
            <a:endParaRPr lang="tr-TR" sz="3600" dirty="0">
              <a:solidFill>
                <a:srgbClr val="FF0000"/>
              </a:solidFill>
            </a:endParaRPr>
          </a:p>
        </p:txBody>
      </p:sp>
      <p:sp>
        <p:nvSpPr>
          <p:cNvPr id="5" name="TextBox 4"/>
          <p:cNvSpPr txBox="1"/>
          <p:nvPr/>
        </p:nvSpPr>
        <p:spPr>
          <a:xfrm>
            <a:off x="3113876" y="1232972"/>
            <a:ext cx="3608808" cy="369332"/>
          </a:xfrm>
          <a:prstGeom prst="rect">
            <a:avLst/>
          </a:prstGeom>
          <a:noFill/>
        </p:spPr>
        <p:txBody>
          <a:bodyPr wrap="none" rtlCol="0">
            <a:spAutoFit/>
          </a:bodyPr>
          <a:lstStyle/>
          <a:p>
            <a:r>
              <a:rPr lang="tr-TR" dirty="0" smtClean="0"/>
              <a:t>Dr. Ersin Arslan (18 Nisan 2016) </a:t>
            </a:r>
            <a:endParaRPr lang="tr-TR" dirty="0"/>
          </a:p>
        </p:txBody>
      </p:sp>
      <p:pic>
        <p:nvPicPr>
          <p:cNvPr id="6" name="Picture 5" descr="C:\Users\orhan\AppData\Local\Temp\Ekran Resmi 2016-12-02 23.04.16.png"/>
          <p:cNvPicPr/>
          <p:nvPr/>
        </p:nvPicPr>
        <p:blipFill rotWithShape="1">
          <a:blip r:embed="rId2">
            <a:extLst>
              <a:ext uri="{28A0092B-C50C-407E-A947-70E740481C1C}">
                <a14:useLocalDpi xmlns:a14="http://schemas.microsoft.com/office/drawing/2010/main" val="0"/>
              </a:ext>
            </a:extLst>
          </a:blip>
          <a:srcRect l="2659" t="15377" r="5419" b="7469"/>
          <a:stretch/>
        </p:blipFill>
        <p:spPr bwMode="auto">
          <a:xfrm>
            <a:off x="827584" y="2204864"/>
            <a:ext cx="7715200" cy="38878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1449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rgbClr val="FF0000"/>
                </a:solidFill>
              </a:rPr>
              <a:t>Sağlıkta </a:t>
            </a:r>
            <a:r>
              <a:rPr lang="tr-TR" sz="3600" dirty="0" smtClean="0">
                <a:solidFill>
                  <a:srgbClr val="FF0000"/>
                </a:solidFill>
              </a:rPr>
              <a:t>Şiddet</a:t>
            </a:r>
            <a:endParaRPr lang="tr-TR" sz="3600" dirty="0">
              <a:solidFill>
                <a:srgbClr val="FF0000"/>
              </a:solidFill>
            </a:endParaRPr>
          </a:p>
        </p:txBody>
      </p:sp>
      <p:pic>
        <p:nvPicPr>
          <p:cNvPr id="4" name="Picture 3" descr="C:\Users\orhan\AppData\Local\Temp\Rar$DIa0.742\Ekran Resmi 2016-12-02 23.03.55.png"/>
          <p:cNvPicPr/>
          <p:nvPr/>
        </p:nvPicPr>
        <p:blipFill rotWithShape="1">
          <a:blip r:embed="rId2">
            <a:extLst>
              <a:ext uri="{28A0092B-C50C-407E-A947-70E740481C1C}">
                <a14:useLocalDpi xmlns:a14="http://schemas.microsoft.com/office/drawing/2010/main" val="0"/>
              </a:ext>
            </a:extLst>
          </a:blip>
          <a:srcRect l="2661" t="17150" r="4920" b="8061"/>
          <a:stretch/>
        </p:blipFill>
        <p:spPr bwMode="auto">
          <a:xfrm>
            <a:off x="611560" y="2132856"/>
            <a:ext cx="7831891" cy="39405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53640926-AAD7-44D8-BBD7-CCE9431645EC}">
              <a14:shadowObscured xmlns:a14="http://schemas.microsoft.com/office/drawing/2010/main"/>
            </a:ext>
          </a:extLst>
        </p:spPr>
      </p:pic>
      <p:sp>
        <p:nvSpPr>
          <p:cNvPr id="5" name="TextBox 4"/>
          <p:cNvSpPr txBox="1"/>
          <p:nvPr/>
        </p:nvSpPr>
        <p:spPr>
          <a:xfrm>
            <a:off x="3113876" y="1232972"/>
            <a:ext cx="3647217" cy="369332"/>
          </a:xfrm>
          <a:prstGeom prst="rect">
            <a:avLst/>
          </a:prstGeom>
          <a:noFill/>
        </p:spPr>
        <p:txBody>
          <a:bodyPr wrap="none" rtlCol="0">
            <a:spAutoFit/>
          </a:bodyPr>
          <a:lstStyle/>
          <a:p>
            <a:r>
              <a:rPr lang="tr-TR" dirty="0" smtClean="0"/>
              <a:t>Dr. Kamil </a:t>
            </a:r>
            <a:r>
              <a:rPr lang="tr-TR" dirty="0" err="1" smtClean="0"/>
              <a:t>Furtun</a:t>
            </a:r>
            <a:r>
              <a:rPr lang="tr-TR" dirty="0" smtClean="0"/>
              <a:t> (31 Mayıs 2016) </a:t>
            </a:r>
            <a:endParaRPr lang="tr-TR" dirty="0"/>
          </a:p>
        </p:txBody>
      </p:sp>
    </p:spTree>
    <p:extLst>
      <p:ext uri="{BB962C8B-B14F-4D97-AF65-F5344CB8AC3E}">
        <p14:creationId xmlns:p14="http://schemas.microsoft.com/office/powerpoint/2010/main" val="1008335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507288" cy="1143000"/>
          </a:xfrm>
        </p:spPr>
        <p:txBody>
          <a:bodyPr/>
          <a:lstStyle/>
          <a:p>
            <a:r>
              <a:rPr lang="tr-TR" sz="3600" dirty="0" smtClean="0">
                <a:solidFill>
                  <a:srgbClr val="FF0000"/>
                </a:solidFill>
              </a:rPr>
              <a:t>Yazışmalar</a:t>
            </a:r>
            <a:r>
              <a:rPr lang="tr-TR" sz="3600" dirty="0" smtClean="0"/>
              <a:t> Sayı: UDEK/A-x Genel Yazılar</a:t>
            </a:r>
            <a:br>
              <a:rPr lang="tr-TR" sz="3600" dirty="0" smtClean="0"/>
            </a:br>
            <a:r>
              <a:rPr lang="tr-TR" sz="3600" dirty="0" smtClean="0"/>
              <a:t>                  Sayı: UDEK/B-x Özel Yazılar</a:t>
            </a:r>
            <a:endParaRPr lang="tr-TR"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8949507" cy="403244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tr-TR" sz="3200" dirty="0" smtClean="0">
                <a:solidFill>
                  <a:srgbClr val="FF0000"/>
                </a:solidFill>
              </a:rPr>
              <a:t>UDEK web sayfası</a:t>
            </a:r>
            <a:endParaRPr lang="tr-TR" sz="3200" dirty="0">
              <a:solidFill>
                <a:srgbClr val="FF0000"/>
              </a:solidFill>
            </a:endParaRPr>
          </a:p>
        </p:txBody>
      </p:sp>
      <p:pic>
        <p:nvPicPr>
          <p:cNvPr id="5" name="Picture 4" descr="C:\Users\orhan\Downloads\Ekran Resmi 2016-12-03 01.39.41.png"/>
          <p:cNvPicPr/>
          <p:nvPr/>
        </p:nvPicPr>
        <p:blipFill rotWithShape="1">
          <a:blip r:embed="rId2">
            <a:extLst>
              <a:ext uri="{28A0092B-C50C-407E-A947-70E740481C1C}">
                <a14:useLocalDpi xmlns:a14="http://schemas.microsoft.com/office/drawing/2010/main" val="0"/>
              </a:ext>
            </a:extLst>
          </a:blip>
          <a:srcRect l="2991" t="10938" r="4089" b="22540"/>
          <a:stretch/>
        </p:blipFill>
        <p:spPr bwMode="auto">
          <a:xfrm>
            <a:off x="611560" y="1145208"/>
            <a:ext cx="7920880" cy="48040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5334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marL="0" indent="0" algn="ctr">
              <a:buNone/>
            </a:pPr>
            <a:r>
              <a:rPr lang="tr-TR" dirty="0" smtClean="0"/>
              <a:t>Tıpta Uzmanlık Eğitimi Kurultayı</a:t>
            </a:r>
            <a:endParaRPr lang="tr-TR" dirty="0"/>
          </a:p>
        </p:txBody>
      </p:sp>
    </p:spTree>
    <p:extLst>
      <p:ext uri="{BB962C8B-B14F-4D97-AF65-F5344CB8AC3E}">
        <p14:creationId xmlns:p14="http://schemas.microsoft.com/office/powerpoint/2010/main" val="510698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tr-TR" sz="3600" dirty="0" smtClean="0">
                <a:solidFill>
                  <a:srgbClr val="FF0000"/>
                </a:solidFill>
              </a:rPr>
              <a:t>XXII. Tıpta </a:t>
            </a:r>
            <a:r>
              <a:rPr lang="tr-TR" sz="3600" dirty="0">
                <a:solidFill>
                  <a:srgbClr val="FF0000"/>
                </a:solidFill>
              </a:rPr>
              <a:t>Uzmanlık Eğitimi </a:t>
            </a:r>
            <a:r>
              <a:rPr lang="tr-TR" sz="3600" dirty="0" smtClean="0">
                <a:solidFill>
                  <a:srgbClr val="FF0000"/>
                </a:solidFill>
              </a:rPr>
              <a:t>Kurultayı</a:t>
            </a:r>
            <a:br>
              <a:rPr lang="tr-TR" sz="3600" dirty="0" smtClean="0">
                <a:solidFill>
                  <a:srgbClr val="FF0000"/>
                </a:solidFill>
              </a:rPr>
            </a:br>
            <a:r>
              <a:rPr lang="tr-TR" sz="3600" dirty="0"/>
              <a:t>10 Aralık 2016 İstanbul Tabip Odası</a:t>
            </a:r>
            <a:br>
              <a:rPr lang="tr-TR" sz="3600" dirty="0"/>
            </a:br>
            <a:endParaRPr lang="tr-TR" sz="3600" dirty="0">
              <a:solidFill>
                <a:srgbClr val="FF0000"/>
              </a:solidFill>
            </a:endParaRPr>
          </a:p>
        </p:txBody>
      </p:sp>
      <p:sp>
        <p:nvSpPr>
          <p:cNvPr id="4" name="TextBox 3"/>
          <p:cNvSpPr txBox="1"/>
          <p:nvPr/>
        </p:nvSpPr>
        <p:spPr>
          <a:xfrm>
            <a:off x="457200" y="1628800"/>
            <a:ext cx="8027419" cy="4524315"/>
          </a:xfrm>
          <a:prstGeom prst="rect">
            <a:avLst/>
          </a:prstGeom>
          <a:noFill/>
        </p:spPr>
        <p:txBody>
          <a:bodyPr wrap="square" rtlCol="0">
            <a:spAutoFit/>
          </a:bodyPr>
          <a:lstStyle/>
          <a:p>
            <a:r>
              <a:rPr lang="tr-TR" sz="3200" u="sng" dirty="0" smtClean="0"/>
              <a:t>Kurultay Programı</a:t>
            </a:r>
          </a:p>
          <a:p>
            <a:r>
              <a:rPr lang="tr-TR" sz="3200" b="1" dirty="0" smtClean="0"/>
              <a:t>Konferans</a:t>
            </a:r>
            <a:r>
              <a:rPr lang="tr-TR" sz="3200" dirty="0" smtClean="0"/>
              <a:t>: Türkiye Sağlık Ortamı </a:t>
            </a:r>
            <a:r>
              <a:rPr lang="tr-TR" sz="3200" dirty="0"/>
              <a:t>ve TTB Gündemi (2016</a:t>
            </a:r>
            <a:r>
              <a:rPr lang="tr-TR" sz="3200" dirty="0" smtClean="0"/>
              <a:t>)</a:t>
            </a:r>
          </a:p>
          <a:p>
            <a:endParaRPr lang="tr-TR" sz="3200" dirty="0" smtClean="0"/>
          </a:p>
          <a:p>
            <a:r>
              <a:rPr lang="tr-TR" sz="3200" b="1" dirty="0" smtClean="0"/>
              <a:t>Panel</a:t>
            </a:r>
            <a:r>
              <a:rPr lang="tr-TR" sz="3200" dirty="0" smtClean="0"/>
              <a:t>: Dünyada </a:t>
            </a:r>
            <a:r>
              <a:rPr lang="tr-TR" sz="3200" dirty="0"/>
              <a:t>Tıpta Uzmanlık </a:t>
            </a:r>
            <a:r>
              <a:rPr lang="tr-TR" sz="3200" dirty="0" smtClean="0"/>
              <a:t>Eğitiminde </a:t>
            </a:r>
            <a:r>
              <a:rPr lang="tr-TR" sz="3200" dirty="0"/>
              <a:t>Yeni </a:t>
            </a:r>
            <a:r>
              <a:rPr lang="tr-TR" sz="3200" dirty="0" smtClean="0"/>
              <a:t>Düzenlemeler </a:t>
            </a:r>
            <a:r>
              <a:rPr lang="tr-TR" sz="3200" dirty="0"/>
              <a:t>ve </a:t>
            </a:r>
            <a:r>
              <a:rPr lang="tr-TR" sz="3200" dirty="0" smtClean="0"/>
              <a:t>Uygulamalar</a:t>
            </a:r>
          </a:p>
          <a:p>
            <a:endParaRPr lang="tr-TR" sz="3200" dirty="0" smtClean="0"/>
          </a:p>
          <a:p>
            <a:r>
              <a:rPr lang="tr-TR" sz="3200" b="1" dirty="0" smtClean="0"/>
              <a:t>Anket Sunum</a:t>
            </a:r>
            <a:r>
              <a:rPr lang="tr-TR" sz="3200" dirty="0" smtClean="0"/>
              <a:t>: Uzmanlık Eğitiminin Niteliği </a:t>
            </a:r>
            <a:r>
              <a:rPr lang="tr-TR" sz="3200" dirty="0"/>
              <a:t>ve </a:t>
            </a:r>
            <a:r>
              <a:rPr lang="tr-TR" sz="3200" dirty="0" smtClean="0"/>
              <a:t>Çalışma Koşulları</a:t>
            </a:r>
            <a:endParaRPr lang="tr-TR" sz="3200" dirty="0"/>
          </a:p>
        </p:txBody>
      </p:sp>
    </p:spTree>
    <p:extLst>
      <p:ext uri="{BB962C8B-B14F-4D97-AF65-F5344CB8AC3E}">
        <p14:creationId xmlns:p14="http://schemas.microsoft.com/office/powerpoint/2010/main" val="2757062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57200" y="116632"/>
            <a:ext cx="8229600" cy="1143000"/>
          </a:xfrm>
        </p:spPr>
        <p:txBody>
          <a:bodyPr/>
          <a:lstStyle/>
          <a:p>
            <a:r>
              <a:rPr lang="tr-TR" altLang="tr-TR" sz="3600" dirty="0" smtClean="0">
                <a:solidFill>
                  <a:srgbClr val="FF0000"/>
                </a:solidFill>
              </a:rPr>
              <a:t>Çalışma Grupları Toplantısı 10.12.2016</a:t>
            </a:r>
          </a:p>
        </p:txBody>
      </p:sp>
      <p:sp>
        <p:nvSpPr>
          <p:cNvPr id="2" name="Rectangle 1"/>
          <p:cNvSpPr/>
          <p:nvPr/>
        </p:nvSpPr>
        <p:spPr>
          <a:xfrm>
            <a:off x="323528" y="1181065"/>
            <a:ext cx="8820472" cy="5632311"/>
          </a:xfrm>
          <a:prstGeom prst="rect">
            <a:avLst/>
          </a:prstGeom>
        </p:spPr>
        <p:txBody>
          <a:bodyPr wrap="square">
            <a:spAutoFit/>
          </a:bodyPr>
          <a:lstStyle/>
          <a:p>
            <a:pPr>
              <a:lnSpc>
                <a:spcPct val="150000"/>
              </a:lnSpc>
            </a:pPr>
            <a:r>
              <a:rPr lang="tr-TR" sz="2400" b="1" dirty="0" smtClean="0"/>
              <a:t>İlaç </a:t>
            </a:r>
            <a:r>
              <a:rPr lang="tr-TR" sz="2400" b="1" dirty="0"/>
              <a:t>ve Teknoloji </a:t>
            </a:r>
            <a:r>
              <a:rPr lang="tr-TR" sz="2400" b="1" dirty="0" smtClean="0"/>
              <a:t>ÇG: </a:t>
            </a:r>
            <a:r>
              <a:rPr lang="tr-TR" sz="2400" dirty="0" smtClean="0"/>
              <a:t>Eşdeğer İlaçlar ve </a:t>
            </a:r>
            <a:r>
              <a:rPr lang="tr-TR" sz="2400" dirty="0"/>
              <a:t>Türkiye</a:t>
            </a:r>
          </a:p>
          <a:p>
            <a:pPr>
              <a:lnSpc>
                <a:spcPct val="150000"/>
              </a:lnSpc>
            </a:pPr>
            <a:r>
              <a:rPr lang="tr-TR" sz="2400" b="1" dirty="0" smtClean="0"/>
              <a:t>Toplum Sağlığını Geliştirme ÇG</a:t>
            </a:r>
            <a:r>
              <a:rPr lang="tr-TR" sz="2400" dirty="0" smtClean="0"/>
              <a:t>: Hava Kirliliği </a:t>
            </a:r>
            <a:r>
              <a:rPr lang="tr-TR" sz="2400" dirty="0"/>
              <a:t>ve </a:t>
            </a:r>
          </a:p>
          <a:p>
            <a:pPr>
              <a:lnSpc>
                <a:spcPct val="150000"/>
              </a:lnSpc>
            </a:pPr>
            <a:r>
              <a:rPr lang="tr-TR" sz="2400" dirty="0" smtClean="0"/>
              <a:t>İklim Değişiklikleri </a:t>
            </a:r>
            <a:endParaRPr lang="tr-TR" sz="2400" dirty="0"/>
          </a:p>
          <a:p>
            <a:pPr>
              <a:lnSpc>
                <a:spcPct val="150000"/>
              </a:lnSpc>
            </a:pPr>
            <a:r>
              <a:rPr lang="tr-TR" sz="2400" b="1" dirty="0" smtClean="0"/>
              <a:t>STE/Sürekli </a:t>
            </a:r>
            <a:r>
              <a:rPr lang="tr-TR" sz="2400" b="1" dirty="0"/>
              <a:t>Mesleki </a:t>
            </a:r>
            <a:r>
              <a:rPr lang="tr-TR" sz="2400" b="1" dirty="0" smtClean="0"/>
              <a:t>Gelişim ÇG</a:t>
            </a:r>
            <a:r>
              <a:rPr lang="tr-TR" sz="2400" dirty="0" smtClean="0"/>
              <a:t>: Uzmanlık Derneklerinin </a:t>
            </a:r>
            <a:r>
              <a:rPr lang="tr-TR" sz="2400" dirty="0"/>
              <a:t>Beklentileri</a:t>
            </a:r>
          </a:p>
          <a:p>
            <a:pPr>
              <a:lnSpc>
                <a:spcPct val="150000"/>
              </a:lnSpc>
            </a:pPr>
            <a:r>
              <a:rPr lang="tr-TR" sz="2400" b="1" dirty="0" smtClean="0"/>
              <a:t>Asistan </a:t>
            </a:r>
            <a:r>
              <a:rPr lang="tr-TR" sz="2400" b="1" dirty="0"/>
              <a:t>ve Genç Uzman Hekimler </a:t>
            </a:r>
            <a:r>
              <a:rPr lang="tr-TR" sz="2400" b="1" dirty="0" smtClean="0"/>
              <a:t>ÇG</a:t>
            </a:r>
            <a:r>
              <a:rPr lang="tr-TR" sz="2400" dirty="0" smtClean="0"/>
              <a:t>: “Eğitim İçin </a:t>
            </a:r>
            <a:r>
              <a:rPr lang="tr-TR" sz="2400" dirty="0"/>
              <a:t>diyalog: Hak </a:t>
            </a:r>
            <a:r>
              <a:rPr lang="tr-TR" sz="2400" dirty="0" smtClean="0"/>
              <a:t>bilinci </a:t>
            </a:r>
            <a:r>
              <a:rPr lang="tr-TR" sz="2400" dirty="0"/>
              <a:t>ve kültürü için </a:t>
            </a:r>
            <a:r>
              <a:rPr lang="tr-TR" sz="2400" dirty="0" smtClean="0"/>
              <a:t>iletişim </a:t>
            </a:r>
            <a:r>
              <a:rPr lang="tr-TR" sz="2400" dirty="0"/>
              <a:t>ve örgütlenme stratejileri"</a:t>
            </a:r>
          </a:p>
          <a:p>
            <a:pPr>
              <a:lnSpc>
                <a:spcPct val="150000"/>
              </a:lnSpc>
            </a:pPr>
            <a:r>
              <a:rPr lang="tr-TR" sz="2400" b="1" dirty="0" smtClean="0"/>
              <a:t>Etik ÇG: </a:t>
            </a:r>
            <a:r>
              <a:rPr lang="tr-TR" sz="2400" dirty="0" smtClean="0"/>
              <a:t>Etik </a:t>
            </a:r>
            <a:r>
              <a:rPr lang="tr-TR" sz="2400" dirty="0"/>
              <a:t>Boyutu ile Hekimlik Uygulamaları</a:t>
            </a:r>
          </a:p>
          <a:p>
            <a:pPr>
              <a:lnSpc>
                <a:spcPct val="150000"/>
              </a:lnSpc>
            </a:pPr>
            <a:r>
              <a:rPr lang="tr-TR" sz="2400" b="1" dirty="0" smtClean="0"/>
              <a:t>ATUB </a:t>
            </a:r>
            <a:r>
              <a:rPr lang="tr-TR" sz="2400" b="1" dirty="0"/>
              <a:t>TTB </a:t>
            </a:r>
            <a:r>
              <a:rPr lang="tr-TR" sz="2400" b="1" dirty="0" smtClean="0"/>
              <a:t>Temsilciliği </a:t>
            </a:r>
            <a:r>
              <a:rPr lang="tr-TR" sz="2400" b="1" dirty="0"/>
              <a:t>ve Uzmanlık Dernekleri </a:t>
            </a:r>
            <a:r>
              <a:rPr lang="tr-TR" sz="2400" dirty="0" smtClean="0"/>
              <a:t>Toplantısı</a:t>
            </a:r>
            <a:endParaRPr lang="tr-TR" sz="2400" dirty="0"/>
          </a:p>
          <a:p>
            <a:pPr>
              <a:lnSpc>
                <a:spcPct val="150000"/>
              </a:lnSpc>
            </a:pPr>
            <a:r>
              <a:rPr lang="tr-TR" sz="2400" b="1" dirty="0" smtClean="0"/>
              <a:t>Sağlık Çalışanlarının Sağlığı </a:t>
            </a:r>
            <a:r>
              <a:rPr lang="tr-TR" sz="2400" dirty="0" smtClean="0"/>
              <a:t>ÇG: Sağlık Çalışanlarının Sağlığı</a:t>
            </a:r>
            <a:endParaRPr lang="tr-TR" sz="2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Alt Başlık"/>
          <p:cNvSpPr>
            <a:spLocks noGrp="1"/>
          </p:cNvSpPr>
          <p:nvPr>
            <p:ph type="subTitle" idx="1"/>
          </p:nvPr>
        </p:nvSpPr>
        <p:spPr>
          <a:xfrm>
            <a:off x="142875" y="1988839"/>
            <a:ext cx="9001125" cy="1152823"/>
          </a:xfrm>
        </p:spPr>
        <p:txBody>
          <a:bodyPr/>
          <a:lstStyle/>
          <a:p>
            <a:pPr eaLnBrk="1" hangingPunct="1"/>
            <a:r>
              <a:rPr lang="tr-TR" altLang="tr-TR" sz="3600" b="1" dirty="0" smtClean="0">
                <a:solidFill>
                  <a:srgbClr val="FF0000"/>
                </a:solidFill>
                <a:cs typeface="Arial" panose="020B0604020202020204" pitchFamily="34" charset="0"/>
              </a:rPr>
              <a:t>TTB-UDEK </a:t>
            </a:r>
          </a:p>
          <a:p>
            <a:pPr eaLnBrk="1" hangingPunct="1"/>
            <a:r>
              <a:rPr lang="tr-TR" altLang="tr-TR" sz="3600" b="1" dirty="0" smtClean="0">
                <a:solidFill>
                  <a:srgbClr val="FF0000"/>
                </a:solidFill>
                <a:cs typeface="Arial" panose="020B0604020202020204" pitchFamily="34" charset="0"/>
              </a:rPr>
              <a:t>2015-2016 Dönemi Çalışmaları</a:t>
            </a:r>
            <a:endParaRPr lang="tr-TR" altLang="tr-TR" sz="2800" b="1" dirty="0" smtClean="0">
              <a:solidFill>
                <a:srgbClr val="FF0000"/>
              </a:solidFill>
              <a:cs typeface="Arial" panose="020B0604020202020204" pitchFamily="34" charset="0"/>
            </a:endParaRPr>
          </a:p>
        </p:txBody>
      </p:sp>
      <p:sp>
        <p:nvSpPr>
          <p:cNvPr id="18" name="2 Alt Başlık"/>
          <p:cNvSpPr txBox="1">
            <a:spLocks/>
          </p:cNvSpPr>
          <p:nvPr/>
        </p:nvSpPr>
        <p:spPr bwMode="auto">
          <a:xfrm>
            <a:off x="323850" y="4941888"/>
            <a:ext cx="8572500" cy="1439862"/>
          </a:xfrm>
          <a:prstGeom prst="rect">
            <a:avLst/>
          </a:prstGeom>
          <a:noFill/>
          <a:ln w="9525">
            <a:noFill/>
            <a:miter lim="800000"/>
            <a:headEnd/>
            <a:tailEnd/>
          </a:ln>
        </p:spPr>
        <p:txBody>
          <a:bodyPr/>
          <a:lstStyle/>
          <a:p>
            <a:pPr algn="ctr" eaLnBrk="1" hangingPunct="1">
              <a:spcBef>
                <a:spcPct val="20000"/>
              </a:spcBef>
              <a:buFont typeface="Arial" charset="0"/>
              <a:buNone/>
              <a:defRPr/>
            </a:pPr>
            <a:r>
              <a:rPr lang="tr-TR" b="1" dirty="0">
                <a:latin typeface="+mn-lt"/>
                <a:cs typeface="Arial" pitchFamily="34" charset="0"/>
              </a:rPr>
              <a:t>TTB-UDEK </a:t>
            </a:r>
            <a:r>
              <a:rPr lang="tr-TR" b="1" dirty="0" smtClean="0">
                <a:latin typeface="+mn-lt"/>
                <a:cs typeface="Arial" pitchFamily="34" charset="0"/>
              </a:rPr>
              <a:t>37. Olağan Genel Kurulu</a:t>
            </a:r>
          </a:p>
          <a:p>
            <a:pPr algn="ctr" eaLnBrk="1" hangingPunct="1">
              <a:spcBef>
                <a:spcPct val="20000"/>
              </a:spcBef>
              <a:buFont typeface="Arial" charset="0"/>
              <a:buNone/>
              <a:defRPr/>
            </a:pPr>
            <a:r>
              <a:rPr lang="tr-TR" b="1" dirty="0" smtClean="0">
                <a:latin typeface="+mn-lt"/>
                <a:cs typeface="Arial" pitchFamily="34" charset="0"/>
              </a:rPr>
              <a:t>03 Aralık 2016, Ankara</a:t>
            </a:r>
            <a:endParaRPr lang="tr-TR" sz="2000" dirty="0">
              <a:latin typeface="+mn-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280" cy="1143000"/>
          </a:xfrm>
        </p:spPr>
        <p:txBody>
          <a:bodyPr/>
          <a:lstStyle/>
          <a:p>
            <a:r>
              <a:rPr lang="tr-TR" sz="3600" i="1" dirty="0" smtClean="0">
                <a:solidFill>
                  <a:srgbClr val="FF0000"/>
                </a:solidFill>
              </a:rPr>
              <a:t>İyi Uygulama Örnekleri</a:t>
            </a:r>
            <a:endParaRPr lang="tr-TR" sz="3600" i="1" dirty="0">
              <a:solidFill>
                <a:srgbClr val="FF0000"/>
              </a:solidFill>
            </a:endParaRPr>
          </a:p>
        </p:txBody>
      </p:sp>
      <p:sp>
        <p:nvSpPr>
          <p:cNvPr id="3" name="2 İçerik Yer Tutucusu"/>
          <p:cNvSpPr>
            <a:spLocks noGrp="1"/>
          </p:cNvSpPr>
          <p:nvPr>
            <p:ph idx="1"/>
          </p:nvPr>
        </p:nvSpPr>
        <p:spPr/>
        <p:txBody>
          <a:bodyPr/>
          <a:lstStyle/>
          <a:p>
            <a:pPr>
              <a:lnSpc>
                <a:spcPct val="150000"/>
              </a:lnSpc>
              <a:buNone/>
            </a:pPr>
            <a:r>
              <a:rPr lang="tr-TR" dirty="0" smtClean="0"/>
              <a:t>	XXI. TUEK içerisinde uzmanlık dernekleri </a:t>
            </a:r>
            <a:r>
              <a:rPr lang="tr-TR" b="1" i="1" dirty="0" smtClean="0"/>
              <a:t>“İyi Uygulama Örnekleri”  </a:t>
            </a:r>
            <a:r>
              <a:rPr lang="tr-TR" dirty="0" smtClean="0"/>
              <a:t>sunumları yapıldı, bilgi formları alındı. XXII. TUEK programı içerisinde de yer almakta …</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993307"/>
          </a:xfrm>
        </p:spPr>
        <p:txBody>
          <a:bodyPr/>
          <a:lstStyle/>
          <a:p>
            <a:pPr marL="0" indent="0" algn="ctr">
              <a:buNone/>
            </a:pPr>
            <a:r>
              <a:rPr lang="tr-TR" dirty="0" smtClean="0"/>
              <a:t>TTB UDEK</a:t>
            </a:r>
          </a:p>
          <a:p>
            <a:pPr marL="0" indent="0" algn="ctr">
              <a:buNone/>
            </a:pPr>
            <a:r>
              <a:rPr lang="tr-TR" dirty="0" smtClean="0"/>
              <a:t>Ulusal Yeterlik Kurulu Çalışmaları</a:t>
            </a:r>
            <a:endParaRPr lang="tr-TR" dirty="0"/>
          </a:p>
        </p:txBody>
      </p:sp>
    </p:spTree>
    <p:extLst>
      <p:ext uri="{BB962C8B-B14F-4D97-AF65-F5344CB8AC3E}">
        <p14:creationId xmlns:p14="http://schemas.microsoft.com/office/powerpoint/2010/main" val="3993920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solidFill>
                  <a:srgbClr val="FF0000"/>
                </a:solidFill>
              </a:rPr>
              <a:t>UDEK – UYEK </a:t>
            </a:r>
            <a:r>
              <a:rPr lang="tr-TR" sz="3200" i="1" dirty="0" smtClean="0">
                <a:solidFill>
                  <a:srgbClr val="FF0000"/>
                </a:solidFill>
              </a:rPr>
              <a:t>Yeterlik Sınavları Toplantı </a:t>
            </a:r>
            <a:r>
              <a:rPr lang="tr-TR" sz="3200" dirty="0" smtClean="0">
                <a:solidFill>
                  <a:srgbClr val="FF0000"/>
                </a:solidFill>
              </a:rPr>
              <a:t/>
            </a:r>
            <a:br>
              <a:rPr lang="tr-TR" sz="3200" dirty="0" smtClean="0">
                <a:solidFill>
                  <a:srgbClr val="FF0000"/>
                </a:solidFill>
              </a:rPr>
            </a:br>
            <a:r>
              <a:rPr lang="tr-TR" sz="2800" dirty="0" smtClean="0"/>
              <a:t>28 </a:t>
            </a:r>
            <a:r>
              <a:rPr lang="tr-TR" sz="2800" dirty="0"/>
              <a:t>Mayıs 2016 </a:t>
            </a:r>
            <a:endParaRPr lang="tr-TR" sz="2800" dirty="0">
              <a:solidFill>
                <a:srgbClr val="FF0000"/>
              </a:solidFill>
            </a:endParaRPr>
          </a:p>
        </p:txBody>
      </p:sp>
      <p:sp>
        <p:nvSpPr>
          <p:cNvPr id="5" name="TextBox 4"/>
          <p:cNvSpPr txBox="1"/>
          <p:nvPr/>
        </p:nvSpPr>
        <p:spPr>
          <a:xfrm>
            <a:off x="251520" y="1124744"/>
            <a:ext cx="8712968" cy="4801314"/>
          </a:xfrm>
          <a:prstGeom prst="rect">
            <a:avLst/>
          </a:prstGeom>
          <a:noFill/>
        </p:spPr>
        <p:txBody>
          <a:bodyPr wrap="square" rtlCol="0">
            <a:spAutoFit/>
          </a:bodyPr>
          <a:lstStyle/>
          <a:p>
            <a:pPr>
              <a:lnSpc>
                <a:spcPct val="150000"/>
              </a:lnSpc>
            </a:pPr>
            <a:r>
              <a:rPr lang="tr-TR" sz="3200" b="1" dirty="0" smtClean="0">
                <a:latin typeface="+mn-lt"/>
              </a:rPr>
              <a:t>Uzlaşılan </a:t>
            </a:r>
            <a:r>
              <a:rPr lang="tr-TR" sz="3200" b="1" dirty="0">
                <a:latin typeface="+mn-lt"/>
              </a:rPr>
              <a:t>ortak karar</a:t>
            </a:r>
            <a:r>
              <a:rPr lang="tr-TR" sz="3200" b="1" dirty="0" smtClean="0">
                <a:latin typeface="+mn-lt"/>
              </a:rPr>
              <a:t>: </a:t>
            </a:r>
            <a:r>
              <a:rPr lang="tr-TR" sz="3200" dirty="0" smtClean="0">
                <a:latin typeface="+mn-lt"/>
              </a:rPr>
              <a:t>Yeterlik </a:t>
            </a:r>
            <a:r>
              <a:rPr lang="tr-TR" sz="3200" dirty="0">
                <a:latin typeface="+mn-lt"/>
              </a:rPr>
              <a:t>sınavı ile alınan yeterlik belgelerinin ve bu belgeden 10 yıl sonra yapılan yeniden belgelendirme sürecinin TUK ve YÖK nezdinde tanınması için TTB-UDEK UYEK işbirliği ile çalışma yapılmasına karar verildi.</a:t>
            </a:r>
          </a:p>
          <a:p>
            <a:pPr>
              <a:lnSpc>
                <a:spcPct val="150000"/>
              </a:lnSpc>
            </a:pPr>
            <a:endParaRPr lang="tr-TR" sz="3200" dirty="0" smtClean="0">
              <a:latin typeface="+mn-lt"/>
            </a:endParaRPr>
          </a:p>
          <a:p>
            <a:endParaRPr lang="tr-TR" dirty="0"/>
          </a:p>
        </p:txBody>
      </p:sp>
      <p:pic>
        <p:nvPicPr>
          <p:cNvPr id="6" name="Picture 5" descr="C:\Users\orhan\AppData\Local\Temp\udek antet 2013 logolu.jpg"/>
          <p:cNvPicPr/>
          <p:nvPr/>
        </p:nvPicPr>
        <p:blipFill rotWithShape="1">
          <a:blip r:embed="rId2" cstate="print">
            <a:extLst>
              <a:ext uri="{28A0092B-C50C-407E-A947-70E740481C1C}">
                <a14:useLocalDpi xmlns:a14="http://schemas.microsoft.com/office/drawing/2010/main" val="0"/>
              </a:ext>
            </a:extLst>
          </a:blip>
          <a:srcRect t="24312" b="50726"/>
          <a:stretch/>
        </p:blipFill>
        <p:spPr bwMode="auto">
          <a:xfrm>
            <a:off x="1907704" y="5440680"/>
            <a:ext cx="5760720" cy="141732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9537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solidFill>
                  <a:srgbClr val="FF0000"/>
                </a:solidFill>
              </a:rPr>
              <a:t>TTB UDEK Ulusal </a:t>
            </a:r>
            <a:r>
              <a:rPr lang="tr-TR" sz="3200" dirty="0">
                <a:solidFill>
                  <a:srgbClr val="FF0000"/>
                </a:solidFill>
              </a:rPr>
              <a:t>Yeterlik Kurulu </a:t>
            </a:r>
            <a:r>
              <a:rPr lang="tr-TR" sz="3200" dirty="0" smtClean="0">
                <a:solidFill>
                  <a:srgbClr val="FF0000"/>
                </a:solidFill>
              </a:rPr>
              <a:t>Yönergesi</a:t>
            </a:r>
            <a:endParaRPr lang="tr-TR" dirty="0"/>
          </a:p>
        </p:txBody>
      </p:sp>
      <p:sp>
        <p:nvSpPr>
          <p:cNvPr id="3" name="Content Placeholder 2"/>
          <p:cNvSpPr>
            <a:spLocks noGrp="1"/>
          </p:cNvSpPr>
          <p:nvPr>
            <p:ph idx="1"/>
          </p:nvPr>
        </p:nvSpPr>
        <p:spPr>
          <a:xfrm>
            <a:off x="457200" y="1124744"/>
            <a:ext cx="8229600" cy="5001419"/>
          </a:xfrm>
        </p:spPr>
        <p:txBody>
          <a:bodyPr/>
          <a:lstStyle/>
          <a:p>
            <a:pPr marL="0" indent="0">
              <a:buNone/>
            </a:pPr>
            <a:r>
              <a:rPr lang="tr-TR" sz="2400" b="1" dirty="0" smtClean="0"/>
              <a:t>C</a:t>
            </a:r>
            <a:r>
              <a:rPr lang="tr-TR" sz="2400" b="1" dirty="0"/>
              <a:t>. Görevleri</a:t>
            </a:r>
            <a:r>
              <a:rPr lang="tr-TR" sz="2400" dirty="0"/>
              <a:t> </a:t>
            </a:r>
          </a:p>
          <a:p>
            <a:pPr marL="0" indent="0">
              <a:buNone/>
            </a:pPr>
            <a:r>
              <a:rPr lang="tr-TR" sz="1800" b="1" dirty="0"/>
              <a:t>Madde 7 -</a:t>
            </a:r>
            <a:r>
              <a:rPr lang="tr-TR" sz="1800" dirty="0"/>
              <a:t> Yeterlik Kurullarının temsil ettiği tıpta uzmanlık ana ve yan dallarında, uzmanlık eğitiminin standartları ve en az gereksinimlerinin belirlenmesi ve yerleştirilmesi çalışmalarına katılmak ve bu kurulların etkinliklerinin eşgüdümünü sağlamak, izlemek ve yönlendirmek. </a:t>
            </a:r>
          </a:p>
          <a:p>
            <a:pPr marL="0" indent="0">
              <a:buNone/>
            </a:pPr>
            <a:r>
              <a:rPr lang="tr-TR" sz="1800" b="1" dirty="0"/>
              <a:t>Madde 8 -</a:t>
            </a:r>
            <a:r>
              <a:rPr lang="tr-TR" sz="1800" dirty="0"/>
              <a:t> Yeterlik Kurullarının belgelendirme sınavlarının yönteminde asgari standartları oluşturmaları ve sürdürmelerini sağlamak ve izlemek. </a:t>
            </a:r>
          </a:p>
          <a:p>
            <a:pPr marL="0" indent="0">
              <a:buNone/>
            </a:pPr>
            <a:r>
              <a:rPr lang="tr-TR" sz="1800" b="1" dirty="0"/>
              <a:t>Madde 9 -</a:t>
            </a:r>
            <a:r>
              <a:rPr lang="tr-TR" sz="1800" dirty="0"/>
              <a:t> </a:t>
            </a:r>
            <a:r>
              <a:rPr lang="tr-TR" sz="1800" dirty="0" smtClean="0"/>
              <a:t>…  </a:t>
            </a:r>
            <a:endParaRPr lang="tr-TR" sz="1800" dirty="0"/>
          </a:p>
          <a:p>
            <a:pPr marL="0" indent="0">
              <a:buNone/>
            </a:pPr>
            <a:r>
              <a:rPr lang="tr-TR" sz="2800" b="1" dirty="0"/>
              <a:t>Madde 10 -</a:t>
            </a:r>
            <a:r>
              <a:rPr lang="tr-TR" sz="2800" dirty="0"/>
              <a:t> Yeterlik Kurullarınca belgelendirilmiş uzman hekimler için </a:t>
            </a:r>
            <a:r>
              <a:rPr lang="tr-TR" sz="3600" dirty="0"/>
              <a:t>merkezi bir kayıt sistemi</a:t>
            </a:r>
            <a:r>
              <a:rPr lang="tr-TR" sz="2800" dirty="0"/>
              <a:t> oluşturmak ve </a:t>
            </a:r>
            <a:r>
              <a:rPr lang="tr-TR" sz="3600" dirty="0"/>
              <a:t>kamuoyunun bu konudaki bilgi talebini </a:t>
            </a:r>
            <a:r>
              <a:rPr lang="tr-TR" sz="2800" dirty="0"/>
              <a:t>karşılamak. </a:t>
            </a:r>
          </a:p>
          <a:p>
            <a:pPr marL="0" indent="0">
              <a:buNone/>
            </a:pPr>
            <a:endParaRPr lang="tr-TR" dirty="0"/>
          </a:p>
        </p:txBody>
      </p:sp>
    </p:spTree>
    <p:extLst>
      <p:ext uri="{BB962C8B-B14F-4D97-AF65-F5344CB8AC3E}">
        <p14:creationId xmlns:p14="http://schemas.microsoft.com/office/powerpoint/2010/main" val="3408471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2708920"/>
            <a:ext cx="3178696" cy="2520280"/>
          </a:xfrm>
        </p:spPr>
        <p:txBody>
          <a:bodyPr/>
          <a:lstStyle/>
          <a:p>
            <a:pPr algn="l"/>
            <a:r>
              <a:rPr lang="tr-TR" sz="3200" b="1" dirty="0" smtClean="0">
                <a:solidFill>
                  <a:srgbClr val="FF0000"/>
                </a:solidFill>
              </a:rPr>
              <a:t>İlk örnek: </a:t>
            </a:r>
            <a:r>
              <a:rPr lang="tr-TR" sz="3200" dirty="0" smtClean="0"/>
              <a:t/>
            </a:r>
            <a:br>
              <a:rPr lang="tr-TR" sz="3200" dirty="0" smtClean="0"/>
            </a:br>
            <a:r>
              <a:rPr lang="tr-TR" sz="3200" dirty="0" smtClean="0"/>
              <a:t>Tıp Uzmanlık Yeterlik Belgesi’nde</a:t>
            </a:r>
            <a:br>
              <a:rPr lang="tr-TR" sz="3200" dirty="0" smtClean="0"/>
            </a:br>
            <a:r>
              <a:rPr lang="tr-TR" sz="3200" b="1" i="1" dirty="0" smtClean="0"/>
              <a:t>Ulusal Yeterlik Kurulu </a:t>
            </a:r>
            <a:r>
              <a:rPr lang="tr-TR" sz="3200" dirty="0" smtClean="0"/>
              <a:t>ismi </a:t>
            </a:r>
            <a:br>
              <a:rPr lang="tr-TR" sz="3200" dirty="0" smtClean="0"/>
            </a:br>
            <a:r>
              <a:rPr lang="tr-TR" sz="3200" dirty="0"/>
              <a:t/>
            </a:r>
            <a:br>
              <a:rPr lang="tr-TR" sz="3200" dirty="0"/>
            </a:br>
            <a:r>
              <a:rPr lang="tr-TR" dirty="0" smtClean="0"/>
              <a:t/>
            </a:r>
            <a:br>
              <a:rPr lang="tr-TR" dirty="0" smtClean="0"/>
            </a:b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203"/>
            <a:ext cx="4824536" cy="6846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Oval 4"/>
          <p:cNvSpPr/>
          <p:nvPr/>
        </p:nvSpPr>
        <p:spPr>
          <a:xfrm>
            <a:off x="2555776" y="1052736"/>
            <a:ext cx="792088" cy="432048"/>
          </a:xfrm>
          <a:prstGeom prst="ellipse">
            <a:avLst/>
          </a:prstGeom>
          <a:solidFill>
            <a:srgbClr val="EC69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475656" y="3861048"/>
            <a:ext cx="2880320" cy="504056"/>
          </a:xfrm>
          <a:prstGeom prst="ellipse">
            <a:avLst/>
          </a:prstGeom>
          <a:solidFill>
            <a:srgbClr val="EC69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rot="19331968">
            <a:off x="2337721" y="6230927"/>
            <a:ext cx="772345" cy="2578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84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150000"/>
              </a:lnSpc>
              <a:buNone/>
            </a:pPr>
            <a:r>
              <a:rPr lang="tr-TR" dirty="0" smtClean="0"/>
              <a:t>Yeniden Belgelendirme ve</a:t>
            </a:r>
          </a:p>
          <a:p>
            <a:pPr marL="0" indent="0" algn="ctr">
              <a:lnSpc>
                <a:spcPct val="150000"/>
              </a:lnSpc>
              <a:buNone/>
            </a:pPr>
            <a:r>
              <a:rPr lang="tr-TR" dirty="0" smtClean="0"/>
              <a:t>TTB STE SMG Akreditasyon Kredilendirme Kurulu</a:t>
            </a:r>
          </a:p>
        </p:txBody>
      </p:sp>
    </p:spTree>
    <p:extLst>
      <p:ext uri="{BB962C8B-B14F-4D97-AF65-F5344CB8AC3E}">
        <p14:creationId xmlns:p14="http://schemas.microsoft.com/office/powerpoint/2010/main" val="1418604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FF0000"/>
                </a:solidFill>
              </a:rPr>
              <a:t>TTB STE SMG Akreditasyon Kredilendirme Kurulu</a:t>
            </a:r>
            <a:endParaRPr lang="tr-TR" sz="3600" dirty="0">
              <a:solidFill>
                <a:srgbClr val="FF0000"/>
              </a:solidFill>
            </a:endParaRPr>
          </a:p>
        </p:txBody>
      </p:sp>
      <p:sp>
        <p:nvSpPr>
          <p:cNvPr id="3" name="2 İçerik Yer Tutucusu"/>
          <p:cNvSpPr>
            <a:spLocks noGrp="1"/>
          </p:cNvSpPr>
          <p:nvPr>
            <p:ph idx="1"/>
          </p:nvPr>
        </p:nvSpPr>
        <p:spPr/>
        <p:txBody>
          <a:bodyPr/>
          <a:lstStyle/>
          <a:p>
            <a:r>
              <a:rPr lang="tr-TR" dirty="0" smtClean="0"/>
              <a:t>Uzaktan Eğitim Ölçütleri</a:t>
            </a:r>
          </a:p>
          <a:p>
            <a:r>
              <a:rPr lang="tr-TR" dirty="0" smtClean="0"/>
              <a:t>TTB STE SMG Kredi puanlarının </a:t>
            </a:r>
            <a:r>
              <a:rPr lang="tr-TR" i="1" dirty="0" smtClean="0"/>
              <a:t>yeniden belgelendirme</a:t>
            </a:r>
            <a:r>
              <a:rPr lang="tr-TR" dirty="0" smtClean="0"/>
              <a:t> vb. süreçlerde kullanılmasının yaygınlaştırılması</a:t>
            </a:r>
          </a:p>
          <a:p>
            <a:r>
              <a:rPr lang="tr-TR" dirty="0" smtClean="0"/>
              <a:t>TTB STE SMG Akreditasyon Kredilendirme Kurulu Uzmanlık Dernekleri </a:t>
            </a:r>
            <a:r>
              <a:rPr lang="tr-TR" b="1" dirty="0" smtClean="0"/>
              <a:t>Danışma Kurulu</a:t>
            </a:r>
            <a:r>
              <a:rPr lang="tr-TR" dirty="0" smtClean="0"/>
              <a:t>’nun etkinleştirilmesi </a:t>
            </a:r>
            <a:endParaRPr lang="tr-TR" dirty="0"/>
          </a:p>
        </p:txBody>
      </p:sp>
    </p:spTree>
    <p:extLst>
      <p:ext uri="{BB962C8B-B14F-4D97-AF65-F5344CB8AC3E}">
        <p14:creationId xmlns:p14="http://schemas.microsoft.com/office/powerpoint/2010/main" val="1190937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72" y="6237312"/>
            <a:ext cx="8229600" cy="418058"/>
          </a:xfrm>
        </p:spPr>
        <p:txBody>
          <a:bodyPr/>
          <a:lstStyle/>
          <a:p>
            <a:r>
              <a:rPr lang="tr-TR" sz="2000" dirty="0">
                <a:hlinkClick r:id="rId2"/>
              </a:rPr>
              <a:t>https://kredilendirme.ttb.dr.tr</a:t>
            </a:r>
            <a:r>
              <a:rPr lang="tr-TR" sz="2000" dirty="0" smtClean="0">
                <a:hlinkClick r:id="rId2"/>
              </a:rPr>
              <a:t>/</a:t>
            </a:r>
            <a:r>
              <a:rPr lang="tr-TR" sz="2000" dirty="0" smtClean="0"/>
              <a:t> </a:t>
            </a:r>
            <a:endParaRPr lang="tr-TR" sz="2000" dirty="0"/>
          </a:p>
        </p:txBody>
      </p:sp>
      <p:pic>
        <p:nvPicPr>
          <p:cNvPr id="4" name="Picture 3"/>
          <p:cNvPicPr/>
          <p:nvPr/>
        </p:nvPicPr>
        <p:blipFill rotWithShape="1">
          <a:blip r:embed="rId3"/>
          <a:srcRect l="6315" t="10193" r="4941" b="4062"/>
          <a:stretch/>
        </p:blipFill>
        <p:spPr bwMode="auto">
          <a:xfrm>
            <a:off x="539552" y="17694"/>
            <a:ext cx="8280920" cy="6219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59230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4358"/>
            <a:ext cx="8712968" cy="1143000"/>
          </a:xfrm>
        </p:spPr>
        <p:txBody>
          <a:bodyPr/>
          <a:lstStyle/>
          <a:p>
            <a:r>
              <a:rPr lang="tr-TR" sz="3200" dirty="0" smtClean="0">
                <a:solidFill>
                  <a:srgbClr val="FF0000"/>
                </a:solidFill>
              </a:rPr>
              <a:t>TTB STE SMG Akreditasyon Kredilendirme Kurulu</a:t>
            </a:r>
            <a:endParaRPr lang="tr-TR" sz="3200" dirty="0">
              <a:solidFill>
                <a:srgbClr val="FF0000"/>
              </a:solidFill>
            </a:endParaRPr>
          </a:p>
        </p:txBody>
      </p:sp>
      <p:sp>
        <p:nvSpPr>
          <p:cNvPr id="3" name="Content Placeholder 2"/>
          <p:cNvSpPr>
            <a:spLocks noGrp="1"/>
          </p:cNvSpPr>
          <p:nvPr>
            <p:ph idx="1"/>
          </p:nvPr>
        </p:nvSpPr>
        <p:spPr>
          <a:xfrm>
            <a:off x="457200" y="1417638"/>
            <a:ext cx="8229600" cy="4708525"/>
          </a:xfrm>
        </p:spPr>
        <p:txBody>
          <a:bodyPr/>
          <a:lstStyle/>
          <a:p>
            <a:pPr marL="0" lvl="0" indent="0">
              <a:buNone/>
            </a:pPr>
            <a:r>
              <a:rPr lang="tr-TR" sz="2400" b="1" dirty="0" smtClean="0"/>
              <a:t>I. GRUP</a:t>
            </a:r>
            <a:r>
              <a:rPr lang="tr-TR" sz="2400" dirty="0" smtClean="0"/>
              <a:t> </a:t>
            </a:r>
          </a:p>
          <a:p>
            <a:pPr lvl="1"/>
            <a:r>
              <a:rPr lang="tr-TR" sz="1200" b="1" dirty="0" smtClean="0"/>
              <a:t>Devama dayalı eğitsel etkinlikler:</a:t>
            </a:r>
            <a:r>
              <a:rPr lang="tr-TR" sz="1200" dirty="0" smtClean="0"/>
              <a:t> Değerlendirilmesinde devam koşulu </a:t>
            </a:r>
            <a:r>
              <a:rPr lang="tr-TR" sz="2000" dirty="0" smtClean="0"/>
              <a:t>aranan konferans, sempozyum, seminer, yuvarlak masa toplantısı</a:t>
            </a:r>
            <a:r>
              <a:rPr lang="tr-TR" sz="1200" dirty="0" smtClean="0"/>
              <a:t>, vb. </a:t>
            </a:r>
          </a:p>
          <a:p>
            <a:pPr lvl="1"/>
            <a:r>
              <a:rPr lang="tr-TR" sz="1200" b="1" dirty="0" smtClean="0"/>
              <a:t>Eğitim </a:t>
            </a:r>
            <a:r>
              <a:rPr lang="tr-TR" sz="1200" b="1" dirty="0"/>
              <a:t>kursları:</a:t>
            </a:r>
            <a:r>
              <a:rPr lang="tr-TR" sz="1200" dirty="0"/>
              <a:t> Yeni gelişmeler / girişimlerle ilgili ya da mesleki yeteneği geliştirmeye yönelik kurslar, vb. </a:t>
            </a:r>
          </a:p>
          <a:p>
            <a:pPr lvl="1"/>
            <a:r>
              <a:rPr lang="tr-TR" sz="1200" dirty="0"/>
              <a:t>Atölye çalışması (workshop). </a:t>
            </a:r>
          </a:p>
          <a:p>
            <a:pPr lvl="1"/>
            <a:r>
              <a:rPr lang="tr-TR" sz="1200" dirty="0"/>
              <a:t>Yukarıda belirtilenler dışında kalan ve kredi almak isteyen hekimin STE / SMG Akreditasyon - Kredilendirme Kurulu’na başvurması gereken diğer etkinlikler: </a:t>
            </a:r>
          </a:p>
          <a:p>
            <a:pPr lvl="2"/>
            <a:r>
              <a:rPr lang="tr-TR" sz="1400" dirty="0"/>
              <a:t>Türk Tıp Dizi’nde yer alan ulusal dergilerde ve uluslararası indekslere (SCI, SCIE, Index </a:t>
            </a:r>
            <a:r>
              <a:rPr lang="tr-TR" sz="1400" dirty="0" err="1"/>
              <a:t>Medicus</a:t>
            </a:r>
            <a:r>
              <a:rPr lang="tr-TR" sz="1400" dirty="0"/>
              <a:t>) kayıtlı dergilerde </a:t>
            </a:r>
            <a:r>
              <a:rPr lang="tr-TR" dirty="0">
                <a:solidFill>
                  <a:srgbClr val="FF0000"/>
                </a:solidFill>
              </a:rPr>
              <a:t>yayın yapmış olmak</a:t>
            </a:r>
            <a:r>
              <a:rPr lang="tr-TR" sz="1400" dirty="0"/>
              <a:t>. </a:t>
            </a:r>
          </a:p>
          <a:p>
            <a:pPr lvl="2"/>
            <a:r>
              <a:rPr lang="tr-TR" sz="1400" dirty="0"/>
              <a:t>4i kapsamındaki dergilerde </a:t>
            </a:r>
            <a:r>
              <a:rPr lang="tr-TR" dirty="0">
                <a:solidFill>
                  <a:srgbClr val="FF0000"/>
                </a:solidFill>
              </a:rPr>
              <a:t>yayın kurulunda yer almak,</a:t>
            </a:r>
            <a:r>
              <a:rPr lang="tr-TR" sz="1800" dirty="0">
                <a:solidFill>
                  <a:srgbClr val="FF0000"/>
                </a:solidFill>
              </a:rPr>
              <a:t> hakem olmak</a:t>
            </a:r>
            <a:r>
              <a:rPr lang="tr-TR" sz="1400" dirty="0"/>
              <a:t>. </a:t>
            </a:r>
          </a:p>
          <a:p>
            <a:pPr lvl="2"/>
            <a:r>
              <a:rPr lang="tr-TR" sz="1400" dirty="0"/>
              <a:t>Kitap ya da kitap bölümü </a:t>
            </a:r>
            <a:r>
              <a:rPr lang="tr-TR" dirty="0">
                <a:solidFill>
                  <a:srgbClr val="FF0000"/>
                </a:solidFill>
              </a:rPr>
              <a:t>yazarı olmak</a:t>
            </a:r>
            <a:r>
              <a:rPr lang="tr-TR" sz="1400" dirty="0"/>
              <a:t>. </a:t>
            </a:r>
          </a:p>
          <a:p>
            <a:pPr lvl="2"/>
            <a:r>
              <a:rPr lang="tr-TR" sz="1400" dirty="0"/>
              <a:t>Grup I1, Grup I2 ve Grup I3’deki etkinliklerde konuşmacı / eğitici olmak. </a:t>
            </a:r>
          </a:p>
          <a:p>
            <a:pPr lvl="2"/>
            <a:r>
              <a:rPr lang="tr-TR" dirty="0">
                <a:solidFill>
                  <a:srgbClr val="FF0000"/>
                </a:solidFill>
              </a:rPr>
              <a:t>Yeterlik sertifikası </a:t>
            </a:r>
            <a:r>
              <a:rPr lang="tr-TR" sz="1400" dirty="0"/>
              <a:t>almış olmak. </a:t>
            </a:r>
          </a:p>
          <a:p>
            <a:pPr lvl="2"/>
            <a:r>
              <a:rPr lang="tr-TR" sz="1800" dirty="0">
                <a:solidFill>
                  <a:srgbClr val="FF0000"/>
                </a:solidFill>
              </a:rPr>
              <a:t>Master ya da doktora derecesi </a:t>
            </a:r>
            <a:r>
              <a:rPr lang="tr-TR" sz="1400" dirty="0"/>
              <a:t>almış olmak. </a:t>
            </a:r>
          </a:p>
          <a:p>
            <a:pPr lvl="2"/>
            <a:r>
              <a:rPr lang="tr-TR" sz="1400" dirty="0"/>
              <a:t>Yurt dışındaki akredite edilmiş (EACCME, ACCME) </a:t>
            </a:r>
            <a:r>
              <a:rPr lang="tr-TR" dirty="0">
                <a:solidFill>
                  <a:srgbClr val="FF0000"/>
                </a:solidFill>
              </a:rPr>
              <a:t>uluslararası toplantılara katılmış </a:t>
            </a:r>
            <a:r>
              <a:rPr lang="tr-TR" sz="1400" dirty="0"/>
              <a:t>olmak. </a:t>
            </a:r>
          </a:p>
          <a:p>
            <a:pPr marL="0" indent="0">
              <a:buNone/>
            </a:pPr>
            <a:endParaRPr lang="tr-TR" dirty="0"/>
          </a:p>
        </p:txBody>
      </p:sp>
    </p:spTree>
    <p:extLst>
      <p:ext uri="{BB962C8B-B14F-4D97-AF65-F5344CB8AC3E}">
        <p14:creationId xmlns:p14="http://schemas.microsoft.com/office/powerpoint/2010/main" val="3879079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r>
              <a:rPr lang="tr-TR" sz="3200" dirty="0" smtClean="0">
                <a:solidFill>
                  <a:srgbClr val="FF0000"/>
                </a:solidFill>
              </a:rPr>
              <a:t>TTB STE SMG Akreditasyon Kredilendirme Kurulu</a:t>
            </a:r>
            <a:endParaRPr lang="tr-TR" sz="3200" dirty="0">
              <a:solidFill>
                <a:srgbClr val="FF0000"/>
              </a:solidFill>
            </a:endParaRPr>
          </a:p>
        </p:txBody>
      </p:sp>
      <p:sp>
        <p:nvSpPr>
          <p:cNvPr id="3" name="Content Placeholder 2"/>
          <p:cNvSpPr>
            <a:spLocks noGrp="1"/>
          </p:cNvSpPr>
          <p:nvPr>
            <p:ph idx="1"/>
          </p:nvPr>
        </p:nvSpPr>
        <p:spPr/>
        <p:txBody>
          <a:bodyPr/>
          <a:lstStyle/>
          <a:p>
            <a:pPr marL="0" lvl="0" indent="0">
              <a:buNone/>
            </a:pPr>
            <a:r>
              <a:rPr lang="tr-TR" sz="2400" b="1" dirty="0" smtClean="0"/>
              <a:t>II. GRUP</a:t>
            </a:r>
            <a:r>
              <a:rPr lang="tr-TR" sz="2400" dirty="0" smtClean="0"/>
              <a:t> </a:t>
            </a:r>
            <a:endParaRPr lang="tr-TR" sz="2000" dirty="0"/>
          </a:p>
          <a:p>
            <a:pPr lvl="1"/>
            <a:r>
              <a:rPr lang="tr-TR" sz="1400" dirty="0"/>
              <a:t>Eğiticilerin kendi alanlarında tanımlanan görevleri dışında katıldıkları ya da yönlendirdikleri ve Grup </a:t>
            </a:r>
            <a:r>
              <a:rPr lang="tr-TR" sz="1400" dirty="0" err="1"/>
              <a:t>I’de</a:t>
            </a:r>
            <a:r>
              <a:rPr lang="tr-TR" sz="1400" dirty="0"/>
              <a:t> yer almayan eğitim etkinlikleri. </a:t>
            </a:r>
            <a:endParaRPr lang="tr-TR" sz="1200" dirty="0"/>
          </a:p>
          <a:p>
            <a:pPr lvl="1"/>
            <a:r>
              <a:rPr lang="tr-TR" dirty="0">
                <a:solidFill>
                  <a:srgbClr val="FF0000"/>
                </a:solidFill>
              </a:rPr>
              <a:t>Uzaktan eğitim yöntemleri </a:t>
            </a:r>
            <a:r>
              <a:rPr lang="tr-TR" sz="1400" dirty="0"/>
              <a:t>ile verilen eşzamanlı, eşzamanlı olmayan eğitim etkinlikleri. </a:t>
            </a:r>
            <a:endParaRPr lang="tr-TR" sz="1200" dirty="0"/>
          </a:p>
          <a:p>
            <a:pPr lvl="1"/>
            <a:r>
              <a:rPr lang="tr-TR" sz="1800" dirty="0">
                <a:solidFill>
                  <a:srgbClr val="FF0000"/>
                </a:solidFill>
              </a:rPr>
              <a:t>Yapılandırılmayan öz (</a:t>
            </a:r>
            <a:r>
              <a:rPr lang="tr-TR" sz="1400" dirty="0"/>
              <a:t>kendi kendine) öğrenme etkinliklerine katılım. </a:t>
            </a:r>
            <a:endParaRPr lang="tr-TR" sz="1200" dirty="0"/>
          </a:p>
          <a:p>
            <a:pPr lvl="1"/>
            <a:r>
              <a:rPr lang="tr-TR" sz="1400" dirty="0"/>
              <a:t>Akredite edilmiş ulusal dergilerle yapılan STE / SMG etkinlikleri: </a:t>
            </a:r>
            <a:r>
              <a:rPr lang="tr-TR" sz="2400" dirty="0">
                <a:solidFill>
                  <a:srgbClr val="FF0000"/>
                </a:solidFill>
              </a:rPr>
              <a:t>Dergi yıllık aboneliği </a:t>
            </a:r>
            <a:r>
              <a:rPr lang="tr-TR" sz="1400" dirty="0"/>
              <a:t>(üyesi olduğu uzmanlık derneğinin dergisi dışındaki dergilere abone olmak), derginin belirlediği ve okunan bölümle ilgili test, bulmaca, vb. nesnel kanıtlar. </a:t>
            </a:r>
            <a:endParaRPr lang="tr-TR" sz="1200" dirty="0"/>
          </a:p>
          <a:p>
            <a:pPr lvl="1"/>
            <a:r>
              <a:rPr lang="tr-TR" sz="1400" dirty="0"/>
              <a:t>Görsel - işitsel kayıta dayalı materyaller ile yapılan eğitsel etkinlikler: Kolay erişilebilir materyallerin bulunduğu bölüm, kütüphane ve </a:t>
            </a:r>
            <a:r>
              <a:rPr lang="tr-TR" sz="1400" dirty="0" err="1"/>
              <a:t>laboratuarlar</a:t>
            </a:r>
            <a:r>
              <a:rPr lang="tr-TR" sz="1400" dirty="0"/>
              <a:t> (Kullanım öncesi, süre belirtilmeli ve etkinliği tanımlayan bilgiler ve uyulması gereken kuralları içeren kitapçıklar kullanıcılar için hazır olmalıdır. İşlem sonunda etkinlik değerlendirmesi yapılmalıdır. Değerlendirmede devam koşulu aranır.) </a:t>
            </a:r>
            <a:endParaRPr lang="tr-TR" sz="1200" dirty="0"/>
          </a:p>
          <a:p>
            <a:pPr lvl="1"/>
            <a:r>
              <a:rPr lang="tr-TR" sz="1400" dirty="0"/>
              <a:t>Grup </a:t>
            </a:r>
            <a:r>
              <a:rPr lang="tr-TR" sz="1400" dirty="0" err="1"/>
              <a:t>I’de</a:t>
            </a:r>
            <a:r>
              <a:rPr lang="tr-TR" sz="1400" dirty="0"/>
              <a:t> tanımlanmayan STE / SMG etkinlikleri. </a:t>
            </a:r>
            <a:endParaRPr lang="tr-TR" sz="1200" dirty="0"/>
          </a:p>
          <a:p>
            <a:pPr marL="0" indent="0">
              <a:buNone/>
            </a:pPr>
            <a:endParaRPr lang="tr-TR" dirty="0"/>
          </a:p>
        </p:txBody>
      </p:sp>
    </p:spTree>
    <p:extLst>
      <p:ext uri="{BB962C8B-B14F-4D97-AF65-F5344CB8AC3E}">
        <p14:creationId xmlns:p14="http://schemas.microsoft.com/office/powerpoint/2010/main" val="367226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395288" y="260350"/>
            <a:ext cx="8229600" cy="581025"/>
          </a:xfrm>
        </p:spPr>
        <p:txBody>
          <a:bodyPr/>
          <a:lstStyle/>
          <a:p>
            <a:r>
              <a:rPr lang="tr-TR" altLang="tr-TR" sz="3600" b="1" dirty="0" smtClean="0">
                <a:solidFill>
                  <a:srgbClr val="FF0000"/>
                </a:solidFill>
              </a:rPr>
              <a:t>TTB-UDEK Üyeleri</a:t>
            </a:r>
          </a:p>
        </p:txBody>
      </p:sp>
      <p:sp>
        <p:nvSpPr>
          <p:cNvPr id="7171" name="3 Başlık"/>
          <p:cNvSpPr txBox="1">
            <a:spLocks/>
          </p:cNvSpPr>
          <p:nvPr/>
        </p:nvSpPr>
        <p:spPr bwMode="auto">
          <a:xfrm>
            <a:off x="1115616" y="1844824"/>
            <a:ext cx="7704534"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 typeface="Wingdings" panose="05000000000000000000" pitchFamily="2" charset="2"/>
              <a:buChar char="ü"/>
            </a:pPr>
            <a:r>
              <a:rPr lang="tr-TR" altLang="tr-TR" dirty="0" smtClean="0">
                <a:latin typeface="Arial" panose="020B0604020202020204" pitchFamily="34" charset="0"/>
              </a:rPr>
              <a:t> 71 Asıl üye</a:t>
            </a:r>
            <a:endParaRPr lang="tr-TR" altLang="tr-TR" dirty="0">
              <a:latin typeface="Arial" panose="020B0604020202020204" pitchFamily="34" charset="0"/>
            </a:endParaRPr>
          </a:p>
          <a:p>
            <a:pPr eaLnBrk="1" hangingPunct="1">
              <a:lnSpc>
                <a:spcPct val="200000"/>
              </a:lnSpc>
              <a:spcBef>
                <a:spcPct val="0"/>
              </a:spcBef>
              <a:buFont typeface="Wingdings" panose="05000000000000000000" pitchFamily="2" charset="2"/>
              <a:buChar char="ü"/>
            </a:pPr>
            <a:r>
              <a:rPr lang="tr-TR" altLang="tr-TR" dirty="0" smtClean="0">
                <a:latin typeface="Arial" panose="020B0604020202020204" pitchFamily="34" charset="0"/>
              </a:rPr>
              <a:t> 32 Gözlemci üye</a:t>
            </a:r>
          </a:p>
          <a:p>
            <a:pPr eaLnBrk="1" hangingPunct="1">
              <a:lnSpc>
                <a:spcPct val="200000"/>
              </a:lnSpc>
              <a:spcBef>
                <a:spcPct val="0"/>
              </a:spcBef>
              <a:buFont typeface="Wingdings" panose="05000000000000000000" pitchFamily="2" charset="2"/>
              <a:buChar char="ü"/>
            </a:pPr>
            <a:r>
              <a:rPr lang="tr-TR" altLang="tr-TR" dirty="0" smtClean="0">
                <a:latin typeface="Arial" panose="020B0604020202020204" pitchFamily="34" charset="0"/>
              </a:rPr>
              <a:t> 103 Üye </a:t>
            </a:r>
            <a:r>
              <a:rPr lang="tr-TR" altLang="tr-TR" dirty="0">
                <a:latin typeface="Arial" panose="020B0604020202020204" pitchFamily="34" charset="0"/>
              </a:rPr>
              <a:t>dernek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solidFill>
                  <a:srgbClr val="FF0000"/>
                </a:solidFill>
              </a:rPr>
              <a:t>“</a:t>
            </a:r>
            <a:r>
              <a:rPr lang="tr-TR" sz="3200" b="1" i="1" dirty="0">
                <a:solidFill>
                  <a:srgbClr val="FF0000"/>
                </a:solidFill>
              </a:rPr>
              <a:t>Uzaktan Eğitim</a:t>
            </a:r>
            <a:r>
              <a:rPr lang="tr-TR" sz="3200" b="1" dirty="0">
                <a:solidFill>
                  <a:srgbClr val="FF0000"/>
                </a:solidFill>
              </a:rPr>
              <a:t> </a:t>
            </a:r>
            <a:r>
              <a:rPr lang="tr-TR" sz="3200" b="1" i="1" dirty="0">
                <a:solidFill>
                  <a:srgbClr val="FF0000"/>
                </a:solidFill>
              </a:rPr>
              <a:t>STE/SMG Akreditasyon Ölçütleri</a:t>
            </a:r>
            <a:r>
              <a:rPr lang="tr-TR" sz="3200" b="1" dirty="0" smtClean="0">
                <a:solidFill>
                  <a:srgbClr val="FF0000"/>
                </a:solidFill>
              </a:rPr>
              <a:t>” </a:t>
            </a:r>
            <a:r>
              <a:rPr lang="tr-TR" sz="3200" dirty="0" err="1" smtClean="0"/>
              <a:t>Çalıştayı</a:t>
            </a:r>
            <a:r>
              <a:rPr lang="tr-TR" sz="3200" dirty="0" smtClean="0"/>
              <a:t> (07 Mayıs 2016)</a:t>
            </a: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772816"/>
            <a:ext cx="8712968" cy="45358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1135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smtClean="0">
                <a:solidFill>
                  <a:srgbClr val="FF0000"/>
                </a:solidFill>
              </a:rPr>
              <a:t>2017’de …</a:t>
            </a:r>
            <a:endParaRPr lang="tr-TR" sz="3600" dirty="0">
              <a:solidFill>
                <a:srgbClr val="FF0000"/>
              </a:solidFill>
            </a:endParaRPr>
          </a:p>
        </p:txBody>
      </p:sp>
      <p:sp>
        <p:nvSpPr>
          <p:cNvPr id="3" name="Content Placeholder 2"/>
          <p:cNvSpPr>
            <a:spLocks noGrp="1"/>
          </p:cNvSpPr>
          <p:nvPr>
            <p:ph idx="1"/>
          </p:nvPr>
        </p:nvSpPr>
        <p:spPr/>
        <p:txBody>
          <a:bodyPr/>
          <a:lstStyle/>
          <a:p>
            <a:r>
              <a:rPr lang="tr-TR" dirty="0" smtClean="0"/>
              <a:t>UDEK üyesi Uzmanlık Dernekleri ile diğer derneklerin başvuru ve süreçlerinde farklılaşma</a:t>
            </a:r>
          </a:p>
          <a:p>
            <a:r>
              <a:rPr lang="tr-TR" dirty="0" smtClean="0"/>
              <a:t>50 kişiden az katılımlı etkinliklerde «Sponsor» desteğine bağlı ücretlendirmede değişiklik …</a:t>
            </a:r>
            <a:endParaRPr lang="tr-TR" dirty="0"/>
          </a:p>
        </p:txBody>
      </p:sp>
    </p:spTree>
    <p:extLst>
      <p:ext uri="{BB962C8B-B14F-4D97-AF65-F5344CB8AC3E}">
        <p14:creationId xmlns:p14="http://schemas.microsoft.com/office/powerpoint/2010/main" val="1067835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Alt Başlık"/>
          <p:cNvSpPr>
            <a:spLocks noGrp="1"/>
          </p:cNvSpPr>
          <p:nvPr>
            <p:ph type="subTitle" idx="1"/>
          </p:nvPr>
        </p:nvSpPr>
        <p:spPr>
          <a:xfrm>
            <a:off x="323528" y="476672"/>
            <a:ext cx="8572500" cy="1079500"/>
          </a:xfrm>
        </p:spPr>
        <p:txBody>
          <a:bodyPr/>
          <a:lstStyle/>
          <a:p>
            <a:r>
              <a:rPr lang="tr-TR" altLang="tr-TR" sz="3600" dirty="0" smtClean="0">
                <a:solidFill>
                  <a:srgbClr val="FF0000"/>
                </a:solidFill>
              </a:rPr>
              <a:t>Ziyaret Programları</a:t>
            </a:r>
            <a:endParaRPr lang="tr-TR" altLang="tr-TR" sz="3600" dirty="0" smtClean="0">
              <a:solidFill>
                <a:srgbClr val="FF0000"/>
              </a:solidFill>
              <a:cs typeface="Arial" panose="020B0604020202020204" pitchFamily="34" charset="0"/>
            </a:endParaRPr>
          </a:p>
        </p:txBody>
      </p:sp>
      <p:sp>
        <p:nvSpPr>
          <p:cNvPr id="3" name="2 Metin kutusu"/>
          <p:cNvSpPr txBox="1"/>
          <p:nvPr/>
        </p:nvSpPr>
        <p:spPr>
          <a:xfrm>
            <a:off x="467544" y="1641574"/>
            <a:ext cx="7992888" cy="923330"/>
          </a:xfrm>
          <a:prstGeom prst="rect">
            <a:avLst/>
          </a:prstGeom>
          <a:noFill/>
        </p:spPr>
        <p:txBody>
          <a:bodyPr wrap="square" rtlCol="0">
            <a:spAutoFit/>
          </a:bodyPr>
          <a:lstStyle/>
          <a:p>
            <a:pPr>
              <a:lnSpc>
                <a:spcPct val="150000"/>
              </a:lnSpc>
            </a:pPr>
            <a:r>
              <a:rPr lang="tr-TR" dirty="0" smtClean="0"/>
              <a:t>Uzmanlık alanları yeterlik kurulları ile birlikte gözlemci olarak UDEK Yürütme Kurulu üyeleri kurum ziyaretlerine katılmaktadır.</a:t>
            </a:r>
            <a:endParaRPr lang="tr-TR" dirty="0"/>
          </a:p>
        </p:txBody>
      </p:sp>
      <p:pic>
        <p:nvPicPr>
          <p:cNvPr id="5" name="4 Resim"/>
          <p:cNvPicPr/>
          <p:nvPr/>
        </p:nvPicPr>
        <p:blipFill>
          <a:blip r:embed="rId3" cstate="print"/>
          <a:srcRect b="65271"/>
          <a:stretch>
            <a:fillRect/>
          </a:stretch>
        </p:blipFill>
        <p:spPr bwMode="auto">
          <a:xfrm>
            <a:off x="755576" y="3140968"/>
            <a:ext cx="7560840"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FF0000"/>
                </a:solidFill>
              </a:rPr>
              <a:t>Uzmanlık Dernekleri Uzmanlık Eğitimi Kurumları Değerlendirmeleri</a:t>
            </a:r>
            <a:endParaRPr lang="tr-TR" sz="3600" dirty="0">
              <a:solidFill>
                <a:srgbClr val="FF0000"/>
              </a:solidFill>
            </a:endParaRPr>
          </a:p>
        </p:txBody>
      </p:sp>
      <p:sp>
        <p:nvSpPr>
          <p:cNvPr id="3" name="2 İçerik Yer Tutucusu"/>
          <p:cNvSpPr>
            <a:spLocks noGrp="1"/>
          </p:cNvSpPr>
          <p:nvPr>
            <p:ph idx="1"/>
          </p:nvPr>
        </p:nvSpPr>
        <p:spPr/>
        <p:txBody>
          <a:bodyPr/>
          <a:lstStyle/>
          <a:p>
            <a:pPr>
              <a:lnSpc>
                <a:spcPct val="150000"/>
              </a:lnSpc>
              <a:buNone/>
            </a:pPr>
            <a:r>
              <a:rPr lang="tr-TR" dirty="0" smtClean="0"/>
              <a:t>	“Uzmanlık Derneklerinin Eğitim Hastanelerine Bakışı” çalışmasını web tabanlı </a:t>
            </a:r>
            <a:r>
              <a:rPr lang="tr-TR" b="1" dirty="0" smtClean="0"/>
              <a:t>üniversiteleri de kapsayacak biçimde </a:t>
            </a:r>
            <a:r>
              <a:rPr lang="tr-TR" dirty="0" smtClean="0"/>
              <a:t>genişletmek için çalışmalar sürmekte …</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Unvan 1"/>
          <p:cNvSpPr>
            <a:spLocks noGrp="1"/>
          </p:cNvSpPr>
          <p:nvPr>
            <p:ph type="title"/>
          </p:nvPr>
        </p:nvSpPr>
        <p:spPr>
          <a:xfrm>
            <a:off x="323850" y="188913"/>
            <a:ext cx="8686800" cy="835025"/>
          </a:xfrm>
        </p:spPr>
        <p:txBody>
          <a:bodyPr/>
          <a:lstStyle/>
          <a:p>
            <a:r>
              <a:rPr lang="tr-TR" sz="3600" dirty="0">
                <a:solidFill>
                  <a:srgbClr val="FF0000"/>
                </a:solidFill>
              </a:rPr>
              <a:t>Uzmanlık Alanı Uzlaşı Kurulu</a:t>
            </a:r>
            <a:endParaRPr lang="tr-TR" altLang="tr-TR" sz="3600" dirty="0" smtClean="0">
              <a:solidFill>
                <a:srgbClr val="FF0000"/>
              </a:solidFill>
            </a:endParaRPr>
          </a:p>
        </p:txBody>
      </p:sp>
      <p:sp>
        <p:nvSpPr>
          <p:cNvPr id="102403" name="İçerik Yer Tutucusu 2"/>
          <p:cNvSpPr>
            <a:spLocks noGrp="1"/>
          </p:cNvSpPr>
          <p:nvPr>
            <p:ph idx="1"/>
          </p:nvPr>
        </p:nvSpPr>
        <p:spPr>
          <a:xfrm>
            <a:off x="444500" y="1268413"/>
            <a:ext cx="8229600" cy="4525962"/>
          </a:xfrm>
        </p:spPr>
        <p:txBody>
          <a:bodyPr/>
          <a:lstStyle/>
          <a:p>
            <a:pPr marL="0" indent="0">
              <a:lnSpc>
                <a:spcPct val="150000"/>
              </a:lnSpc>
              <a:buFont typeface="Arial" panose="020B0604020202020204" pitchFamily="34" charset="0"/>
              <a:buNone/>
            </a:pPr>
            <a:r>
              <a:rPr lang="tr-TR" altLang="tr-TR" i="1" dirty="0" smtClean="0"/>
              <a:t>«</a:t>
            </a:r>
            <a:r>
              <a:rPr lang="tr-TR" altLang="tr-TR" sz="2400" i="1" dirty="0" smtClean="0"/>
              <a:t>TTB-</a:t>
            </a:r>
            <a:r>
              <a:rPr lang="tr-TR" altLang="tr-TR" sz="2400" i="1" dirty="0" err="1" smtClean="0"/>
              <a:t>UDEK'te</a:t>
            </a:r>
            <a:r>
              <a:rPr lang="tr-TR" altLang="tr-TR" sz="2400" i="1" dirty="0" smtClean="0"/>
              <a:t> birden fazla derneğin temsil edildiği bir uzmanlık alanında, o uzmanlık alanındaki üye  derneklerden birinin başvurusuyla, aynı alandaki dernekler arasında ortaya çıkan temsil sorunu ve diğer anlaşmazlıklara çözüm bulmak üzere, TTB-UDEK Yürütme Kurulu'ndan 3 üyenin, ATUB TTB temsilcisi olan 1 üyenin ve ilgili uzmanlık alanından TTB-UDEK üyesi derneklerin temsilcilerin katılımıyla "</a:t>
            </a:r>
            <a:r>
              <a:rPr lang="tr-TR" altLang="tr-TR" sz="2400" i="1" dirty="0" err="1" smtClean="0"/>
              <a:t>Harmonizasyon</a:t>
            </a:r>
            <a:r>
              <a:rPr lang="tr-TR" altLang="tr-TR" sz="2400" i="1" dirty="0" smtClean="0"/>
              <a:t> Kurulu" kurulur.»</a:t>
            </a:r>
          </a:p>
        </p:txBody>
      </p:sp>
    </p:spTree>
    <p:extLst>
      <p:ext uri="{BB962C8B-B14F-4D97-AF65-F5344CB8AC3E}">
        <p14:creationId xmlns:p14="http://schemas.microsoft.com/office/powerpoint/2010/main" val="641908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8229600" cy="2548880"/>
          </a:xfrm>
        </p:spPr>
        <p:txBody>
          <a:bodyPr/>
          <a:lstStyle/>
          <a:p>
            <a:pPr marL="0" indent="0" algn="ctr">
              <a:buNone/>
            </a:pPr>
            <a:r>
              <a:rPr lang="tr-TR" b="1" dirty="0" smtClean="0">
                <a:latin typeface="+mj-lt"/>
              </a:rPr>
              <a:t>TTB Uzmanlık Dernekleri Katkı Payları</a:t>
            </a:r>
            <a:endParaRPr lang="tr-TR" b="1" dirty="0">
              <a:latin typeface="+mj-lt"/>
            </a:endParaRPr>
          </a:p>
        </p:txBody>
      </p:sp>
    </p:spTree>
    <p:extLst>
      <p:ext uri="{BB962C8B-B14F-4D97-AF65-F5344CB8AC3E}">
        <p14:creationId xmlns:p14="http://schemas.microsoft.com/office/powerpoint/2010/main" val="3895830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solidFill>
                  <a:srgbClr val="FF0000"/>
                </a:solidFill>
              </a:rPr>
              <a:t>UDEK Katkı Payı Borcu olan “</a:t>
            </a:r>
            <a:r>
              <a:rPr lang="tr-TR" sz="3200" u="sng" dirty="0">
                <a:solidFill>
                  <a:srgbClr val="FF0000"/>
                </a:solidFill>
              </a:rPr>
              <a:t>Asıl</a:t>
            </a:r>
            <a:r>
              <a:rPr lang="tr-TR" sz="3200" dirty="0">
                <a:solidFill>
                  <a:srgbClr val="FF0000"/>
                </a:solidFill>
              </a:rPr>
              <a:t>” Statülü Uzmanlık </a:t>
            </a:r>
            <a:r>
              <a:rPr lang="tr-TR" sz="3200" dirty="0" smtClean="0">
                <a:solidFill>
                  <a:srgbClr val="FF0000"/>
                </a:solidFill>
              </a:rPr>
              <a:t>Dernekleri</a:t>
            </a:r>
            <a:endParaRPr lang="tr-TR" sz="32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43891689"/>
              </p:ext>
            </p:extLst>
          </p:nvPr>
        </p:nvGraphicFramePr>
        <p:xfrm>
          <a:off x="457200" y="1340776"/>
          <a:ext cx="7931224" cy="5040550"/>
        </p:xfrm>
        <a:graphic>
          <a:graphicData uri="http://schemas.openxmlformats.org/drawingml/2006/table">
            <a:tbl>
              <a:tblPr>
                <a:tableStyleId>{5C22544A-7EE6-4342-B048-85BDC9FD1C3A}</a:tableStyleId>
              </a:tblPr>
              <a:tblGrid>
                <a:gridCol w="4402167"/>
                <a:gridCol w="1807566"/>
                <a:gridCol w="1721491"/>
              </a:tblGrid>
              <a:tr h="311267">
                <a:tc>
                  <a:txBody>
                    <a:bodyPr/>
                    <a:lstStyle/>
                    <a:p>
                      <a:pPr algn="l" fontAlgn="b">
                        <a:lnSpc>
                          <a:spcPct val="105000"/>
                        </a:lnSpc>
                        <a:spcAft>
                          <a:spcPts val="0"/>
                        </a:spcAft>
                      </a:pPr>
                      <a:r>
                        <a:rPr lang="tr-TR" sz="1600" b="1" kern="1200" dirty="0" smtClean="0">
                          <a:effectLst/>
                        </a:rPr>
                        <a:t>Uzmanlık Derneği</a:t>
                      </a:r>
                      <a:r>
                        <a:rPr lang="tr-TR" sz="1600" b="1" kern="1200" baseline="0" dirty="0" smtClean="0">
                          <a:effectLst/>
                        </a:rPr>
                        <a:t> </a:t>
                      </a:r>
                      <a:r>
                        <a:rPr lang="tr-TR" sz="1600" b="1" kern="1200" dirty="0" smtClean="0">
                          <a:effectLst/>
                        </a:rPr>
                        <a:t>Adı</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ctr" fontAlgn="b">
                        <a:lnSpc>
                          <a:spcPct val="105000"/>
                        </a:lnSpc>
                        <a:spcAft>
                          <a:spcPts val="0"/>
                        </a:spcAft>
                      </a:pPr>
                      <a:r>
                        <a:rPr lang="tr-TR" sz="1600" b="1" kern="1200" dirty="0">
                          <a:effectLst/>
                        </a:rPr>
                        <a:t>2016 </a:t>
                      </a:r>
                      <a:r>
                        <a:rPr lang="tr-TR" sz="1600" b="1" kern="1200" dirty="0" smtClean="0">
                          <a:effectLst/>
                        </a:rPr>
                        <a:t>Borç</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ctr" fontAlgn="b">
                        <a:lnSpc>
                          <a:spcPct val="105000"/>
                        </a:lnSpc>
                        <a:spcAft>
                          <a:spcPts val="0"/>
                        </a:spcAft>
                      </a:pPr>
                      <a:r>
                        <a:rPr lang="tr-TR" sz="1600" b="1" kern="1200" dirty="0">
                          <a:effectLst/>
                        </a:rPr>
                        <a:t>Toplam </a:t>
                      </a:r>
                      <a:r>
                        <a:rPr lang="tr-TR" sz="1600" b="1" kern="1200" dirty="0" smtClean="0">
                          <a:effectLst/>
                        </a:rPr>
                        <a:t>Borç</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dirty="0">
                          <a:effectLst/>
                        </a:rPr>
                        <a:t>Türk Jinekoloji ve </a:t>
                      </a:r>
                      <a:r>
                        <a:rPr lang="tr-TR" sz="2000" kern="1200" dirty="0" err="1" smtClean="0">
                          <a:effectLst/>
                        </a:rPr>
                        <a:t>Obstetrik</a:t>
                      </a:r>
                      <a:r>
                        <a:rPr lang="tr-TR" sz="2000" kern="1200" baseline="0" dirty="0" smtClean="0">
                          <a:effectLst/>
                        </a:rPr>
                        <a:t> </a:t>
                      </a:r>
                      <a:r>
                        <a:rPr lang="tr-TR" sz="2000" kern="1200" dirty="0" smtClean="0">
                          <a:effectLst/>
                        </a:rPr>
                        <a:t>Derneği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8,844.00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53,064.00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dirty="0">
                          <a:effectLst/>
                        </a:rPr>
                        <a:t>Türkiye Milli Pediatri Derneği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dirty="0">
                          <a:effectLst/>
                        </a:rPr>
                        <a:t>2,739.00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a:effectLst/>
                        </a:rPr>
                        <a:t>26,009.00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Türk Gastroenteroloji Derneği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dirty="0">
                          <a:effectLst/>
                        </a:rPr>
                        <a:t>1,941.00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a:effectLst/>
                        </a:rPr>
                        <a:t>14,881.00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23561">
                <a:tc>
                  <a:txBody>
                    <a:bodyPr/>
                    <a:lstStyle/>
                    <a:p>
                      <a:pPr algn="l" fontAlgn="b">
                        <a:lnSpc>
                          <a:spcPct val="105000"/>
                        </a:lnSpc>
                        <a:spcAft>
                          <a:spcPts val="0"/>
                        </a:spcAft>
                      </a:pPr>
                      <a:r>
                        <a:rPr lang="tr-TR" sz="2000" kern="1200">
                          <a:effectLst/>
                        </a:rPr>
                        <a:t>Adli Tıp Uzmanları Derneği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828.00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a:effectLst/>
                        </a:rPr>
                        <a:t>7,866.00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Türk Mikrobiyoloji Cemiyeti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dirty="0">
                          <a:effectLst/>
                        </a:rPr>
                        <a:t>975.00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7,614.00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23561">
                <a:tc>
                  <a:txBody>
                    <a:bodyPr/>
                    <a:lstStyle/>
                    <a:p>
                      <a:pPr algn="l" fontAlgn="b">
                        <a:lnSpc>
                          <a:spcPct val="105000"/>
                        </a:lnSpc>
                        <a:spcAft>
                          <a:spcPts val="0"/>
                        </a:spcAft>
                      </a:pPr>
                      <a:r>
                        <a:rPr lang="tr-TR" sz="2000" kern="1200">
                          <a:effectLst/>
                        </a:rPr>
                        <a:t>Deri ve Zührevi Hastalıkları Derneği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a:effectLst/>
                        </a:rPr>
                        <a:t>3,222.00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6,444.00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Tıbbi Genetik Derneği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1,560.00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6,240.00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de-DE" sz="2000" kern="1200" dirty="0">
                          <a:effectLst/>
                        </a:rPr>
                        <a:t>Türk Anatomi ve Klinik Anatomi Derneği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606.00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5,757.00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dirty="0">
                          <a:effectLst/>
                        </a:rPr>
                        <a:t>KBB</a:t>
                      </a:r>
                      <a:r>
                        <a:rPr lang="tr-TR" sz="2000" kern="1200" dirty="0" smtClean="0">
                          <a:effectLst/>
                        </a:rPr>
                        <a:t>, Baş </a:t>
                      </a:r>
                      <a:r>
                        <a:rPr lang="tr-TR" sz="2000" kern="1200" dirty="0">
                          <a:effectLst/>
                        </a:rPr>
                        <a:t>ve Boyun Cerrahisi Derneği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2,736.00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5,472.00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Türk Göğüs Cerrahisi Derneği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1,707.00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5,121.00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Acil Tıp Uzmanları Derneği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675.00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3,375.00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75860">
                <a:tc>
                  <a:txBody>
                    <a:bodyPr/>
                    <a:lstStyle/>
                    <a:p>
                      <a:pPr algn="l" fontAlgn="ctr">
                        <a:lnSpc>
                          <a:spcPct val="105000"/>
                        </a:lnSpc>
                        <a:spcAft>
                          <a:spcPts val="0"/>
                        </a:spcAft>
                      </a:pPr>
                      <a:r>
                        <a:rPr lang="tr-TR" sz="2000" kern="1200">
                          <a:effectLst/>
                        </a:rPr>
                        <a:t>Romatoloji Araştırma Eğitim Derneği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ctr"/>
                </a:tc>
                <a:tc>
                  <a:txBody>
                    <a:bodyPr/>
                    <a:lstStyle/>
                    <a:p>
                      <a:pPr algn="r" fontAlgn="b">
                        <a:lnSpc>
                          <a:spcPct val="105000"/>
                        </a:lnSpc>
                        <a:spcAft>
                          <a:spcPts val="0"/>
                        </a:spcAft>
                      </a:pPr>
                      <a:r>
                        <a:rPr lang="tr-TR" sz="2000" kern="1200">
                          <a:effectLst/>
                        </a:rPr>
                        <a:t>630.00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1,890.00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r h="323561">
                <a:tc>
                  <a:txBody>
                    <a:bodyPr/>
                    <a:lstStyle/>
                    <a:p>
                      <a:pPr algn="l" fontAlgn="b">
                        <a:lnSpc>
                          <a:spcPct val="105000"/>
                        </a:lnSpc>
                        <a:spcAft>
                          <a:spcPts val="0"/>
                        </a:spcAft>
                      </a:pPr>
                      <a:r>
                        <a:rPr lang="tr-TR" sz="2000" kern="1200" dirty="0">
                          <a:effectLst/>
                        </a:rPr>
                        <a:t>Çocuk </a:t>
                      </a:r>
                      <a:r>
                        <a:rPr lang="tr-TR" sz="2000" kern="1200" dirty="0" err="1" smtClean="0">
                          <a:effectLst/>
                        </a:rPr>
                        <a:t>Nefroloji</a:t>
                      </a:r>
                      <a:r>
                        <a:rPr lang="tr-TR" sz="2000" kern="1200" baseline="0" dirty="0" smtClean="0">
                          <a:effectLst/>
                        </a:rPr>
                        <a:t> </a:t>
                      </a:r>
                      <a:r>
                        <a:rPr lang="tr-TR" sz="2000" kern="1200" dirty="0" smtClean="0">
                          <a:effectLst/>
                        </a:rPr>
                        <a:t>Derneği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a:effectLst/>
                        </a:rPr>
                        <a:t>420.00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c>
                  <a:txBody>
                    <a:bodyPr/>
                    <a:lstStyle/>
                    <a:p>
                      <a:pPr algn="r" fontAlgn="b">
                        <a:lnSpc>
                          <a:spcPct val="105000"/>
                        </a:lnSpc>
                        <a:spcAft>
                          <a:spcPts val="0"/>
                        </a:spcAft>
                      </a:pPr>
                      <a:r>
                        <a:rPr lang="tr-TR" sz="2000" kern="1200" dirty="0">
                          <a:effectLst/>
                        </a:rPr>
                        <a:t>840.00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7" marR="3527" marT="3527" marB="0" anchor="b"/>
                </a:tc>
              </a:tr>
            </a:tbl>
          </a:graphicData>
        </a:graphic>
      </p:graphicFrame>
    </p:spTree>
    <p:extLst>
      <p:ext uri="{BB962C8B-B14F-4D97-AF65-F5344CB8AC3E}">
        <p14:creationId xmlns:p14="http://schemas.microsoft.com/office/powerpoint/2010/main" val="1006688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solidFill>
                  <a:srgbClr val="FF0000"/>
                </a:solidFill>
              </a:rPr>
              <a:t>UDEK Katkı Payı Borcu olan </a:t>
            </a:r>
            <a:r>
              <a:rPr lang="tr-TR" sz="3200" dirty="0" smtClean="0">
                <a:solidFill>
                  <a:srgbClr val="FF0000"/>
                </a:solidFill>
              </a:rPr>
              <a:t>“</a:t>
            </a:r>
            <a:r>
              <a:rPr lang="tr-TR" sz="3200" u="sng" dirty="0" smtClean="0">
                <a:solidFill>
                  <a:srgbClr val="FF0000"/>
                </a:solidFill>
              </a:rPr>
              <a:t>Gözlemci</a:t>
            </a:r>
            <a:r>
              <a:rPr lang="tr-TR" sz="3200" dirty="0" smtClean="0">
                <a:solidFill>
                  <a:srgbClr val="FF0000"/>
                </a:solidFill>
              </a:rPr>
              <a:t>” </a:t>
            </a:r>
            <a:r>
              <a:rPr lang="tr-TR" sz="3200" dirty="0">
                <a:solidFill>
                  <a:srgbClr val="FF0000"/>
                </a:solidFill>
              </a:rPr>
              <a:t>Statülü Uzmanlık </a:t>
            </a:r>
            <a:r>
              <a:rPr lang="tr-TR" sz="3200" dirty="0" smtClean="0">
                <a:solidFill>
                  <a:srgbClr val="FF0000"/>
                </a:solidFill>
              </a:rPr>
              <a:t>Dernekleri</a:t>
            </a:r>
            <a:endParaRPr lang="tr-TR" sz="32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47593361"/>
              </p:ext>
            </p:extLst>
          </p:nvPr>
        </p:nvGraphicFramePr>
        <p:xfrm>
          <a:off x="539551" y="1484786"/>
          <a:ext cx="8147248" cy="5046249"/>
        </p:xfrm>
        <a:graphic>
          <a:graphicData uri="http://schemas.openxmlformats.org/drawingml/2006/table">
            <a:tbl>
              <a:tblPr>
                <a:tableStyleId>{5C22544A-7EE6-4342-B048-85BDC9FD1C3A}</a:tableStyleId>
              </a:tblPr>
              <a:tblGrid>
                <a:gridCol w="5553279"/>
                <a:gridCol w="1164431"/>
                <a:gridCol w="1429538"/>
              </a:tblGrid>
              <a:tr h="289523">
                <a:tc>
                  <a:txBody>
                    <a:bodyPr/>
                    <a:lstStyle/>
                    <a:p>
                      <a:pPr fontAlgn="b">
                        <a:lnSpc>
                          <a:spcPct val="106000"/>
                        </a:lnSpc>
                        <a:spcAft>
                          <a:spcPts val="0"/>
                        </a:spcAft>
                      </a:pPr>
                      <a:r>
                        <a:rPr lang="tr-TR" sz="1800" b="1" kern="1200" dirty="0">
                          <a:effectLst/>
                        </a:rPr>
                        <a:t>Dernek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b="1" kern="1200" dirty="0">
                          <a:effectLst/>
                        </a:rPr>
                        <a:t>2016 Borç</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b="1" kern="1200" dirty="0">
                          <a:effectLst/>
                        </a:rPr>
                        <a:t>Toplam Borç</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dirty="0">
                          <a:effectLst/>
                        </a:rPr>
                        <a:t>Pratisyen Hekimlik Derneği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4,500.00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42,750.00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dirty="0">
                          <a:effectLst/>
                        </a:rPr>
                        <a:t>Türk </a:t>
                      </a:r>
                      <a:r>
                        <a:rPr lang="tr-TR" sz="1800" kern="1200" dirty="0" err="1" smtClean="0">
                          <a:effectLst/>
                        </a:rPr>
                        <a:t>Rinoloji</a:t>
                      </a:r>
                      <a:r>
                        <a:rPr lang="tr-TR" sz="1800" kern="1200" baseline="0" dirty="0" smtClean="0">
                          <a:effectLst/>
                        </a:rPr>
                        <a:t> </a:t>
                      </a:r>
                      <a:r>
                        <a:rPr lang="tr-TR" sz="1800" kern="1200" dirty="0" smtClean="0">
                          <a:effectLst/>
                        </a:rPr>
                        <a:t>Derneği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1,798.50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17,085.74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03746">
                <a:tc>
                  <a:txBody>
                    <a:bodyPr/>
                    <a:lstStyle/>
                    <a:p>
                      <a:pPr fontAlgn="b">
                        <a:lnSpc>
                          <a:spcPct val="106000"/>
                        </a:lnSpc>
                        <a:spcAft>
                          <a:spcPts val="0"/>
                        </a:spcAft>
                      </a:pPr>
                      <a:r>
                        <a:rPr lang="tr-TR" sz="1800" kern="1200">
                          <a:effectLst/>
                        </a:rPr>
                        <a:t>Türkiye Meme Hastalıkları Dernekleri Federasyonu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2,931.00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11,724.00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a:effectLst/>
                        </a:rPr>
                        <a:t>Ulusal Travma ve Acil Cerrahi Derneği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1,681.50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5,044.50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ctr">
                        <a:lnSpc>
                          <a:spcPct val="106000"/>
                        </a:lnSpc>
                        <a:spcAft>
                          <a:spcPts val="0"/>
                        </a:spcAft>
                      </a:pPr>
                      <a:r>
                        <a:rPr lang="tr-TR" sz="1800" kern="1200">
                          <a:effectLst/>
                        </a:rPr>
                        <a:t>Klinik Biyokimya Uzmanları Derneği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algn="r" fontAlgn="b">
                        <a:lnSpc>
                          <a:spcPct val="106000"/>
                        </a:lnSpc>
                        <a:spcAft>
                          <a:spcPts val="0"/>
                        </a:spcAft>
                      </a:pPr>
                      <a:r>
                        <a:rPr lang="tr-TR" sz="1800" kern="1200" dirty="0">
                          <a:effectLst/>
                        </a:rPr>
                        <a:t>1,116.00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3,348.00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ctr">
                        <a:lnSpc>
                          <a:spcPct val="106000"/>
                        </a:lnSpc>
                        <a:spcAft>
                          <a:spcPts val="0"/>
                        </a:spcAft>
                      </a:pPr>
                      <a:r>
                        <a:rPr lang="tr-TR" sz="1800" kern="1200">
                          <a:effectLst/>
                        </a:rPr>
                        <a:t>Tıp Etiği ve Tıp Hukuku Derneği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algn="r" fontAlgn="b">
                        <a:lnSpc>
                          <a:spcPct val="106000"/>
                        </a:lnSpc>
                        <a:spcAft>
                          <a:spcPts val="0"/>
                        </a:spcAft>
                      </a:pPr>
                      <a:r>
                        <a:rPr lang="tr-TR" sz="1800" kern="1200" dirty="0">
                          <a:effectLst/>
                        </a:rPr>
                        <a:t>171.00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1,188.75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299301">
                <a:tc>
                  <a:txBody>
                    <a:bodyPr/>
                    <a:lstStyle/>
                    <a:p>
                      <a:pPr fontAlgn="ctr">
                        <a:lnSpc>
                          <a:spcPct val="106000"/>
                        </a:lnSpc>
                        <a:spcAft>
                          <a:spcPts val="0"/>
                        </a:spcAft>
                      </a:pPr>
                      <a:r>
                        <a:rPr lang="tr-TR" sz="1800" kern="1200">
                          <a:effectLst/>
                        </a:rPr>
                        <a:t>Hemaferezis Derneği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algn="r" fontAlgn="b">
                        <a:lnSpc>
                          <a:spcPct val="106000"/>
                        </a:lnSpc>
                        <a:spcAft>
                          <a:spcPts val="0"/>
                        </a:spcAft>
                      </a:pPr>
                      <a:r>
                        <a:rPr lang="tr-TR" sz="1800" kern="1200" dirty="0">
                          <a:effectLst/>
                        </a:rPr>
                        <a:t>204.00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1,020.00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a:effectLst/>
                        </a:rPr>
                        <a:t>Enfeksiyon Hastalıkları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246.00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984.00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a:effectLst/>
                        </a:rPr>
                        <a:t>Endokrin Cerrahisi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220.50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661.50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ctr">
                        <a:lnSpc>
                          <a:spcPct val="106000"/>
                        </a:lnSpc>
                        <a:spcAft>
                          <a:spcPts val="0"/>
                        </a:spcAft>
                      </a:pPr>
                      <a:r>
                        <a:rPr lang="tr-TR" sz="1800" kern="1200" dirty="0">
                          <a:effectLst/>
                        </a:rPr>
                        <a:t>Türk Geriatri Derneği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algn="r" fontAlgn="b">
                        <a:lnSpc>
                          <a:spcPct val="106000"/>
                        </a:lnSpc>
                        <a:spcAft>
                          <a:spcPts val="0"/>
                        </a:spcAft>
                      </a:pPr>
                      <a:r>
                        <a:rPr lang="tr-TR" sz="1800" kern="1200">
                          <a:effectLst/>
                        </a:rPr>
                        <a:t>271.50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543.00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ctr">
                        <a:lnSpc>
                          <a:spcPct val="106000"/>
                        </a:lnSpc>
                        <a:spcAft>
                          <a:spcPts val="0"/>
                        </a:spcAft>
                      </a:pPr>
                      <a:r>
                        <a:rPr lang="tr-TR" sz="1800" kern="1200">
                          <a:effectLst/>
                        </a:rPr>
                        <a:t>Çocuk Acil Tıp ve Yoğun Bakım Derneği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algn="r" fontAlgn="b">
                        <a:lnSpc>
                          <a:spcPct val="106000"/>
                        </a:lnSpc>
                        <a:spcAft>
                          <a:spcPts val="0"/>
                        </a:spcAft>
                      </a:pPr>
                      <a:r>
                        <a:rPr lang="tr-TR" sz="1800" kern="1200">
                          <a:effectLst/>
                        </a:rPr>
                        <a:t>72.00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288.00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a:effectLst/>
                        </a:rPr>
                        <a:t>Gelişimsel Pediatri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45.00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135.00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r h="377090">
                <a:tc>
                  <a:txBody>
                    <a:bodyPr/>
                    <a:lstStyle/>
                    <a:p>
                      <a:pPr fontAlgn="b">
                        <a:lnSpc>
                          <a:spcPct val="106000"/>
                        </a:lnSpc>
                        <a:spcAft>
                          <a:spcPts val="0"/>
                        </a:spcAft>
                      </a:pPr>
                      <a:r>
                        <a:rPr lang="tr-TR" sz="1800" kern="1200">
                          <a:effectLst/>
                        </a:rPr>
                        <a:t>Uluslar arası Yeni Ürologlar Derneği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a:effectLst/>
                        </a:rPr>
                        <a:t>45.00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r" fontAlgn="b">
                        <a:lnSpc>
                          <a:spcPct val="106000"/>
                        </a:lnSpc>
                        <a:spcAft>
                          <a:spcPts val="0"/>
                        </a:spcAft>
                      </a:pPr>
                      <a:r>
                        <a:rPr lang="tr-TR" sz="1800" kern="1200" dirty="0">
                          <a:effectLst/>
                        </a:rPr>
                        <a:t>90.00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r>
            </a:tbl>
          </a:graphicData>
        </a:graphic>
      </p:graphicFrame>
    </p:spTree>
    <p:extLst>
      <p:ext uri="{BB962C8B-B14F-4D97-AF65-F5344CB8AC3E}">
        <p14:creationId xmlns:p14="http://schemas.microsoft.com/office/powerpoint/2010/main" val="250309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r>
              <a:rPr lang="tr-TR" sz="3200" b="1" dirty="0" smtClean="0"/>
              <a:t>Avrupa Tıp Uzmanları Birliği </a:t>
            </a:r>
            <a:br>
              <a:rPr lang="tr-TR" sz="3200" b="1" dirty="0" smtClean="0"/>
            </a:br>
            <a:r>
              <a:rPr lang="tr-TR" sz="3200" b="1" dirty="0" smtClean="0"/>
              <a:t>TTB - UDEK Temsilciliği</a:t>
            </a:r>
            <a:br>
              <a:rPr lang="tr-TR" sz="3200" b="1" dirty="0" smtClean="0"/>
            </a:br>
            <a:r>
              <a:rPr lang="tr-TR" sz="3200" b="1" dirty="0"/>
              <a:t/>
            </a:r>
            <a:br>
              <a:rPr lang="tr-TR" sz="3200" b="1" dirty="0"/>
            </a:br>
            <a:r>
              <a:rPr lang="tr-TR" sz="3200" i="1" dirty="0" smtClean="0"/>
              <a:t>Dr. Umut Akyol</a:t>
            </a:r>
            <a:endParaRPr lang="tr-TR" sz="3200" i="1" dirty="0"/>
          </a:p>
        </p:txBody>
      </p:sp>
    </p:spTree>
    <p:extLst>
      <p:ext uri="{BB962C8B-B14F-4D97-AF65-F5344CB8AC3E}">
        <p14:creationId xmlns:p14="http://schemas.microsoft.com/office/powerpoint/2010/main" val="2620340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96" y="260648"/>
            <a:ext cx="8229600" cy="1143000"/>
          </a:xfrm>
        </p:spPr>
        <p:txBody>
          <a:bodyPr/>
          <a:lstStyle/>
          <a:p>
            <a:r>
              <a:rPr lang="tr-TR" sz="3200" i="1" dirty="0" smtClean="0"/>
              <a:t>Nadir </a:t>
            </a:r>
            <a:r>
              <a:rPr lang="tr-TR" sz="3200" i="1" dirty="0"/>
              <a:t>ve Tanı Konulamayan Hastalıklar </a:t>
            </a:r>
            <a:r>
              <a:rPr lang="tr-TR" sz="3200" i="1" dirty="0" err="1"/>
              <a:t>Multidisipliner</a:t>
            </a:r>
            <a:r>
              <a:rPr lang="tr-TR" sz="3200" i="1" dirty="0"/>
              <a:t> Çalışma </a:t>
            </a:r>
            <a:r>
              <a:rPr lang="tr-TR" sz="3200" i="1" dirty="0" smtClean="0"/>
              <a:t>Grubu</a:t>
            </a:r>
            <a:endParaRPr lang="tr-TR" sz="3200" dirty="0"/>
          </a:p>
        </p:txBody>
      </p:sp>
      <p:sp>
        <p:nvSpPr>
          <p:cNvPr id="3" name="Content Placeholder 2"/>
          <p:cNvSpPr>
            <a:spLocks noGrp="1"/>
          </p:cNvSpPr>
          <p:nvPr>
            <p:ph idx="1"/>
          </p:nvPr>
        </p:nvSpPr>
        <p:spPr/>
        <p:txBody>
          <a:bodyPr/>
          <a:lstStyle/>
          <a:p>
            <a:pPr marL="0" indent="0">
              <a:buNone/>
            </a:pPr>
            <a:r>
              <a:rPr lang="tr-TR" dirty="0"/>
              <a:t>Avrupa Tıp Uzmanları Birliği (ATUB-UEMS) bünyesinde kurulması planlanan </a:t>
            </a:r>
            <a:r>
              <a:rPr lang="tr-TR" b="1" i="1" dirty="0"/>
              <a:t>"Nadir ve Tanı Konulamayan Hastalıklar </a:t>
            </a:r>
            <a:r>
              <a:rPr lang="tr-TR" b="1" i="1" dirty="0" err="1"/>
              <a:t>Multidisipliner</a:t>
            </a:r>
            <a:r>
              <a:rPr lang="tr-TR" b="1" i="1" dirty="0"/>
              <a:t> Çalışma Grubu"</a:t>
            </a:r>
            <a:r>
              <a:rPr lang="tr-TR" dirty="0"/>
              <a:t> </a:t>
            </a:r>
            <a:r>
              <a:rPr lang="tr-TR" dirty="0" err="1" smtClean="0"/>
              <a:t>ATUB'a</a:t>
            </a:r>
            <a:r>
              <a:rPr lang="tr-TR" dirty="0" smtClean="0"/>
              <a:t> </a:t>
            </a:r>
            <a:r>
              <a:rPr lang="tr-TR" dirty="0"/>
              <a:t>paralel aynı isim ve amaçlı bir çalışma </a:t>
            </a:r>
            <a:r>
              <a:rPr lang="tr-TR" dirty="0" smtClean="0"/>
              <a:t>grubu </a:t>
            </a:r>
            <a:r>
              <a:rPr lang="tr-TR" dirty="0"/>
              <a:t>kurulmasına ve isteyen derneklerin bu çalışma </a:t>
            </a:r>
            <a:r>
              <a:rPr lang="tr-TR" dirty="0" smtClean="0"/>
              <a:t>grubuna </a:t>
            </a:r>
            <a:r>
              <a:rPr lang="tr-TR" dirty="0"/>
              <a:t>temsilci </a:t>
            </a:r>
            <a:r>
              <a:rPr lang="tr-TR" dirty="0" smtClean="0"/>
              <a:t>göndermesi</a:t>
            </a:r>
            <a:endParaRPr lang="tr-TR" dirty="0"/>
          </a:p>
          <a:p>
            <a:pPr marL="0" indent="0">
              <a:buNone/>
            </a:pPr>
            <a:endParaRPr lang="tr-TR" dirty="0"/>
          </a:p>
        </p:txBody>
      </p:sp>
    </p:spTree>
    <p:extLst>
      <p:ext uri="{BB962C8B-B14F-4D97-AF65-F5344CB8AC3E}">
        <p14:creationId xmlns:p14="http://schemas.microsoft.com/office/powerpoint/2010/main" val="333627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etin Yer Tutucusu"/>
          <p:cNvSpPr>
            <a:spLocks noGrp="1"/>
          </p:cNvSpPr>
          <p:nvPr>
            <p:ph type="body" idx="1"/>
          </p:nvPr>
        </p:nvSpPr>
        <p:spPr>
          <a:xfrm>
            <a:off x="465708" y="577305"/>
            <a:ext cx="8786812" cy="979487"/>
          </a:xfrm>
        </p:spPr>
        <p:txBody>
          <a:bodyPr/>
          <a:lstStyle/>
          <a:p>
            <a:pPr marL="457200" indent="-457200"/>
            <a:r>
              <a:rPr lang="tr-TR" altLang="tr-TR" sz="2800" b="1" dirty="0" smtClean="0">
                <a:solidFill>
                  <a:srgbClr val="FF0000"/>
                </a:solidFill>
              </a:rPr>
              <a:t>Amaç</a:t>
            </a:r>
          </a:p>
          <a:p>
            <a:pPr marL="457200" indent="-457200"/>
            <a:r>
              <a:rPr lang="tr-TR" altLang="tr-TR" sz="2800" dirty="0" smtClean="0">
                <a:solidFill>
                  <a:schemeClr val="tx1"/>
                </a:solidFill>
              </a:rPr>
              <a:t> TTB-UDEK üyesi dernekler arasında eşgüdüm sağlamak</a:t>
            </a:r>
          </a:p>
        </p:txBody>
      </p:sp>
      <p:sp>
        <p:nvSpPr>
          <p:cNvPr id="8195" name="2 Alt Başlık"/>
          <p:cNvSpPr txBox="1">
            <a:spLocks/>
          </p:cNvSpPr>
          <p:nvPr/>
        </p:nvSpPr>
        <p:spPr bwMode="auto">
          <a:xfrm>
            <a:off x="539552" y="1557338"/>
            <a:ext cx="7920880" cy="467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endParaRPr lang="tr-TR" altLang="tr-TR" sz="2400" dirty="0">
              <a:latin typeface="Arial" panose="020B0604020202020204" pitchFamily="34" charset="0"/>
            </a:endParaRPr>
          </a:p>
          <a:p>
            <a:pPr eaLnBrk="1" hangingPunct="1">
              <a:spcBef>
                <a:spcPct val="0"/>
              </a:spcBef>
              <a:buFontTx/>
              <a:buNone/>
            </a:pPr>
            <a:r>
              <a:rPr lang="tr-TR" altLang="tr-TR" sz="2400" b="1" dirty="0">
                <a:solidFill>
                  <a:srgbClr val="FF0000"/>
                </a:solidFill>
                <a:latin typeface="Arial" panose="020B0604020202020204" pitchFamily="34" charset="0"/>
              </a:rPr>
              <a:t>Kullanılan </a:t>
            </a:r>
            <a:r>
              <a:rPr lang="tr-TR" altLang="tr-TR" sz="2400" b="1" dirty="0" smtClean="0">
                <a:solidFill>
                  <a:srgbClr val="FF0000"/>
                </a:solidFill>
                <a:latin typeface="Arial" panose="020B0604020202020204" pitchFamily="34" charset="0"/>
              </a:rPr>
              <a:t>yöntemler</a:t>
            </a:r>
            <a:endParaRPr lang="tr-TR" altLang="tr-TR" sz="2400" b="1" dirty="0">
              <a:solidFill>
                <a:srgbClr val="FF0000"/>
              </a:solidFill>
              <a:latin typeface="Arial" panose="020B0604020202020204" pitchFamily="34" charset="0"/>
            </a:endParaRPr>
          </a:p>
          <a:p>
            <a:pPr eaLnBrk="1" hangingPunct="1">
              <a:spcBef>
                <a:spcPct val="0"/>
              </a:spcBef>
              <a:buFontTx/>
              <a:buNone/>
            </a:pPr>
            <a:r>
              <a:rPr lang="tr-TR" altLang="tr-TR" sz="2400" dirty="0" smtClean="0">
                <a:latin typeface="Arial" panose="020B0604020202020204" pitchFamily="34" charset="0"/>
              </a:rPr>
              <a:t>Birlikte </a:t>
            </a:r>
            <a:r>
              <a:rPr lang="tr-TR" altLang="tr-TR" sz="2400" dirty="0">
                <a:latin typeface="Arial" panose="020B0604020202020204" pitchFamily="34" charset="0"/>
              </a:rPr>
              <a:t>karar verebilme olanaklarının kullanımı</a:t>
            </a:r>
          </a:p>
          <a:p>
            <a:pPr eaLnBrk="1" hangingPunct="1">
              <a:spcBef>
                <a:spcPct val="0"/>
              </a:spcBef>
              <a:buFontTx/>
              <a:buNone/>
            </a:pPr>
            <a:r>
              <a:rPr lang="tr-TR" altLang="tr-TR" sz="2400" dirty="0">
                <a:latin typeface="Arial" panose="020B0604020202020204" pitchFamily="34" charset="0"/>
              </a:rPr>
              <a:t>	Yazılı iletişim</a:t>
            </a:r>
          </a:p>
          <a:p>
            <a:pPr eaLnBrk="1" hangingPunct="1">
              <a:spcBef>
                <a:spcPct val="0"/>
              </a:spcBef>
              <a:buFontTx/>
              <a:buNone/>
            </a:pPr>
            <a:r>
              <a:rPr lang="tr-TR" altLang="tr-TR" sz="2400" dirty="0">
                <a:latin typeface="Arial" panose="020B0604020202020204" pitchFamily="34" charset="0"/>
              </a:rPr>
              <a:t>	</a:t>
            </a:r>
            <a:r>
              <a:rPr lang="tr-TR" altLang="tr-TR" sz="2400" dirty="0" smtClean="0">
                <a:latin typeface="Arial" panose="020B0604020202020204" pitchFamily="34" charset="0"/>
              </a:rPr>
              <a:t>e - Posta</a:t>
            </a:r>
            <a:endParaRPr lang="tr-TR" altLang="tr-TR" sz="2400" dirty="0">
              <a:latin typeface="Arial" panose="020B0604020202020204" pitchFamily="34" charset="0"/>
            </a:endParaRPr>
          </a:p>
          <a:p>
            <a:pPr eaLnBrk="1" hangingPunct="1">
              <a:spcBef>
                <a:spcPct val="0"/>
              </a:spcBef>
              <a:buFontTx/>
              <a:buNone/>
            </a:pPr>
            <a:r>
              <a:rPr lang="tr-TR" altLang="tr-TR" sz="2400" dirty="0">
                <a:latin typeface="Arial" panose="020B0604020202020204" pitchFamily="34" charset="0"/>
              </a:rPr>
              <a:t>	Telefon</a:t>
            </a:r>
          </a:p>
          <a:p>
            <a:pPr eaLnBrk="1" hangingPunct="1">
              <a:spcBef>
                <a:spcPct val="0"/>
              </a:spcBef>
              <a:buFontTx/>
              <a:buNone/>
            </a:pPr>
            <a:r>
              <a:rPr lang="tr-TR" altLang="tr-TR" sz="2400" dirty="0">
                <a:latin typeface="Arial" panose="020B0604020202020204" pitchFamily="34" charset="0"/>
              </a:rPr>
              <a:t>	Dernek temsilcileri ile </a:t>
            </a:r>
            <a:r>
              <a:rPr lang="tr-TR" altLang="tr-TR" sz="2400" dirty="0" smtClean="0">
                <a:latin typeface="Arial" panose="020B0604020202020204" pitchFamily="34" charset="0"/>
              </a:rPr>
              <a:t>toplantılar</a:t>
            </a:r>
            <a:endParaRPr lang="tr-TR" altLang="tr-TR" sz="2400" dirty="0">
              <a:latin typeface="Arial" panose="020B0604020202020204" pitchFamily="34" charset="0"/>
            </a:endParaRPr>
          </a:p>
          <a:p>
            <a:pPr eaLnBrk="1" hangingPunct="1">
              <a:spcBef>
                <a:spcPct val="0"/>
              </a:spcBef>
              <a:buFontTx/>
              <a:buNone/>
            </a:pPr>
            <a:r>
              <a:rPr lang="tr-TR" altLang="tr-TR" sz="2400" dirty="0">
                <a:latin typeface="Arial" panose="020B0604020202020204" pitchFamily="34" charset="0"/>
              </a:rPr>
              <a:t>	Dernek yöneticileri ile toplantılar</a:t>
            </a:r>
          </a:p>
          <a:p>
            <a:pPr eaLnBrk="1" hangingPunct="1">
              <a:spcBef>
                <a:spcPct val="0"/>
              </a:spcBef>
              <a:buFontTx/>
              <a:buNone/>
            </a:pPr>
            <a:r>
              <a:rPr lang="tr-TR" altLang="tr-TR" sz="2400" dirty="0">
                <a:latin typeface="Arial" panose="020B0604020202020204" pitchFamily="34" charset="0"/>
              </a:rPr>
              <a:t>	Çalıştay</a:t>
            </a:r>
          </a:p>
          <a:p>
            <a:pPr eaLnBrk="1" hangingPunct="1">
              <a:spcBef>
                <a:spcPct val="0"/>
              </a:spcBef>
              <a:buFontTx/>
              <a:buNone/>
            </a:pPr>
            <a:r>
              <a:rPr lang="tr-TR" altLang="tr-TR" sz="2400" dirty="0">
                <a:latin typeface="Arial" panose="020B0604020202020204" pitchFamily="34" charset="0"/>
              </a:rPr>
              <a:t>	Kurultay</a:t>
            </a:r>
          </a:p>
          <a:p>
            <a:pPr eaLnBrk="1" hangingPunct="1">
              <a:spcBef>
                <a:spcPct val="0"/>
              </a:spcBef>
              <a:buFontTx/>
              <a:buNone/>
            </a:pPr>
            <a:r>
              <a:rPr lang="tr-TR" altLang="tr-TR" sz="2400" dirty="0">
                <a:latin typeface="Arial" panose="020B0604020202020204" pitchFamily="34" charset="0"/>
              </a:rPr>
              <a:t>	Çalışma grupları</a:t>
            </a:r>
          </a:p>
          <a:p>
            <a:pPr eaLnBrk="1" hangingPunct="1">
              <a:spcBef>
                <a:spcPct val="0"/>
              </a:spcBef>
              <a:buFontTx/>
              <a:buNone/>
            </a:pPr>
            <a:r>
              <a:rPr lang="tr-TR" altLang="tr-TR" sz="2400" dirty="0">
                <a:latin typeface="Arial" panose="020B0604020202020204" pitchFamily="34" charset="0"/>
              </a:rPr>
              <a:t>	</a:t>
            </a:r>
            <a:endParaRPr lang="tr-TR" altLang="tr-TR" sz="1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solidFill>
                  <a:srgbClr val="FF0000"/>
                </a:solidFill>
              </a:rPr>
              <a:t>Avrupa Tıp Uzmanları Birliği TTB Temsilciliği</a:t>
            </a:r>
            <a:endParaRPr lang="tr-TR" sz="3200" dirty="0">
              <a:solidFill>
                <a:srgbClr val="FF0000"/>
              </a:solidFill>
            </a:endParaRPr>
          </a:p>
        </p:txBody>
      </p:sp>
      <p:sp>
        <p:nvSpPr>
          <p:cNvPr id="3" name="Content Placeholder 2"/>
          <p:cNvSpPr>
            <a:spLocks noGrp="1"/>
          </p:cNvSpPr>
          <p:nvPr>
            <p:ph idx="1"/>
          </p:nvPr>
        </p:nvSpPr>
        <p:spPr>
          <a:xfrm>
            <a:off x="457200" y="1196752"/>
            <a:ext cx="8229600" cy="4525963"/>
          </a:xfrm>
        </p:spPr>
        <p:txBody>
          <a:bodyPr/>
          <a:lstStyle/>
          <a:p>
            <a:pPr marL="0" indent="0">
              <a:buNone/>
            </a:pPr>
            <a:r>
              <a:rPr lang="en-US" sz="1800" dirty="0" smtClean="0"/>
              <a:t>U</a:t>
            </a:r>
            <a:r>
              <a:rPr lang="tr-TR" sz="1800" dirty="0" smtClean="0"/>
              <a:t>DEK </a:t>
            </a:r>
            <a:r>
              <a:rPr lang="en-US" sz="1800" dirty="0" smtClean="0"/>
              <a:t>19 </a:t>
            </a:r>
            <a:r>
              <a:rPr lang="en-US" sz="1800" dirty="0"/>
              <a:t>Aralık 2015 tarihinde </a:t>
            </a:r>
            <a:r>
              <a:rPr lang="en-US" sz="1800" dirty="0" err="1"/>
              <a:t>yaptığı</a:t>
            </a:r>
            <a:r>
              <a:rPr lang="en-US" sz="1800" dirty="0"/>
              <a:t> Genel </a:t>
            </a:r>
            <a:r>
              <a:rPr lang="en-US" sz="1800" dirty="0" err="1"/>
              <a:t>Kurulunda</a:t>
            </a:r>
            <a:r>
              <a:rPr lang="en-US" sz="1800" dirty="0"/>
              <a:t> </a:t>
            </a:r>
            <a:r>
              <a:rPr lang="en-US" sz="1800" dirty="0" err="1"/>
              <a:t>üyelik</a:t>
            </a:r>
            <a:r>
              <a:rPr lang="en-US" sz="1800" dirty="0"/>
              <a:t> </a:t>
            </a:r>
            <a:r>
              <a:rPr lang="en-US" sz="1800" dirty="0" err="1"/>
              <a:t>koşullarını</a:t>
            </a:r>
            <a:r>
              <a:rPr lang="en-US" sz="1800" dirty="0"/>
              <a:t> </a:t>
            </a:r>
            <a:r>
              <a:rPr lang="en-US" sz="1800" dirty="0" err="1"/>
              <a:t>yerine</a:t>
            </a:r>
            <a:r>
              <a:rPr lang="en-US" sz="1800" dirty="0"/>
              <a:t> </a:t>
            </a:r>
            <a:r>
              <a:rPr lang="en-US" sz="1800" dirty="0" err="1"/>
              <a:t>getirmeyen</a:t>
            </a:r>
            <a:r>
              <a:rPr lang="en-US" sz="1800" dirty="0"/>
              <a:t> </a:t>
            </a:r>
            <a:r>
              <a:rPr lang="en-US" sz="1800" dirty="0" err="1"/>
              <a:t>uzmanlık</a:t>
            </a:r>
            <a:r>
              <a:rPr lang="en-US" sz="1800" dirty="0"/>
              <a:t> </a:t>
            </a:r>
            <a:r>
              <a:rPr lang="en-US" sz="1800" dirty="0" err="1"/>
              <a:t>derneklerinin</a:t>
            </a:r>
            <a:r>
              <a:rPr lang="en-US" sz="1800" dirty="0"/>
              <a:t> </a:t>
            </a:r>
            <a:r>
              <a:rPr lang="en-US" sz="1800" dirty="0" err="1"/>
              <a:t>durumu</a:t>
            </a:r>
            <a:r>
              <a:rPr lang="en-US" sz="1800" dirty="0"/>
              <a:t> </a:t>
            </a:r>
            <a:r>
              <a:rPr lang="en-US" sz="1800" dirty="0" err="1"/>
              <a:t>değerlendirilmiş</a:t>
            </a:r>
            <a:r>
              <a:rPr lang="en-US" sz="1800" dirty="0"/>
              <a:t> </a:t>
            </a:r>
            <a:r>
              <a:rPr lang="en-US" sz="1800" dirty="0" err="1"/>
              <a:t>olup</a:t>
            </a:r>
            <a:r>
              <a:rPr lang="en-US" sz="1800" dirty="0"/>
              <a:t> “Türk Tabipleri Birliği - Uzmanlık Dernekleri Eşgüdüm Kurulunun Kuruluşu ve Çalışma </a:t>
            </a:r>
            <a:r>
              <a:rPr lang="en-US" sz="1800" dirty="0" err="1"/>
              <a:t>Yöntemi</a:t>
            </a:r>
            <a:r>
              <a:rPr lang="en-US" sz="1800" dirty="0"/>
              <a:t> Hakkında Yönetmelik” ilgili </a:t>
            </a:r>
            <a:r>
              <a:rPr lang="en-US" sz="1800" dirty="0" err="1"/>
              <a:t>maddesinin</a:t>
            </a:r>
            <a:r>
              <a:rPr lang="en-US" sz="1800" dirty="0"/>
              <a:t>* </a:t>
            </a:r>
            <a:r>
              <a:rPr lang="en-US" sz="1800" dirty="0" err="1"/>
              <a:t>uygulanması</a:t>
            </a:r>
            <a:r>
              <a:rPr lang="en-US" sz="1800" dirty="0"/>
              <a:t> </a:t>
            </a:r>
            <a:r>
              <a:rPr lang="en-US" sz="1800" dirty="0" err="1"/>
              <a:t>gerekliliği</a:t>
            </a:r>
            <a:r>
              <a:rPr lang="en-US" sz="1800" dirty="0"/>
              <a:t> </a:t>
            </a:r>
            <a:r>
              <a:rPr lang="en-US" sz="1800" dirty="0" err="1"/>
              <a:t>ortaya</a:t>
            </a:r>
            <a:r>
              <a:rPr lang="en-US" sz="1800" dirty="0"/>
              <a:t> </a:t>
            </a:r>
            <a:r>
              <a:rPr lang="en-US" sz="1800" dirty="0" err="1"/>
              <a:t>konularak</a:t>
            </a:r>
            <a:r>
              <a:rPr lang="en-US" sz="1800" dirty="0"/>
              <a:t> UDEK Yürütme </a:t>
            </a:r>
            <a:r>
              <a:rPr lang="en-US" sz="1800" dirty="0" err="1"/>
              <a:t>Kurulu’na</a:t>
            </a:r>
            <a:r>
              <a:rPr lang="en-US" sz="1800" dirty="0"/>
              <a:t> </a:t>
            </a:r>
            <a:r>
              <a:rPr lang="en-US" sz="1800" dirty="0" err="1"/>
              <a:t>bu</a:t>
            </a:r>
            <a:r>
              <a:rPr lang="en-US" sz="1800" dirty="0"/>
              <a:t> </a:t>
            </a:r>
            <a:r>
              <a:rPr lang="en-US" sz="1800" dirty="0" err="1"/>
              <a:t>konuda</a:t>
            </a:r>
            <a:r>
              <a:rPr lang="en-US" sz="1800" dirty="0"/>
              <a:t> </a:t>
            </a:r>
            <a:r>
              <a:rPr lang="en-US" sz="1800" dirty="0" err="1"/>
              <a:t>görev</a:t>
            </a:r>
            <a:r>
              <a:rPr lang="en-US" sz="1800" dirty="0"/>
              <a:t> </a:t>
            </a:r>
            <a:r>
              <a:rPr lang="en-US" sz="1800" dirty="0" err="1"/>
              <a:t>verilmiştir</a:t>
            </a:r>
            <a:r>
              <a:rPr lang="en-US" sz="1800" dirty="0"/>
              <a:t>. Bu </a:t>
            </a:r>
            <a:r>
              <a:rPr lang="en-US" sz="1800" dirty="0" err="1"/>
              <a:t>karar</a:t>
            </a:r>
            <a:r>
              <a:rPr lang="en-US" sz="1800" dirty="0"/>
              <a:t> </a:t>
            </a:r>
            <a:r>
              <a:rPr lang="en-US" sz="1800" dirty="0" err="1"/>
              <a:t>doğrultusunda</a:t>
            </a:r>
            <a:r>
              <a:rPr lang="en-US" sz="1800" dirty="0"/>
              <a:t> UDEK Yürütme </a:t>
            </a:r>
            <a:r>
              <a:rPr lang="en-US" sz="1800" dirty="0" err="1"/>
              <a:t>Kurulumuz</a:t>
            </a:r>
            <a:r>
              <a:rPr lang="en-US" sz="1800" dirty="0"/>
              <a:t> 30 Mart 2016 tarihinde </a:t>
            </a:r>
            <a:r>
              <a:rPr lang="en-US" sz="1800" dirty="0" err="1"/>
              <a:t>yaptığı</a:t>
            </a:r>
            <a:r>
              <a:rPr lang="en-US" sz="1800" dirty="0"/>
              <a:t> </a:t>
            </a:r>
            <a:r>
              <a:rPr lang="en-US" sz="1800" dirty="0" err="1"/>
              <a:t>toplantıda</a:t>
            </a:r>
            <a:r>
              <a:rPr lang="en-US" sz="1800" dirty="0"/>
              <a:t> “Türk Tabipleri Birliği - Uzmanlık Dernekleri Eşgüdüm Kurulunun Kuruluşu ve Çalışma </a:t>
            </a:r>
            <a:r>
              <a:rPr lang="en-US" sz="1800" dirty="0" err="1"/>
              <a:t>Yöntemi</a:t>
            </a:r>
            <a:r>
              <a:rPr lang="en-US" sz="1800" dirty="0"/>
              <a:t> Hakkında Yönetmelik” ilgili </a:t>
            </a:r>
            <a:r>
              <a:rPr lang="en-US" sz="1800" dirty="0" err="1"/>
              <a:t>maddesini</a:t>
            </a:r>
            <a:r>
              <a:rPr lang="en-US" sz="1800" dirty="0"/>
              <a:t> “</a:t>
            </a:r>
            <a:r>
              <a:rPr lang="en-US" sz="1800" i="1" dirty="0" err="1"/>
              <a:t>Katkı</a:t>
            </a:r>
            <a:r>
              <a:rPr lang="en-US" sz="1800" i="1" dirty="0"/>
              <a:t> </a:t>
            </a:r>
            <a:r>
              <a:rPr lang="en-US" sz="1800" i="1" dirty="0" err="1"/>
              <a:t>payını</a:t>
            </a:r>
            <a:r>
              <a:rPr lang="en-US" sz="1800" i="1" dirty="0"/>
              <a:t> </a:t>
            </a:r>
            <a:r>
              <a:rPr lang="en-US" sz="1800" i="1" dirty="0" err="1"/>
              <a:t>ödeyemeyen</a:t>
            </a:r>
            <a:r>
              <a:rPr lang="en-US" sz="1800" i="1" dirty="0"/>
              <a:t> </a:t>
            </a:r>
            <a:r>
              <a:rPr lang="en-US" sz="1800" i="1" dirty="0" err="1"/>
              <a:t>dernekler</a:t>
            </a:r>
            <a:r>
              <a:rPr lang="en-US" sz="1800" i="1" dirty="0"/>
              <a:t> </a:t>
            </a:r>
            <a:r>
              <a:rPr lang="en-US" sz="1800" i="1" dirty="0" err="1"/>
              <a:t>iki</a:t>
            </a:r>
            <a:r>
              <a:rPr lang="en-US" sz="1800" i="1" dirty="0"/>
              <a:t> </a:t>
            </a:r>
            <a:r>
              <a:rPr lang="en-US" sz="1800" i="1" dirty="0" err="1"/>
              <a:t>kez</a:t>
            </a:r>
            <a:r>
              <a:rPr lang="en-US" sz="1800" i="1" dirty="0"/>
              <a:t> </a:t>
            </a:r>
            <a:r>
              <a:rPr lang="en-US" sz="1800" i="1" dirty="0" err="1"/>
              <a:t>uyarılmalarına</a:t>
            </a:r>
            <a:r>
              <a:rPr lang="en-US" sz="1800" i="1" dirty="0"/>
              <a:t> </a:t>
            </a:r>
            <a:r>
              <a:rPr lang="en-US" sz="1800" i="1" dirty="0" err="1"/>
              <a:t>rağmen</a:t>
            </a:r>
            <a:r>
              <a:rPr lang="en-US" sz="1800" i="1" dirty="0"/>
              <a:t> </a:t>
            </a:r>
            <a:r>
              <a:rPr lang="en-US" sz="1800" i="1" dirty="0" err="1"/>
              <a:t>borçlarını</a:t>
            </a:r>
            <a:r>
              <a:rPr lang="en-US" sz="1800" i="1" dirty="0"/>
              <a:t> </a:t>
            </a:r>
            <a:r>
              <a:rPr lang="en-US" sz="1800" i="1" dirty="0" err="1"/>
              <a:t>ödemedikleri</a:t>
            </a:r>
            <a:r>
              <a:rPr lang="en-US" sz="1800" i="1" dirty="0"/>
              <a:t> </a:t>
            </a:r>
            <a:r>
              <a:rPr lang="en-US" sz="1800" i="1" dirty="0" err="1"/>
              <a:t>takdirde</a:t>
            </a:r>
            <a:r>
              <a:rPr lang="en-US" sz="1800" i="1" dirty="0"/>
              <a:t> </a:t>
            </a:r>
            <a:r>
              <a:rPr lang="en-US" sz="1800" i="1" dirty="0" err="1"/>
              <a:t>üyelikleri</a:t>
            </a:r>
            <a:r>
              <a:rPr lang="en-US" sz="1800" i="1" dirty="0"/>
              <a:t> </a:t>
            </a:r>
            <a:r>
              <a:rPr lang="en-US" sz="1800" i="1" dirty="0" err="1"/>
              <a:t>iki</a:t>
            </a:r>
            <a:r>
              <a:rPr lang="en-US" sz="1800" i="1" dirty="0"/>
              <a:t> </a:t>
            </a:r>
            <a:r>
              <a:rPr lang="en-US" sz="1800" i="1" dirty="0" err="1"/>
              <a:t>yıl</a:t>
            </a:r>
            <a:r>
              <a:rPr lang="en-US" sz="1800" i="1" dirty="0"/>
              <a:t> </a:t>
            </a:r>
            <a:r>
              <a:rPr lang="en-US" sz="1800" i="1" dirty="0" err="1"/>
              <a:t>süreyle</a:t>
            </a:r>
            <a:r>
              <a:rPr lang="en-US" sz="1800" i="1" dirty="0"/>
              <a:t> </a:t>
            </a:r>
            <a:r>
              <a:rPr lang="en-US" sz="1800" i="1" dirty="0" err="1"/>
              <a:t>askıya</a:t>
            </a:r>
            <a:r>
              <a:rPr lang="en-US" sz="1800" i="1" dirty="0"/>
              <a:t> </a:t>
            </a:r>
            <a:r>
              <a:rPr lang="en-US" sz="1800" i="1" dirty="0" err="1"/>
              <a:t>alınır</a:t>
            </a:r>
            <a:r>
              <a:rPr lang="en-US" sz="1800" i="1" dirty="0"/>
              <a:t>.</a:t>
            </a:r>
            <a:r>
              <a:rPr lang="en-US" sz="1800" dirty="0"/>
              <a:t>” </a:t>
            </a:r>
            <a:r>
              <a:rPr lang="en-US" sz="1800" dirty="0" err="1"/>
              <a:t>gözeterek</a:t>
            </a:r>
            <a:r>
              <a:rPr lang="en-US" sz="1800" dirty="0"/>
              <a:t> son </a:t>
            </a:r>
            <a:r>
              <a:rPr lang="en-US" sz="1800" dirty="0" err="1"/>
              <a:t>dönem</a:t>
            </a:r>
            <a:r>
              <a:rPr lang="en-US" sz="1800" dirty="0"/>
              <a:t> </a:t>
            </a:r>
            <a:r>
              <a:rPr lang="en-US" sz="1800" dirty="0" err="1"/>
              <a:t>kimi</a:t>
            </a:r>
            <a:r>
              <a:rPr lang="en-US" sz="1800" dirty="0"/>
              <a:t> </a:t>
            </a:r>
            <a:r>
              <a:rPr lang="en-US" sz="1800" dirty="0" err="1"/>
              <a:t>uzmanlık</a:t>
            </a:r>
            <a:r>
              <a:rPr lang="en-US" sz="1800" dirty="0"/>
              <a:t> </a:t>
            </a:r>
            <a:r>
              <a:rPr lang="en-US" sz="1800" dirty="0" err="1"/>
              <a:t>alanlarında</a:t>
            </a:r>
            <a:r>
              <a:rPr lang="en-US" sz="1800" dirty="0"/>
              <a:t> </a:t>
            </a:r>
            <a:r>
              <a:rPr lang="en-US" dirty="0" err="1"/>
              <a:t>Avrupa</a:t>
            </a:r>
            <a:r>
              <a:rPr lang="en-US" dirty="0"/>
              <a:t> Tıp </a:t>
            </a:r>
            <a:r>
              <a:rPr lang="en-US" dirty="0" err="1"/>
              <a:t>Uzmanları</a:t>
            </a:r>
            <a:r>
              <a:rPr lang="en-US" dirty="0"/>
              <a:t> </a:t>
            </a:r>
            <a:r>
              <a:rPr lang="en-US" dirty="0" err="1"/>
              <a:t>Birliği’nin</a:t>
            </a:r>
            <a:r>
              <a:rPr lang="en-US" dirty="0"/>
              <a:t> </a:t>
            </a:r>
            <a:r>
              <a:rPr lang="en-US" dirty="0" err="1"/>
              <a:t>yazışmalarında</a:t>
            </a:r>
            <a:r>
              <a:rPr lang="en-US" dirty="0"/>
              <a:t> </a:t>
            </a:r>
            <a:r>
              <a:rPr lang="en-US" dirty="0" err="1"/>
              <a:t>sorduğu</a:t>
            </a:r>
            <a:r>
              <a:rPr lang="en-US" dirty="0"/>
              <a:t> </a:t>
            </a:r>
            <a:r>
              <a:rPr lang="en-US" dirty="0" err="1"/>
              <a:t>uzmanlık</a:t>
            </a:r>
            <a:r>
              <a:rPr lang="en-US" dirty="0"/>
              <a:t> </a:t>
            </a:r>
            <a:r>
              <a:rPr lang="en-US" dirty="0" err="1"/>
              <a:t>dernekleri</a:t>
            </a:r>
            <a:r>
              <a:rPr lang="en-US" dirty="0"/>
              <a:t> UDEK </a:t>
            </a:r>
            <a:r>
              <a:rPr lang="en-US" dirty="0" err="1"/>
              <a:t>üyelik</a:t>
            </a:r>
            <a:r>
              <a:rPr lang="en-US" dirty="0"/>
              <a:t> </a:t>
            </a:r>
            <a:r>
              <a:rPr lang="en-US" dirty="0" err="1"/>
              <a:t>durumları</a:t>
            </a:r>
            <a:r>
              <a:rPr lang="en-US" dirty="0"/>
              <a:t> </a:t>
            </a:r>
            <a:r>
              <a:rPr lang="en-US" dirty="0" err="1"/>
              <a:t>konusunda</a:t>
            </a:r>
            <a:r>
              <a:rPr lang="en-US" dirty="0"/>
              <a:t> </a:t>
            </a:r>
            <a:r>
              <a:rPr lang="en-US" dirty="0" err="1"/>
              <a:t>uygulama</a:t>
            </a:r>
            <a:r>
              <a:rPr lang="en-US" dirty="0"/>
              <a:t> </a:t>
            </a:r>
            <a:r>
              <a:rPr lang="en-US" dirty="0" err="1"/>
              <a:t>gerekliliği</a:t>
            </a:r>
            <a:r>
              <a:rPr lang="en-US" dirty="0"/>
              <a:t> </a:t>
            </a:r>
            <a:r>
              <a:rPr lang="en-US" sz="1800" dirty="0" err="1"/>
              <a:t>ortaya</a:t>
            </a:r>
            <a:r>
              <a:rPr lang="en-US" sz="1800" dirty="0"/>
              <a:t> </a:t>
            </a:r>
            <a:r>
              <a:rPr lang="en-US" sz="1800" dirty="0" err="1"/>
              <a:t>çıkmıştır</a:t>
            </a:r>
            <a:r>
              <a:rPr lang="en-US" sz="1800" dirty="0"/>
              <a:t>. Bu </a:t>
            </a:r>
            <a:r>
              <a:rPr lang="en-US" sz="1800" dirty="0" err="1"/>
              <a:t>toplantıda</a:t>
            </a:r>
            <a:r>
              <a:rPr lang="en-US" sz="1800" dirty="0"/>
              <a:t> </a:t>
            </a:r>
            <a:r>
              <a:rPr lang="en-US" sz="1800" dirty="0" err="1"/>
              <a:t>olası</a:t>
            </a:r>
            <a:r>
              <a:rPr lang="en-US" sz="1800" dirty="0"/>
              <a:t> </a:t>
            </a:r>
            <a:r>
              <a:rPr lang="en-US" sz="1800" dirty="0" err="1"/>
              <a:t>mağduriyetlerin</a:t>
            </a:r>
            <a:r>
              <a:rPr lang="en-US" sz="1800" dirty="0"/>
              <a:t> </a:t>
            </a:r>
            <a:r>
              <a:rPr lang="en-US" sz="1800" dirty="0" err="1"/>
              <a:t>yaşanmaması</a:t>
            </a:r>
            <a:r>
              <a:rPr lang="en-US" sz="1800" dirty="0"/>
              <a:t> </a:t>
            </a:r>
            <a:r>
              <a:rPr lang="en-US" sz="1800" dirty="0" err="1"/>
              <a:t>için</a:t>
            </a:r>
            <a:r>
              <a:rPr lang="en-US" sz="1800" dirty="0"/>
              <a:t> </a:t>
            </a:r>
            <a:r>
              <a:rPr lang="en-US" sz="1800" dirty="0" err="1"/>
              <a:t>bu</a:t>
            </a:r>
            <a:r>
              <a:rPr lang="en-US" sz="1800" dirty="0"/>
              <a:t> </a:t>
            </a:r>
            <a:r>
              <a:rPr lang="en-US" sz="1800" dirty="0" err="1"/>
              <a:t>durumun</a:t>
            </a:r>
            <a:r>
              <a:rPr lang="en-US" sz="1800" dirty="0"/>
              <a:t> </a:t>
            </a:r>
            <a:r>
              <a:rPr lang="en-US" sz="1800" dirty="0" err="1"/>
              <a:t>uzmanlık</a:t>
            </a:r>
            <a:r>
              <a:rPr lang="en-US" sz="1800" dirty="0"/>
              <a:t> </a:t>
            </a:r>
            <a:r>
              <a:rPr lang="en-US" sz="1800" dirty="0" err="1"/>
              <a:t>derneklerine</a:t>
            </a:r>
            <a:r>
              <a:rPr lang="en-US" sz="1800" dirty="0"/>
              <a:t> </a:t>
            </a:r>
            <a:r>
              <a:rPr lang="en-US" sz="1800" dirty="0" err="1"/>
              <a:t>iletilmesi</a:t>
            </a:r>
            <a:r>
              <a:rPr lang="en-US" sz="1800" dirty="0"/>
              <a:t>, </a:t>
            </a:r>
            <a:r>
              <a:rPr lang="en-US" sz="1800" dirty="0" err="1"/>
              <a:t>üye</a:t>
            </a:r>
            <a:r>
              <a:rPr lang="en-US" sz="1800" dirty="0"/>
              <a:t> </a:t>
            </a:r>
            <a:r>
              <a:rPr lang="en-US" sz="1800" dirty="0" err="1"/>
              <a:t>derneklerimizin</a:t>
            </a:r>
            <a:r>
              <a:rPr lang="en-US" sz="1800" dirty="0"/>
              <a:t> </a:t>
            </a:r>
            <a:r>
              <a:rPr lang="en-US" sz="1800" dirty="0" err="1"/>
              <a:t>üyelik</a:t>
            </a:r>
            <a:r>
              <a:rPr lang="en-US" sz="1800" dirty="0"/>
              <a:t> </a:t>
            </a:r>
            <a:r>
              <a:rPr lang="en-US" sz="1800" dirty="0" err="1"/>
              <a:t>yükümlülüklerini</a:t>
            </a:r>
            <a:r>
              <a:rPr lang="en-US" sz="1800" dirty="0"/>
              <a:t> </a:t>
            </a:r>
            <a:r>
              <a:rPr lang="en-US" sz="1800" dirty="0" err="1"/>
              <a:t>yerine</a:t>
            </a:r>
            <a:r>
              <a:rPr lang="en-US" sz="1800" dirty="0"/>
              <a:t> </a:t>
            </a:r>
            <a:r>
              <a:rPr lang="en-US" sz="1800" dirty="0" err="1"/>
              <a:t>getiren</a:t>
            </a:r>
            <a:r>
              <a:rPr lang="en-US" sz="1800" dirty="0"/>
              <a:t> ve UDEK </a:t>
            </a:r>
            <a:r>
              <a:rPr lang="en-US" sz="1800" dirty="0" err="1"/>
              <a:t>Katkı</a:t>
            </a:r>
            <a:r>
              <a:rPr lang="en-US" sz="1800" dirty="0"/>
              <a:t> </a:t>
            </a:r>
            <a:r>
              <a:rPr lang="en-US" sz="1800" dirty="0" err="1"/>
              <a:t>Payı</a:t>
            </a:r>
            <a:r>
              <a:rPr lang="en-US" sz="1800" dirty="0"/>
              <a:t> </a:t>
            </a:r>
            <a:r>
              <a:rPr lang="en-US" sz="1800" dirty="0" err="1"/>
              <a:t>borçları</a:t>
            </a:r>
            <a:r>
              <a:rPr lang="en-US" sz="1800" dirty="0"/>
              <a:t> </a:t>
            </a:r>
            <a:r>
              <a:rPr lang="en-US" sz="1800" dirty="0" err="1"/>
              <a:t>olmayanların</a:t>
            </a:r>
            <a:r>
              <a:rPr lang="en-US" sz="1800" dirty="0"/>
              <a:t>  ATUB </a:t>
            </a:r>
            <a:r>
              <a:rPr lang="en-US" sz="1800" dirty="0" err="1"/>
              <a:t>temsilcilerinin</a:t>
            </a:r>
            <a:r>
              <a:rPr lang="en-US" sz="1800" dirty="0"/>
              <a:t> </a:t>
            </a:r>
            <a:r>
              <a:rPr lang="en-US" sz="1800" dirty="0" err="1"/>
              <a:t>bilgilerinin</a:t>
            </a:r>
            <a:r>
              <a:rPr lang="en-US" sz="1800" dirty="0"/>
              <a:t> </a:t>
            </a:r>
            <a:r>
              <a:rPr lang="en-US" sz="1800" dirty="0" err="1"/>
              <a:t>güncellenerek</a:t>
            </a:r>
            <a:r>
              <a:rPr lang="en-US" sz="1800" dirty="0"/>
              <a:t> ATUB </a:t>
            </a:r>
            <a:r>
              <a:rPr lang="en-US" sz="1800" dirty="0" err="1"/>
              <a:t>yönetimi</a:t>
            </a:r>
            <a:r>
              <a:rPr lang="en-US" sz="1800" dirty="0"/>
              <a:t> ile </a:t>
            </a:r>
            <a:r>
              <a:rPr lang="en-US" sz="1800" dirty="0" err="1"/>
              <a:t>paylaşılması</a:t>
            </a:r>
            <a:r>
              <a:rPr lang="en-US" sz="1800" dirty="0"/>
              <a:t> </a:t>
            </a:r>
            <a:r>
              <a:rPr lang="en-US" sz="1800" dirty="0" err="1"/>
              <a:t>kararı</a:t>
            </a:r>
            <a:r>
              <a:rPr lang="en-US" sz="1800" dirty="0"/>
              <a:t> </a:t>
            </a:r>
            <a:r>
              <a:rPr lang="en-US" sz="1800" dirty="0" err="1"/>
              <a:t>alınmıştır</a:t>
            </a:r>
            <a:r>
              <a:rPr lang="en-US" sz="1800" dirty="0"/>
              <a:t>. </a:t>
            </a:r>
            <a:r>
              <a:rPr lang="tr-TR" sz="1800" dirty="0" smtClean="0"/>
              <a:t>…</a:t>
            </a:r>
            <a:endParaRPr lang="tr-TR" sz="1800" dirty="0"/>
          </a:p>
          <a:p>
            <a:pPr marL="0" indent="0">
              <a:buNone/>
            </a:pPr>
            <a:endParaRPr lang="tr-TR" dirty="0"/>
          </a:p>
        </p:txBody>
      </p:sp>
      <p:sp>
        <p:nvSpPr>
          <p:cNvPr id="4" name="TextBox 3"/>
          <p:cNvSpPr txBox="1"/>
          <p:nvPr/>
        </p:nvSpPr>
        <p:spPr>
          <a:xfrm rot="20706081">
            <a:off x="1131850" y="1758225"/>
            <a:ext cx="7272808" cy="1077218"/>
          </a:xfrm>
          <a:prstGeom prst="rect">
            <a:avLst/>
          </a:prstGeom>
          <a:solidFill>
            <a:srgbClr val="FFFF00"/>
          </a:solidFill>
          <a:ln>
            <a:solidFill>
              <a:srgbClr val="FF0000"/>
            </a:solidFill>
          </a:ln>
        </p:spPr>
        <p:txBody>
          <a:bodyPr wrap="square" rtlCol="0">
            <a:spAutoFit/>
          </a:bodyPr>
          <a:lstStyle/>
          <a:p>
            <a:r>
              <a:rPr lang="tr-TR" sz="3200" dirty="0"/>
              <a:t>“UDEK/A-11” Sayılı 06.04.2016 Tarihli </a:t>
            </a:r>
          </a:p>
          <a:p>
            <a:r>
              <a:rPr lang="tr-TR" sz="3200" dirty="0"/>
              <a:t>“</a:t>
            </a:r>
            <a:r>
              <a:rPr lang="tr-TR" sz="3200" i="1" dirty="0"/>
              <a:t>ATUB Temsilci Listesi</a:t>
            </a:r>
            <a:r>
              <a:rPr lang="tr-TR" sz="3200" dirty="0"/>
              <a:t>” başlıklı yazı </a:t>
            </a:r>
          </a:p>
        </p:txBody>
      </p:sp>
    </p:spTree>
    <p:extLst>
      <p:ext uri="{BB962C8B-B14F-4D97-AF65-F5344CB8AC3E}">
        <p14:creationId xmlns:p14="http://schemas.microsoft.com/office/powerpoint/2010/main" val="14769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2 Alt Başlık"/>
          <p:cNvSpPr>
            <a:spLocks noGrp="1"/>
          </p:cNvSpPr>
          <p:nvPr>
            <p:ph type="subTitle" idx="1"/>
          </p:nvPr>
        </p:nvSpPr>
        <p:spPr>
          <a:xfrm>
            <a:off x="298450" y="1557338"/>
            <a:ext cx="8572500" cy="4319587"/>
          </a:xfrm>
        </p:spPr>
        <p:txBody>
          <a:bodyPr/>
          <a:lstStyle/>
          <a:p>
            <a:pPr marL="571500" indent="-571500" algn="l">
              <a:buFont typeface="Wingdings" panose="05000000000000000000" pitchFamily="2" charset="2"/>
              <a:buChar char="ü"/>
            </a:pPr>
            <a:r>
              <a:rPr lang="tr-TR" altLang="tr-TR" dirty="0" smtClean="0">
                <a:solidFill>
                  <a:schemeClr val="tx1"/>
                </a:solidFill>
              </a:rPr>
              <a:t>TTB tarafından yapılan düzenli kol ve kurullar toplantılar</a:t>
            </a:r>
          </a:p>
          <a:p>
            <a:pPr marL="571500" indent="-571500" algn="l">
              <a:buFont typeface="Wingdings" panose="05000000000000000000" pitchFamily="2" charset="2"/>
              <a:buChar char="ü"/>
            </a:pPr>
            <a:r>
              <a:rPr lang="tr-TR" altLang="tr-TR" dirty="0" smtClean="0">
                <a:solidFill>
                  <a:schemeClr val="tx1"/>
                </a:solidFill>
              </a:rPr>
              <a:t>Toplum sağlığını ilgilendiren farklı konularda TTB tarafından düzenlenen ve TTB-UDEK üyesi dernekleri ilgilendiren konulardaki toplantılara katılım</a:t>
            </a:r>
          </a:p>
          <a:p>
            <a:pPr marL="571500" indent="-571500" algn="l">
              <a:buFont typeface="Wingdings" panose="05000000000000000000" pitchFamily="2" charset="2"/>
              <a:buChar char="ü"/>
            </a:pPr>
            <a:r>
              <a:rPr lang="tr-TR" altLang="tr-TR" dirty="0" smtClean="0">
                <a:solidFill>
                  <a:schemeClr val="tx1"/>
                </a:solidFill>
              </a:rPr>
              <a:t>TTB Genel Kurul toplantıları</a:t>
            </a:r>
          </a:p>
        </p:txBody>
      </p:sp>
      <p:sp>
        <p:nvSpPr>
          <p:cNvPr id="98307" name="2 Alt Başlık"/>
          <p:cNvSpPr txBox="1">
            <a:spLocks/>
          </p:cNvSpPr>
          <p:nvPr/>
        </p:nvSpPr>
        <p:spPr bwMode="auto">
          <a:xfrm>
            <a:off x="323850" y="188913"/>
            <a:ext cx="85725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tr-TR" altLang="tr-TR" sz="3600" dirty="0">
                <a:solidFill>
                  <a:srgbClr val="FF0000"/>
                </a:solidFill>
              </a:rPr>
              <a:t>Diğer toplantılar…</a:t>
            </a:r>
          </a:p>
          <a:p>
            <a:pPr>
              <a:buFont typeface="Arial" panose="020B0604020202020204" pitchFamily="34" charset="0"/>
              <a:buNone/>
            </a:pPr>
            <a:r>
              <a:rPr lang="tr-TR" altLang="tr-TR" sz="4000" dirty="0">
                <a:solidFill>
                  <a:srgbClr val="FF0000"/>
                </a:solidFill>
              </a:rPr>
              <a:t> </a:t>
            </a:r>
          </a:p>
        </p:txBody>
      </p:sp>
    </p:spTree>
    <p:extLst>
      <p:ext uri="{BB962C8B-B14F-4D97-AF65-F5344CB8AC3E}">
        <p14:creationId xmlns:p14="http://schemas.microsoft.com/office/powerpoint/2010/main" val="317035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288" y="549275"/>
            <a:ext cx="8424862" cy="5909310"/>
          </a:xfrm>
          <a:prstGeom prst="rect">
            <a:avLst/>
          </a:prstGeom>
        </p:spPr>
        <p:txBody>
          <a:bodyPr>
            <a:spAutoFit/>
          </a:bodyPr>
          <a:lstStyle/>
          <a:p>
            <a:pPr marL="285750" indent="-285750" eaLnBrk="1" hangingPunct="1">
              <a:lnSpc>
                <a:spcPct val="150000"/>
              </a:lnSpc>
              <a:buFont typeface="Wingdings" panose="05000000000000000000" pitchFamily="2" charset="2"/>
              <a:buChar char="ü"/>
              <a:defRPr/>
            </a:pPr>
            <a:r>
              <a:rPr lang="tr-TR" sz="2800" dirty="0" smtClean="0">
                <a:latin typeface="+mj-lt"/>
              </a:rPr>
              <a:t>TTB-UDEK </a:t>
            </a:r>
            <a:r>
              <a:rPr lang="tr-TR" sz="2800" dirty="0">
                <a:latin typeface="+mj-lt"/>
              </a:rPr>
              <a:t>üyesi </a:t>
            </a:r>
            <a:r>
              <a:rPr lang="tr-TR" sz="2800" dirty="0" smtClean="0">
                <a:latin typeface="+mj-lt"/>
              </a:rPr>
              <a:t>dernek </a:t>
            </a:r>
            <a:r>
              <a:rPr lang="tr-TR" sz="2800" dirty="0">
                <a:latin typeface="+mj-lt"/>
              </a:rPr>
              <a:t>yönetici ve üyelerine,</a:t>
            </a:r>
          </a:p>
          <a:p>
            <a:pPr marL="285750" indent="-285750" eaLnBrk="1" hangingPunct="1">
              <a:lnSpc>
                <a:spcPct val="150000"/>
              </a:lnSpc>
              <a:buFont typeface="Wingdings" panose="05000000000000000000" pitchFamily="2" charset="2"/>
              <a:buChar char="ü"/>
              <a:defRPr/>
            </a:pPr>
            <a:r>
              <a:rPr lang="tr-TR" sz="2800" dirty="0">
                <a:latin typeface="+mj-lt"/>
              </a:rPr>
              <a:t>TTB-Merkez </a:t>
            </a:r>
            <a:r>
              <a:rPr lang="tr-TR" sz="2800" dirty="0" smtClean="0">
                <a:latin typeface="+mj-lt"/>
              </a:rPr>
              <a:t>Konseyi’ne,</a:t>
            </a:r>
            <a:endParaRPr lang="tr-TR" sz="2800" dirty="0">
              <a:latin typeface="+mj-lt"/>
            </a:endParaRPr>
          </a:p>
          <a:p>
            <a:pPr marL="285750" indent="-285750" eaLnBrk="1" hangingPunct="1">
              <a:lnSpc>
                <a:spcPct val="150000"/>
              </a:lnSpc>
              <a:buFont typeface="Wingdings" panose="05000000000000000000" pitchFamily="2" charset="2"/>
              <a:buChar char="ü"/>
              <a:defRPr/>
            </a:pPr>
            <a:r>
              <a:rPr lang="tr-TR" sz="2800" dirty="0">
                <a:latin typeface="+mj-lt"/>
              </a:rPr>
              <a:t>TTB-Hukuk </a:t>
            </a:r>
            <a:r>
              <a:rPr lang="tr-TR" sz="2800" dirty="0" smtClean="0">
                <a:latin typeface="+mj-lt"/>
              </a:rPr>
              <a:t>Bürosu’na,</a:t>
            </a:r>
            <a:endParaRPr lang="tr-TR" sz="2800" dirty="0">
              <a:latin typeface="+mj-lt"/>
            </a:endParaRPr>
          </a:p>
          <a:p>
            <a:pPr marL="285750" indent="-285750" eaLnBrk="1" hangingPunct="1">
              <a:lnSpc>
                <a:spcPct val="150000"/>
              </a:lnSpc>
              <a:buFont typeface="Wingdings" panose="05000000000000000000" pitchFamily="2" charset="2"/>
              <a:buChar char="ü"/>
              <a:defRPr/>
            </a:pPr>
            <a:r>
              <a:rPr lang="tr-TR" sz="2800" dirty="0">
                <a:latin typeface="+mj-lt"/>
              </a:rPr>
              <a:t>Tabip Odası yönetici ve temsilcilerine,</a:t>
            </a:r>
          </a:p>
          <a:p>
            <a:pPr marL="285750" indent="-285750" eaLnBrk="1" hangingPunct="1">
              <a:lnSpc>
                <a:spcPct val="150000"/>
              </a:lnSpc>
              <a:buFont typeface="Wingdings" panose="05000000000000000000" pitchFamily="2" charset="2"/>
              <a:buChar char="ü"/>
              <a:defRPr/>
            </a:pPr>
            <a:r>
              <a:rPr lang="tr-TR" sz="2800" dirty="0" smtClean="0">
                <a:latin typeface="+mj-lt"/>
              </a:rPr>
              <a:t>TTB-</a:t>
            </a:r>
            <a:r>
              <a:rPr lang="tr-TR" sz="2800" dirty="0" err="1" smtClean="0">
                <a:latin typeface="+mj-lt"/>
              </a:rPr>
              <a:t>UDEK’de</a:t>
            </a:r>
            <a:r>
              <a:rPr lang="tr-TR" sz="2800" dirty="0" smtClean="0">
                <a:latin typeface="+mj-lt"/>
              </a:rPr>
              <a:t> görev yapmış meslektaşlara</a:t>
            </a:r>
            <a:r>
              <a:rPr lang="tr-TR" sz="2800" dirty="0">
                <a:latin typeface="+mj-lt"/>
              </a:rPr>
              <a:t>,</a:t>
            </a:r>
          </a:p>
          <a:p>
            <a:pPr marL="285750" indent="-285750" eaLnBrk="1" hangingPunct="1">
              <a:lnSpc>
                <a:spcPct val="150000"/>
              </a:lnSpc>
              <a:buFont typeface="Wingdings" panose="05000000000000000000" pitchFamily="2" charset="2"/>
              <a:buChar char="ü"/>
              <a:defRPr/>
            </a:pPr>
            <a:r>
              <a:rPr lang="tr-TR" sz="2800" i="1" dirty="0">
                <a:latin typeface="+mj-lt"/>
              </a:rPr>
              <a:t>Hülya </a:t>
            </a:r>
            <a:r>
              <a:rPr lang="tr-TR" sz="2800" i="1" dirty="0" smtClean="0">
                <a:latin typeface="+mj-lt"/>
              </a:rPr>
              <a:t>Yüksel, </a:t>
            </a:r>
            <a:r>
              <a:rPr lang="tr-TR" sz="2800" i="1" dirty="0">
                <a:latin typeface="+mj-lt"/>
              </a:rPr>
              <a:t>Zerrin </a:t>
            </a:r>
            <a:r>
              <a:rPr lang="tr-TR" sz="2800" i="1" dirty="0" smtClean="0">
                <a:latin typeface="+mj-lt"/>
              </a:rPr>
              <a:t>Yurdagül, </a:t>
            </a:r>
            <a:r>
              <a:rPr lang="tr-TR" sz="2800" i="1" dirty="0">
                <a:latin typeface="+mj-lt"/>
              </a:rPr>
              <a:t>İkbal </a:t>
            </a:r>
            <a:r>
              <a:rPr lang="tr-TR" sz="2800" i="1" dirty="0" smtClean="0">
                <a:latin typeface="+mj-lt"/>
              </a:rPr>
              <a:t>Solmaz, Sinan Solmaz, Bora Reis </a:t>
            </a:r>
            <a:r>
              <a:rPr lang="tr-TR" sz="2800" i="1" dirty="0">
                <a:latin typeface="+mj-lt"/>
              </a:rPr>
              <a:t>Ö</a:t>
            </a:r>
            <a:r>
              <a:rPr lang="tr-TR" sz="2800" i="1" dirty="0" smtClean="0">
                <a:latin typeface="+mj-lt"/>
              </a:rPr>
              <a:t>ztürk</a:t>
            </a:r>
            <a:r>
              <a:rPr lang="tr-TR" sz="2800" dirty="0" smtClean="0">
                <a:latin typeface="+mj-lt"/>
              </a:rPr>
              <a:t> ve </a:t>
            </a:r>
            <a:r>
              <a:rPr lang="tr-TR" sz="2800" dirty="0">
                <a:latin typeface="+mj-lt"/>
              </a:rPr>
              <a:t>TTB </a:t>
            </a:r>
            <a:r>
              <a:rPr lang="tr-TR" sz="2800" dirty="0" smtClean="0">
                <a:latin typeface="+mj-lt"/>
              </a:rPr>
              <a:t>ailesi </a:t>
            </a:r>
            <a:r>
              <a:rPr lang="tr-TR" sz="2800" dirty="0">
                <a:latin typeface="+mj-lt"/>
              </a:rPr>
              <a:t>üyelerine, </a:t>
            </a:r>
          </a:p>
          <a:p>
            <a:pPr marL="285750" indent="-285750" eaLnBrk="1" hangingPunct="1">
              <a:lnSpc>
                <a:spcPct val="150000"/>
              </a:lnSpc>
              <a:buFont typeface="Wingdings" panose="05000000000000000000" pitchFamily="2" charset="2"/>
              <a:buChar char="ü"/>
              <a:defRPr/>
            </a:pPr>
            <a:r>
              <a:rPr lang="tr-TR" sz="2800" dirty="0" smtClean="0">
                <a:latin typeface="+mj-lt"/>
              </a:rPr>
              <a:t>Uzmanlık dernekleri, </a:t>
            </a:r>
            <a:r>
              <a:rPr lang="tr-TR" sz="2800" dirty="0">
                <a:latin typeface="+mj-lt"/>
              </a:rPr>
              <a:t>tabip odaları </a:t>
            </a:r>
            <a:r>
              <a:rPr lang="tr-TR" sz="2800" dirty="0" smtClean="0">
                <a:latin typeface="+mj-lt"/>
              </a:rPr>
              <a:t>çalışanlarına</a:t>
            </a:r>
          </a:p>
          <a:p>
            <a:pPr marL="285750" indent="-285750" eaLnBrk="1" hangingPunct="1">
              <a:lnSpc>
                <a:spcPct val="150000"/>
              </a:lnSpc>
              <a:buFont typeface="Wingdings" panose="05000000000000000000" pitchFamily="2" charset="2"/>
              <a:buChar char="ü"/>
              <a:defRPr/>
            </a:pPr>
            <a:r>
              <a:rPr lang="tr-TR" sz="2800" dirty="0" smtClean="0">
                <a:latin typeface="+mj-lt"/>
              </a:rPr>
              <a:t>Öncelikle çocuklarımıza ve eşlerimize …</a:t>
            </a:r>
            <a:endParaRPr lang="tr-TR" sz="2800" dirty="0">
              <a:latin typeface="+mj-lt"/>
            </a:endParaRPr>
          </a:p>
        </p:txBody>
      </p:sp>
    </p:spTree>
    <p:extLst>
      <p:ext uri="{BB962C8B-B14F-4D97-AF65-F5344CB8AC3E}">
        <p14:creationId xmlns:p14="http://schemas.microsoft.com/office/powerpoint/2010/main" val="1833102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tr-TR" i="1" dirty="0" smtClean="0"/>
          </a:p>
          <a:p>
            <a:pPr marL="0" indent="0">
              <a:buNone/>
            </a:pPr>
            <a:endParaRPr lang="tr-TR" i="1" dirty="0"/>
          </a:p>
          <a:p>
            <a:pPr marL="0" indent="0">
              <a:buNone/>
            </a:pPr>
            <a:endParaRPr lang="tr-TR" i="1" dirty="0" smtClean="0"/>
          </a:p>
          <a:p>
            <a:pPr marL="0" indent="0">
              <a:buNone/>
            </a:pPr>
            <a:endParaRPr lang="tr-TR" i="1" dirty="0"/>
          </a:p>
          <a:p>
            <a:pPr marL="0" indent="0">
              <a:buNone/>
            </a:pPr>
            <a:endParaRPr lang="tr-TR" i="1" dirty="0" smtClean="0"/>
          </a:p>
          <a:p>
            <a:pPr marL="0" indent="0">
              <a:buNone/>
            </a:pPr>
            <a:r>
              <a:rPr lang="tr-TR" i="1" dirty="0"/>
              <a:t>	</a:t>
            </a:r>
            <a:r>
              <a:rPr lang="tr-TR" i="1" dirty="0" smtClean="0"/>
              <a:t>				</a:t>
            </a:r>
            <a:r>
              <a:rPr lang="tr-TR" sz="3600" i="1" dirty="0" smtClean="0"/>
              <a:t>Teşekkürler …</a:t>
            </a:r>
            <a:endParaRPr lang="tr-TR" sz="3600" i="1" dirty="0"/>
          </a:p>
        </p:txBody>
      </p:sp>
      <p:pic>
        <p:nvPicPr>
          <p:cNvPr id="4" name="3 Resim"/>
          <p:cNvPicPr/>
          <p:nvPr/>
        </p:nvPicPr>
        <p:blipFill>
          <a:blip r:embed="rId2" cstate="print"/>
          <a:srcRect l="11741" t="20673" r="49810" b="28365"/>
          <a:stretch>
            <a:fillRect/>
          </a:stretch>
        </p:blipFill>
        <p:spPr bwMode="auto">
          <a:xfrm>
            <a:off x="1475656" y="692696"/>
            <a:ext cx="6624736" cy="3672408"/>
          </a:xfrm>
          <a:prstGeom prst="rect">
            <a:avLst/>
          </a:prstGeom>
          <a:noFill/>
          <a:ln w="9525">
            <a:noFill/>
            <a:miter lim="800000"/>
            <a:headEnd/>
            <a:tailEnd/>
          </a:ln>
        </p:spPr>
      </p:pic>
    </p:spTree>
    <p:extLst>
      <p:ext uri="{BB962C8B-B14F-4D97-AF65-F5344CB8AC3E}">
        <p14:creationId xmlns:p14="http://schemas.microsoft.com/office/powerpoint/2010/main" val="63471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6016677"/>
              </p:ext>
            </p:extLst>
          </p:nvPr>
        </p:nvGraphicFramePr>
        <p:xfrm>
          <a:off x="179512" y="116632"/>
          <a:ext cx="8964487" cy="6624748"/>
        </p:xfrm>
        <a:graphic>
          <a:graphicData uri="http://schemas.openxmlformats.org/drawingml/2006/table">
            <a:tbl>
              <a:tblPr>
                <a:tableStyleId>{5C22544A-7EE6-4342-B048-85BDC9FD1C3A}</a:tableStyleId>
              </a:tblPr>
              <a:tblGrid>
                <a:gridCol w="2807614"/>
                <a:gridCol w="824798"/>
                <a:gridCol w="1196597"/>
                <a:gridCol w="116529"/>
                <a:gridCol w="2773564"/>
                <a:gridCol w="1245385"/>
              </a:tblGrid>
              <a:tr h="319608">
                <a:tc gridSpan="6">
                  <a:txBody>
                    <a:bodyPr/>
                    <a:lstStyle/>
                    <a:p>
                      <a:pPr algn="ctr" fontAlgn="b"/>
                      <a:r>
                        <a:rPr lang="tr-TR" sz="1800" u="none" strike="noStrike" dirty="0">
                          <a:effectLst/>
                        </a:rPr>
                        <a:t>TTB - UDEK BİLANÇOSU</a:t>
                      </a:r>
                      <a:endParaRPr lang="tr-TR" sz="1800" b="1" i="0" u="none" strike="noStrike" dirty="0">
                        <a:effectLst/>
                        <a:latin typeface="Arial" panose="020B0604020202020204" pitchFamily="34" charset="0"/>
                      </a:endParaRPr>
                    </a:p>
                  </a:txBody>
                  <a:tcPr marL="3386" marR="3386" marT="338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608">
                <a:tc gridSpan="6">
                  <a:txBody>
                    <a:bodyPr/>
                    <a:lstStyle/>
                    <a:p>
                      <a:pPr algn="ctr" fontAlgn="b"/>
                      <a:r>
                        <a:rPr lang="tr-TR" sz="1800" u="none" strike="noStrike" dirty="0">
                          <a:effectLst/>
                        </a:rPr>
                        <a:t>(01.11.2015 - 31.10.2016)</a:t>
                      </a:r>
                      <a:endParaRPr lang="tr-TR" sz="1800" b="1" i="0" u="none" strike="noStrike" dirty="0">
                        <a:effectLst/>
                        <a:latin typeface="Arial" panose="020B0604020202020204" pitchFamily="34" charset="0"/>
                      </a:endParaRPr>
                    </a:p>
                  </a:txBody>
                  <a:tcPr marL="3386" marR="3386" marT="338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2378">
                <a:tc>
                  <a:txBody>
                    <a:bodyPr/>
                    <a:lstStyle/>
                    <a:p>
                      <a:pPr algn="l" fontAlgn="ctr"/>
                      <a:r>
                        <a:rPr lang="tr-TR" sz="1600" u="none" strike="noStrike" dirty="0">
                          <a:effectLst/>
                        </a:rPr>
                        <a:t>GİDER</a:t>
                      </a:r>
                      <a:endParaRPr lang="tr-TR" sz="16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r" fontAlgn="ctr"/>
                      <a:r>
                        <a:rPr lang="tr-TR" sz="1600" u="none" strike="noStrike">
                          <a:effectLst/>
                        </a:rPr>
                        <a:t>GELİR</a:t>
                      </a:r>
                      <a:endParaRPr lang="tr-TR" sz="16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YEMEK</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4,845.92</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TTB-UDEK TAHSİL EDİLEN AİDATLAR</a:t>
                      </a:r>
                      <a:endParaRPr lang="tr-TR" sz="1400" b="1" i="0" u="none" strike="noStrike" dirty="0">
                        <a:effectLst/>
                        <a:latin typeface="Arial" panose="020B0604020202020204" pitchFamily="34" charset="0"/>
                      </a:endParaRPr>
                    </a:p>
                  </a:txBody>
                  <a:tcPr marL="3386" marR="3386" marT="3386" marB="0" anchor="ctr"/>
                </a:tc>
                <a:tc>
                  <a:txBody>
                    <a:bodyPr/>
                    <a:lstStyle/>
                    <a:p>
                      <a:pPr algn="r" fontAlgn="ctr"/>
                      <a:r>
                        <a:rPr lang="tr-TR" sz="1400" u="none" strike="noStrike">
                          <a:effectLst/>
                        </a:rPr>
                        <a:t>163,929.50</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ULAŞIM</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14,667.44</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KONAKLAMA</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790.00</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TUEK KATKI BAĞIŞ GELİRİ</a:t>
                      </a:r>
                      <a:endParaRPr lang="tr-TR" sz="1400" b="1" i="0" u="none" strike="noStrike" dirty="0">
                        <a:effectLst/>
                        <a:latin typeface="Arial" panose="020B0604020202020204" pitchFamily="34" charset="0"/>
                      </a:endParaRPr>
                    </a:p>
                  </a:txBody>
                  <a:tcPr marL="3386" marR="3386" marT="3386" marB="0" anchor="ctr"/>
                </a:tc>
                <a:tc>
                  <a:txBody>
                    <a:bodyPr/>
                    <a:lstStyle/>
                    <a:p>
                      <a:pPr algn="r" fontAlgn="ctr"/>
                      <a:r>
                        <a:rPr lang="tr-TR" sz="1400" u="none" strike="noStrike">
                          <a:effectLst/>
                        </a:rPr>
                        <a:t>34,200.00</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PERSONEL</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55,026.88</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KARGO</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1,309.49</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KIRTASİYE</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5,355.77</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81,995.50</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UEMS TOPLANTI GİDERLERİ</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1,988.43</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1,988.43</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21.TUEK İZMİR</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4,094.85</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r" fontAlgn="ctr"/>
                      <a:r>
                        <a:rPr lang="tr-TR" sz="1400" u="none" strike="noStrike">
                          <a:effectLst/>
                        </a:rPr>
                        <a:t>4,094.85</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UDEK TOPLANTI GİDERLERİ</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1,743.88</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1,743.88</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UDEK WEB SİTESİ YAPIMI GİDERLERİ</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5,900.00</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5,900.00</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2016 YILI UEMS AİDATI ÖDEMESİ</a:t>
                      </a:r>
                      <a:endParaRPr lang="tr-TR" sz="1400" b="1" i="0" u="none" strike="noStrike">
                        <a:effectLst/>
                        <a:latin typeface="Arial" panose="020B0604020202020204" pitchFamily="34" charset="0"/>
                      </a:endParaRPr>
                    </a:p>
                  </a:txBody>
                  <a:tcPr marL="3386" marR="3386" marT="3386" marB="0" anchor="ctr"/>
                </a:tc>
                <a:tc>
                  <a:txBody>
                    <a:bodyPr/>
                    <a:lstStyle/>
                    <a:p>
                      <a:pPr algn="r" fontAlgn="ctr"/>
                      <a:r>
                        <a:rPr lang="tr-TR" sz="1400" u="none" strike="noStrike">
                          <a:effectLst/>
                        </a:rPr>
                        <a:t>7,865.78</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7,865.78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0"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0"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r>
              <a:tr h="240801">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a:effectLst/>
                        </a:rPr>
                        <a:t> </a:t>
                      </a:r>
                      <a:endParaRPr lang="tr-TR" sz="1400" b="1" i="0" u="none" strike="noStrike">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c>
                  <a:txBody>
                    <a:bodyPr/>
                    <a:lstStyle/>
                    <a:p>
                      <a:pPr algn="l" fontAlgn="ctr"/>
                      <a:r>
                        <a:rPr lang="tr-TR" sz="1400" u="none" strike="noStrike" dirty="0">
                          <a:effectLst/>
                        </a:rPr>
                        <a:t> </a:t>
                      </a:r>
                      <a:endParaRPr lang="tr-TR" sz="1400" b="1" i="0" u="none" strike="noStrike" dirty="0">
                        <a:effectLst/>
                        <a:latin typeface="Arial" panose="020B0604020202020204" pitchFamily="34" charset="0"/>
                      </a:endParaRPr>
                    </a:p>
                  </a:txBody>
                  <a:tcPr marL="3386" marR="3386" marT="3386" marB="0" anchor="ctr"/>
                </a:tc>
              </a:tr>
              <a:tr h="292378">
                <a:tc>
                  <a:txBody>
                    <a:bodyPr/>
                    <a:lstStyle/>
                    <a:p>
                      <a:pPr algn="l" fontAlgn="ctr"/>
                      <a:r>
                        <a:rPr lang="tr-TR" sz="1600" u="none" strike="noStrike">
                          <a:effectLst/>
                        </a:rPr>
                        <a:t> TOPLAM</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103,588.44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 TOPLAM</a:t>
                      </a:r>
                      <a:endParaRPr lang="tr-TR" sz="1600" b="1" i="0" u="none" strike="noStrike" dirty="0">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   198,129.50 </a:t>
                      </a:r>
                      <a:endParaRPr lang="tr-TR" sz="1600" b="1" i="0" u="none" strike="noStrike" dirty="0">
                        <a:effectLst/>
                        <a:latin typeface="Arial" panose="020B0604020202020204" pitchFamily="34" charset="0"/>
                      </a:endParaRPr>
                    </a:p>
                  </a:txBody>
                  <a:tcPr marL="3386" marR="3386" marT="3386" marB="0" anchor="ctr"/>
                </a:tc>
              </a:tr>
              <a:tr h="292378">
                <a:tc>
                  <a:txBody>
                    <a:bodyPr/>
                    <a:lstStyle/>
                    <a:p>
                      <a:pPr algn="l" fontAlgn="ctr"/>
                      <a:r>
                        <a:rPr lang="tr-TR" sz="1600" u="none" strike="noStrike">
                          <a:effectLst/>
                        </a:rPr>
                        <a:t>GELİR FAZLASI</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94,541.06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 </a:t>
                      </a:r>
                      <a:endParaRPr lang="tr-TR" sz="1600" b="1" i="0" u="none" strike="noStrike" dirty="0">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 </a:t>
                      </a:r>
                      <a:endParaRPr lang="tr-TR" sz="1600" b="1" i="0" u="none" strike="noStrike" dirty="0">
                        <a:effectLst/>
                        <a:latin typeface="Arial" panose="020B0604020202020204" pitchFamily="34" charset="0"/>
                      </a:endParaRPr>
                    </a:p>
                  </a:txBody>
                  <a:tcPr marL="3386" marR="3386" marT="3386" marB="0" anchor="ctr"/>
                </a:tc>
              </a:tr>
              <a:tr h="292378">
                <a:tc>
                  <a:txBody>
                    <a:bodyPr/>
                    <a:lstStyle/>
                    <a:p>
                      <a:pPr algn="l" fontAlgn="ctr"/>
                      <a:r>
                        <a:rPr lang="tr-TR" sz="1600" u="none" strike="noStrike">
                          <a:effectLst/>
                        </a:rPr>
                        <a:t>GENEL TOPLAM</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198,129.50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a:effectLst/>
                        </a:rPr>
                        <a:t> </a:t>
                      </a:r>
                      <a:endParaRPr lang="tr-TR" sz="1600" b="1" i="0" u="none" strike="noStrike">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GENEL TOPLAM</a:t>
                      </a:r>
                      <a:endParaRPr lang="tr-TR" sz="1600" b="1" i="0" u="none" strike="noStrike" dirty="0">
                        <a:effectLst/>
                        <a:latin typeface="Arial" panose="020B0604020202020204" pitchFamily="34" charset="0"/>
                      </a:endParaRPr>
                    </a:p>
                  </a:txBody>
                  <a:tcPr marL="3386" marR="3386" marT="3386" marB="0" anchor="ctr"/>
                </a:tc>
                <a:tc>
                  <a:txBody>
                    <a:bodyPr/>
                    <a:lstStyle/>
                    <a:p>
                      <a:pPr algn="l" fontAlgn="ctr"/>
                      <a:r>
                        <a:rPr lang="tr-TR" sz="1600" u="none" strike="noStrike" dirty="0">
                          <a:effectLst/>
                        </a:rPr>
                        <a:t>   198,129.50 </a:t>
                      </a:r>
                      <a:endParaRPr lang="tr-TR" sz="1600" b="1" i="0" u="none" strike="noStrike" dirty="0">
                        <a:effectLst/>
                        <a:latin typeface="Arial" panose="020B0604020202020204" pitchFamily="34" charset="0"/>
                      </a:endParaRPr>
                    </a:p>
                  </a:txBody>
                  <a:tcPr marL="3386" marR="3386" marT="3386" marB="0" anchor="ctr"/>
                </a:tc>
              </a:tr>
            </a:tbl>
          </a:graphicData>
        </a:graphic>
      </p:graphicFrame>
    </p:spTree>
    <p:extLst>
      <p:ext uri="{BB962C8B-B14F-4D97-AF65-F5344CB8AC3E}">
        <p14:creationId xmlns:p14="http://schemas.microsoft.com/office/powerpoint/2010/main" val="506633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dirty="0"/>
          </a:p>
        </p:txBody>
      </p:sp>
    </p:spTree>
    <p:extLst>
      <p:ext uri="{BB962C8B-B14F-4D97-AF65-F5344CB8AC3E}">
        <p14:creationId xmlns:p14="http://schemas.microsoft.com/office/powerpoint/2010/main" val="446953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229600" cy="3561259"/>
          </a:xfrm>
        </p:spPr>
        <p:txBody>
          <a:bodyPr/>
          <a:lstStyle/>
          <a:p>
            <a:pPr marL="0" indent="0" algn="ctr">
              <a:buNone/>
            </a:pPr>
            <a:r>
              <a:rPr lang="tr-TR" dirty="0" smtClean="0"/>
              <a:t>TTB UDEK Üyelik Başvuruları</a:t>
            </a:r>
          </a:p>
          <a:p>
            <a:pPr marL="0" indent="0" algn="ctr">
              <a:buNone/>
            </a:pPr>
            <a:endParaRPr lang="tr-TR" dirty="0"/>
          </a:p>
          <a:p>
            <a:pPr marL="0" indent="0" algn="ctr">
              <a:buNone/>
            </a:pPr>
            <a:endParaRPr lang="tr-TR" dirty="0"/>
          </a:p>
        </p:txBody>
      </p:sp>
    </p:spTree>
    <p:extLst>
      <p:ext uri="{BB962C8B-B14F-4D97-AF65-F5344CB8AC3E}">
        <p14:creationId xmlns:p14="http://schemas.microsoft.com/office/powerpoint/2010/main" val="3821966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Tree>
    <p:extLst>
      <p:ext uri="{BB962C8B-B14F-4D97-AF65-F5344CB8AC3E}">
        <p14:creationId xmlns:p14="http://schemas.microsoft.com/office/powerpoint/2010/main" val="413548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Başlık"/>
          <p:cNvSpPr>
            <a:spLocks noGrp="1"/>
          </p:cNvSpPr>
          <p:nvPr>
            <p:ph type="title"/>
          </p:nvPr>
        </p:nvSpPr>
        <p:spPr>
          <a:xfrm>
            <a:off x="468313" y="333375"/>
            <a:ext cx="8229600" cy="792163"/>
          </a:xfrm>
        </p:spPr>
        <p:txBody>
          <a:bodyPr/>
          <a:lstStyle/>
          <a:p>
            <a:r>
              <a:rPr lang="tr-TR" altLang="tr-TR" sz="3200" b="1" dirty="0" smtClean="0">
                <a:solidFill>
                  <a:srgbClr val="FF0000"/>
                </a:solidFill>
              </a:rPr>
              <a:t/>
            </a:r>
            <a:br>
              <a:rPr lang="tr-TR" altLang="tr-TR" sz="3200" b="1" dirty="0" smtClean="0">
                <a:solidFill>
                  <a:srgbClr val="FF0000"/>
                </a:solidFill>
              </a:rPr>
            </a:br>
            <a:r>
              <a:rPr lang="tr-TR" altLang="tr-TR" sz="3200" b="1" dirty="0" smtClean="0">
                <a:solidFill>
                  <a:srgbClr val="FF0000"/>
                </a:solidFill>
              </a:rPr>
              <a:t>2013-2015 Dönemi UDEK Yürütme Kurulu*</a:t>
            </a:r>
          </a:p>
        </p:txBody>
      </p:sp>
      <p:sp>
        <p:nvSpPr>
          <p:cNvPr id="14339" name="Rectangle 1"/>
          <p:cNvSpPr>
            <a:spLocks noChangeArrowheads="1"/>
          </p:cNvSpPr>
          <p:nvPr/>
        </p:nvSpPr>
        <p:spPr bwMode="auto">
          <a:xfrm>
            <a:off x="1187846" y="1575798"/>
            <a:ext cx="6840538"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tr-TR" altLang="tr-TR" sz="1800" b="1" dirty="0">
                <a:latin typeface="Arial" panose="020B0604020202020204" pitchFamily="34" charset="0"/>
              </a:rPr>
              <a:t>Başkan		</a:t>
            </a:r>
            <a:r>
              <a:rPr lang="tr-TR" altLang="tr-TR" sz="1800" b="1" dirty="0" smtClean="0">
                <a:latin typeface="Arial" panose="020B0604020202020204" pitchFamily="34" charset="0"/>
              </a:rPr>
              <a:t>: </a:t>
            </a:r>
            <a:r>
              <a:rPr lang="tr-TR" altLang="tr-TR" sz="1800" dirty="0" smtClean="0">
                <a:latin typeface="Arial" panose="020B0604020202020204" pitchFamily="34" charset="0"/>
              </a:rPr>
              <a:t>Prof. Dr</a:t>
            </a:r>
            <a:r>
              <a:rPr lang="tr-TR" altLang="tr-TR" sz="1800" dirty="0">
                <a:latin typeface="Arial" panose="020B0604020202020204" pitchFamily="34" charset="0"/>
              </a:rPr>
              <a:t>. </a:t>
            </a:r>
            <a:r>
              <a:rPr lang="tr-TR" altLang="tr-TR" sz="1800" dirty="0" smtClean="0">
                <a:latin typeface="Arial" panose="020B0604020202020204" pitchFamily="34" charset="0"/>
              </a:rPr>
              <a:t>Tunçalp Demir</a:t>
            </a:r>
            <a:endParaRPr lang="tr-TR" altLang="tr-TR" sz="1800" dirty="0">
              <a:latin typeface="Arial" panose="020B0604020202020204" pitchFamily="34" charset="0"/>
            </a:endParaRPr>
          </a:p>
          <a:p>
            <a:pPr eaLnBrk="1" hangingPunct="1">
              <a:lnSpc>
                <a:spcPct val="150000"/>
              </a:lnSpc>
              <a:spcBef>
                <a:spcPct val="0"/>
              </a:spcBef>
              <a:buFontTx/>
              <a:buNone/>
            </a:pPr>
            <a:r>
              <a:rPr lang="tr-TR" altLang="tr-TR" sz="1800" b="1" dirty="0">
                <a:latin typeface="Arial" panose="020B0604020202020204" pitchFamily="34" charset="0"/>
              </a:rPr>
              <a:t>İkinci Başkan	</a:t>
            </a:r>
            <a:r>
              <a:rPr lang="tr-TR" altLang="tr-TR" sz="1800" b="1" dirty="0" smtClean="0">
                <a:latin typeface="Arial" panose="020B0604020202020204" pitchFamily="34" charset="0"/>
              </a:rPr>
              <a:t>:</a:t>
            </a:r>
            <a:r>
              <a:rPr lang="tr-TR" altLang="tr-TR" sz="1800" dirty="0" smtClean="0">
                <a:latin typeface="Arial" panose="020B0604020202020204" pitchFamily="34" charset="0"/>
              </a:rPr>
              <a:t> Doç. Dr</a:t>
            </a:r>
            <a:r>
              <a:rPr lang="tr-TR" altLang="tr-TR" sz="1800" dirty="0">
                <a:latin typeface="Arial" panose="020B0604020202020204" pitchFamily="34" charset="0"/>
              </a:rPr>
              <a:t>. </a:t>
            </a:r>
            <a:r>
              <a:rPr lang="tr-TR" altLang="tr-TR" sz="1800" dirty="0" smtClean="0">
                <a:latin typeface="Arial" panose="020B0604020202020204" pitchFamily="34" charset="0"/>
              </a:rPr>
              <a:t>Muzaffer Başak</a:t>
            </a:r>
            <a:endParaRPr lang="tr-TR" altLang="tr-TR" sz="1800" dirty="0">
              <a:latin typeface="Arial" panose="020B0604020202020204" pitchFamily="34" charset="0"/>
            </a:endParaRPr>
          </a:p>
          <a:p>
            <a:pPr eaLnBrk="1" hangingPunct="1">
              <a:lnSpc>
                <a:spcPct val="150000"/>
              </a:lnSpc>
              <a:spcBef>
                <a:spcPct val="0"/>
              </a:spcBef>
              <a:buFontTx/>
              <a:buNone/>
            </a:pPr>
            <a:r>
              <a:rPr lang="tr-TR" altLang="tr-TR" sz="1800" b="1" dirty="0">
                <a:latin typeface="Arial" panose="020B0604020202020204" pitchFamily="34" charset="0"/>
              </a:rPr>
              <a:t>Genel Sekreter	</a:t>
            </a:r>
            <a:r>
              <a:rPr lang="tr-TR" altLang="tr-TR" sz="1800" dirty="0" smtClean="0">
                <a:latin typeface="Arial" panose="020B0604020202020204" pitchFamily="34" charset="0"/>
              </a:rPr>
              <a:t>: Doç. Dr. Orhan Odabaşı</a:t>
            </a:r>
            <a:endParaRPr lang="tr-TR" altLang="tr-TR" sz="1800" dirty="0">
              <a:latin typeface="Arial" panose="020B0604020202020204" pitchFamily="34" charset="0"/>
            </a:endParaRPr>
          </a:p>
          <a:p>
            <a:pPr eaLnBrk="1" hangingPunct="1">
              <a:lnSpc>
                <a:spcPct val="150000"/>
              </a:lnSpc>
              <a:spcBef>
                <a:spcPct val="0"/>
              </a:spcBef>
              <a:buFontTx/>
              <a:buNone/>
            </a:pPr>
            <a:r>
              <a:rPr lang="tr-TR" altLang="tr-TR" sz="1800" b="1" dirty="0">
                <a:latin typeface="Arial" panose="020B0604020202020204" pitchFamily="34" charset="0"/>
              </a:rPr>
              <a:t>Muhasip üye	</a:t>
            </a:r>
            <a:r>
              <a:rPr lang="tr-TR" altLang="tr-TR" sz="1800" b="1" dirty="0" smtClean="0">
                <a:latin typeface="Arial" panose="020B0604020202020204" pitchFamily="34" charset="0"/>
              </a:rPr>
              <a:t>:</a:t>
            </a:r>
            <a:r>
              <a:rPr lang="tr-TR" altLang="tr-TR" sz="1800" dirty="0" smtClean="0">
                <a:latin typeface="Arial" panose="020B0604020202020204" pitchFamily="34" charset="0"/>
              </a:rPr>
              <a:t> Doç. Dr</a:t>
            </a:r>
            <a:r>
              <a:rPr lang="tr-TR" altLang="tr-TR" sz="1800" dirty="0">
                <a:latin typeface="Arial" panose="020B0604020202020204" pitchFamily="34" charset="0"/>
              </a:rPr>
              <a:t>. </a:t>
            </a:r>
            <a:r>
              <a:rPr lang="tr-TR" altLang="tr-TR" sz="1800" dirty="0" smtClean="0">
                <a:latin typeface="Arial" panose="020B0604020202020204" pitchFamily="34" charset="0"/>
              </a:rPr>
              <a:t>Bülent Erbil</a:t>
            </a:r>
            <a:endParaRPr lang="tr-TR" altLang="tr-TR" sz="1800" dirty="0">
              <a:latin typeface="Arial" panose="020B0604020202020204" pitchFamily="34" charset="0"/>
            </a:endParaRPr>
          </a:p>
          <a:p>
            <a:pPr eaLnBrk="1" hangingPunct="1">
              <a:lnSpc>
                <a:spcPct val="150000"/>
              </a:lnSpc>
              <a:spcBef>
                <a:spcPct val="0"/>
              </a:spcBef>
              <a:buFontTx/>
              <a:buNone/>
            </a:pPr>
            <a:r>
              <a:rPr lang="tr-TR" altLang="tr-TR" sz="1800" b="1" dirty="0" smtClean="0">
                <a:latin typeface="Arial" panose="020B0604020202020204" pitchFamily="34" charset="0"/>
              </a:rPr>
              <a:t>ATUB Üyesi	:</a:t>
            </a:r>
            <a:r>
              <a:rPr lang="tr-TR" altLang="tr-TR" sz="1800" dirty="0" smtClean="0">
                <a:latin typeface="Arial" panose="020B0604020202020204" pitchFamily="34" charset="0"/>
              </a:rPr>
              <a:t> Prof. Dr</a:t>
            </a:r>
            <a:r>
              <a:rPr lang="tr-TR" altLang="tr-TR" sz="1800" dirty="0">
                <a:latin typeface="Arial" panose="020B0604020202020204" pitchFamily="34" charset="0"/>
              </a:rPr>
              <a:t>. Umut Akyol </a:t>
            </a:r>
            <a:endParaRPr lang="tr-TR" altLang="tr-TR" sz="1800" dirty="0" smtClean="0">
              <a:latin typeface="Arial" panose="020B0604020202020204" pitchFamily="34" charset="0"/>
            </a:endParaRPr>
          </a:p>
          <a:p>
            <a:pPr eaLnBrk="1" hangingPunct="1">
              <a:lnSpc>
                <a:spcPct val="150000"/>
              </a:lnSpc>
              <a:spcBef>
                <a:spcPct val="0"/>
              </a:spcBef>
              <a:buNone/>
            </a:pPr>
            <a:r>
              <a:rPr lang="tr-TR" altLang="tr-TR" sz="1800" b="1" dirty="0" smtClean="0">
                <a:latin typeface="Arial" panose="020B0604020202020204" pitchFamily="34" charset="0"/>
              </a:rPr>
              <a:t>Üye	</a:t>
            </a:r>
            <a:r>
              <a:rPr lang="tr-TR" altLang="tr-TR" sz="1800" b="1" dirty="0">
                <a:latin typeface="Arial" panose="020B0604020202020204" pitchFamily="34" charset="0"/>
              </a:rPr>
              <a:t>	</a:t>
            </a:r>
            <a:r>
              <a:rPr lang="tr-TR" altLang="tr-TR" sz="1800" b="1" dirty="0" smtClean="0">
                <a:latin typeface="Arial" panose="020B0604020202020204" pitchFamily="34" charset="0"/>
              </a:rPr>
              <a:t>: </a:t>
            </a:r>
            <a:r>
              <a:rPr lang="tr-TR" altLang="tr-TR" sz="1800" dirty="0">
                <a:latin typeface="Arial" panose="020B0604020202020204" pitchFamily="34" charset="0"/>
              </a:rPr>
              <a:t>Prof. Dr. </a:t>
            </a:r>
            <a:r>
              <a:rPr lang="tr-TR" altLang="tr-TR" sz="1800" dirty="0" smtClean="0">
                <a:latin typeface="Arial" panose="020B0604020202020204" pitchFamily="34" charset="0"/>
              </a:rPr>
              <a:t>Bülent </a:t>
            </a:r>
            <a:r>
              <a:rPr lang="tr-TR" altLang="tr-TR" sz="1800" dirty="0">
                <a:latin typeface="Arial" panose="020B0604020202020204" pitchFamily="34" charset="0"/>
              </a:rPr>
              <a:t>Atilla</a:t>
            </a:r>
          </a:p>
          <a:p>
            <a:pPr eaLnBrk="1" hangingPunct="1">
              <a:lnSpc>
                <a:spcPct val="150000"/>
              </a:lnSpc>
              <a:spcBef>
                <a:spcPct val="0"/>
              </a:spcBef>
              <a:buFontTx/>
              <a:buNone/>
            </a:pPr>
            <a:r>
              <a:rPr lang="tr-TR" altLang="tr-TR" sz="1800" b="1" dirty="0" smtClean="0">
                <a:latin typeface="Arial" panose="020B0604020202020204" pitchFamily="34" charset="0"/>
              </a:rPr>
              <a:t>Üye</a:t>
            </a:r>
            <a:r>
              <a:rPr lang="tr-TR" altLang="tr-TR" sz="1800" b="1" dirty="0">
                <a:latin typeface="Arial" panose="020B0604020202020204" pitchFamily="34" charset="0"/>
              </a:rPr>
              <a:t>		</a:t>
            </a:r>
            <a:r>
              <a:rPr lang="tr-TR" altLang="tr-TR" sz="1800" b="1" dirty="0" smtClean="0">
                <a:latin typeface="Arial" panose="020B0604020202020204" pitchFamily="34" charset="0"/>
              </a:rPr>
              <a:t>:</a:t>
            </a:r>
            <a:r>
              <a:rPr lang="tr-TR" altLang="tr-TR" sz="1800" dirty="0" smtClean="0">
                <a:latin typeface="Arial" panose="020B0604020202020204" pitchFamily="34" charset="0"/>
              </a:rPr>
              <a:t> Prof. </a:t>
            </a:r>
            <a:r>
              <a:rPr lang="tr-TR" altLang="tr-TR" sz="1800" dirty="0">
                <a:latin typeface="Arial" panose="020B0604020202020204" pitchFamily="34" charset="0"/>
              </a:rPr>
              <a:t>Dr. </a:t>
            </a:r>
            <a:r>
              <a:rPr lang="tr-TR" altLang="tr-TR" sz="1800" dirty="0" smtClean="0">
                <a:latin typeface="Arial" panose="020B0604020202020204" pitchFamily="34" charset="0"/>
              </a:rPr>
              <a:t>Meram Can Saka</a:t>
            </a:r>
            <a:endParaRPr lang="tr-TR" altLang="tr-TR" sz="1800" dirty="0">
              <a:latin typeface="Arial" panose="020B0604020202020204" pitchFamily="34" charset="0"/>
            </a:endParaRPr>
          </a:p>
          <a:p>
            <a:pPr eaLnBrk="1" hangingPunct="1">
              <a:lnSpc>
                <a:spcPct val="150000"/>
              </a:lnSpc>
              <a:spcBef>
                <a:spcPct val="0"/>
              </a:spcBef>
              <a:buNone/>
            </a:pPr>
            <a:r>
              <a:rPr lang="tr-TR" altLang="tr-TR" sz="1800" b="1" dirty="0">
                <a:latin typeface="Arial" panose="020B0604020202020204" pitchFamily="34" charset="0"/>
              </a:rPr>
              <a:t>Üye		</a:t>
            </a:r>
            <a:r>
              <a:rPr lang="tr-TR" altLang="tr-TR" sz="1800" b="1" dirty="0" smtClean="0">
                <a:latin typeface="Arial" panose="020B0604020202020204" pitchFamily="34" charset="0"/>
              </a:rPr>
              <a:t>:</a:t>
            </a:r>
            <a:r>
              <a:rPr lang="tr-TR" altLang="tr-TR" sz="1800" dirty="0" smtClean="0">
                <a:latin typeface="Arial" panose="020B0604020202020204" pitchFamily="34" charset="0"/>
              </a:rPr>
              <a:t> </a:t>
            </a:r>
            <a:r>
              <a:rPr lang="tr-TR" altLang="tr-TR" sz="1800" dirty="0">
                <a:latin typeface="Arial" panose="020B0604020202020204" pitchFamily="34" charset="0"/>
              </a:rPr>
              <a:t>Prof. Dr. </a:t>
            </a:r>
            <a:r>
              <a:rPr lang="tr-TR" altLang="tr-TR" sz="1800" dirty="0" smtClean="0">
                <a:latin typeface="Arial" panose="020B0604020202020204" pitchFamily="34" charset="0"/>
              </a:rPr>
              <a:t>Bülent Önal</a:t>
            </a:r>
          </a:p>
          <a:p>
            <a:pPr eaLnBrk="1" hangingPunct="1">
              <a:lnSpc>
                <a:spcPct val="150000"/>
              </a:lnSpc>
              <a:spcBef>
                <a:spcPct val="0"/>
              </a:spcBef>
              <a:buNone/>
            </a:pPr>
            <a:r>
              <a:rPr lang="tr-TR" altLang="tr-TR" sz="1800" b="1" dirty="0" smtClean="0">
                <a:latin typeface="Arial" panose="020B0604020202020204" pitchFamily="34" charset="0"/>
              </a:rPr>
              <a:t>Üye</a:t>
            </a:r>
            <a:r>
              <a:rPr lang="tr-TR" altLang="tr-TR" sz="1800" b="1" dirty="0">
                <a:latin typeface="Arial" panose="020B0604020202020204" pitchFamily="34" charset="0"/>
              </a:rPr>
              <a:t>		</a:t>
            </a:r>
            <a:r>
              <a:rPr lang="tr-TR" altLang="tr-TR" sz="1800" b="1" dirty="0" smtClean="0">
                <a:latin typeface="Arial" panose="020B0604020202020204" pitchFamily="34" charset="0"/>
              </a:rPr>
              <a:t>:</a:t>
            </a:r>
            <a:r>
              <a:rPr lang="tr-TR" altLang="tr-TR" sz="1800" dirty="0" smtClean="0">
                <a:latin typeface="Arial" panose="020B0604020202020204" pitchFamily="34" charset="0"/>
              </a:rPr>
              <a:t> </a:t>
            </a:r>
            <a:r>
              <a:rPr lang="tr-TR" altLang="tr-TR" sz="1800" dirty="0">
                <a:latin typeface="Arial" panose="020B0604020202020204" pitchFamily="34" charset="0"/>
              </a:rPr>
              <a:t>Prof. Dr. </a:t>
            </a:r>
            <a:r>
              <a:rPr lang="tr-TR" altLang="tr-TR" sz="1800" dirty="0" smtClean="0">
                <a:latin typeface="Arial" panose="020B0604020202020204" pitchFamily="34" charset="0"/>
              </a:rPr>
              <a:t>Ertan Yılmaz</a:t>
            </a:r>
            <a:endParaRPr lang="tr-TR" altLang="tr-TR" sz="1800" dirty="0">
              <a:latin typeface="Arial" panose="020B0604020202020204" pitchFamily="34" charset="0"/>
            </a:endParaRPr>
          </a:p>
        </p:txBody>
      </p:sp>
      <p:sp>
        <p:nvSpPr>
          <p:cNvPr id="5" name="3 Başlık"/>
          <p:cNvSpPr txBox="1">
            <a:spLocks/>
          </p:cNvSpPr>
          <p:nvPr/>
        </p:nvSpPr>
        <p:spPr bwMode="auto">
          <a:xfrm>
            <a:off x="250825" y="6381750"/>
            <a:ext cx="8229600" cy="287338"/>
          </a:xfrm>
          <a:prstGeom prst="rect">
            <a:avLst/>
          </a:prstGeom>
          <a:noFill/>
          <a:ln w="9525">
            <a:noFill/>
            <a:miter lim="800000"/>
            <a:headEnd/>
            <a:tailEnd/>
          </a:ln>
        </p:spPr>
        <p:txBody>
          <a:bodyPr anchor="ctr"/>
          <a:lstStyle/>
          <a:p>
            <a:pPr>
              <a:defRPr/>
            </a:pPr>
            <a:r>
              <a:rPr lang="tr-TR" sz="2000" dirty="0" smtClean="0">
                <a:solidFill>
                  <a:srgbClr val="FF0000"/>
                </a:solidFill>
                <a:latin typeface="+mj-lt"/>
                <a:ea typeface="+mj-ea"/>
                <a:cs typeface="+mj-cs"/>
              </a:rPr>
              <a:t>*19.12.2015 </a:t>
            </a:r>
            <a:r>
              <a:rPr lang="tr-TR" sz="2000" dirty="0">
                <a:solidFill>
                  <a:srgbClr val="FF0000"/>
                </a:solidFill>
                <a:latin typeface="+mj-lt"/>
                <a:ea typeface="+mj-ea"/>
                <a:cs typeface="+mj-cs"/>
              </a:rPr>
              <a:t>tarihli YK toplantısında görev paylaşımı gerçekleşmiştir.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Başlık"/>
          <p:cNvSpPr>
            <a:spLocks noGrp="1"/>
          </p:cNvSpPr>
          <p:nvPr>
            <p:ph type="title"/>
          </p:nvPr>
        </p:nvSpPr>
        <p:spPr>
          <a:xfrm>
            <a:off x="1331640" y="1484784"/>
            <a:ext cx="3672408" cy="2664296"/>
          </a:xfrm>
        </p:spPr>
        <p:txBody>
          <a:bodyPr/>
          <a:lstStyle/>
          <a:p>
            <a:pPr algn="l" eaLnBrk="1" hangingPunct="1">
              <a:lnSpc>
                <a:spcPct val="150000"/>
              </a:lnSpc>
            </a:pPr>
            <a:r>
              <a:rPr lang="tr-TR" altLang="tr-TR" b="1" dirty="0" smtClean="0"/>
              <a:t/>
            </a:r>
            <a:br>
              <a:rPr lang="tr-TR" altLang="tr-TR" b="1" dirty="0" smtClean="0"/>
            </a:br>
            <a:r>
              <a:rPr lang="tr-TR" altLang="tr-TR" b="1" dirty="0"/>
              <a:t/>
            </a:r>
            <a:br>
              <a:rPr lang="tr-TR" altLang="tr-TR" b="1" dirty="0"/>
            </a:br>
            <a:r>
              <a:rPr lang="tr-TR" altLang="tr-TR" sz="3200" dirty="0" smtClean="0"/>
              <a:t>19 Aralık 2015</a:t>
            </a:r>
            <a:br>
              <a:rPr lang="tr-TR" altLang="tr-TR" sz="3200" dirty="0" smtClean="0"/>
            </a:br>
            <a:r>
              <a:rPr lang="tr-TR" altLang="tr-TR" sz="3200" dirty="0" smtClean="0"/>
              <a:t>27 Ocak 2016</a:t>
            </a:r>
            <a:br>
              <a:rPr lang="tr-TR" altLang="tr-TR" sz="3200" dirty="0" smtClean="0"/>
            </a:br>
            <a:r>
              <a:rPr lang="tr-TR" altLang="tr-TR" sz="3200" dirty="0" smtClean="0"/>
              <a:t>24 Şubat 2016</a:t>
            </a:r>
            <a:br>
              <a:rPr lang="tr-TR" altLang="tr-TR" sz="3200" dirty="0" smtClean="0"/>
            </a:br>
            <a:r>
              <a:rPr lang="tr-TR" altLang="tr-TR" sz="3200" dirty="0" smtClean="0"/>
              <a:t>30 Mart 2016</a:t>
            </a:r>
            <a:br>
              <a:rPr lang="tr-TR" altLang="tr-TR" sz="3200" dirty="0" smtClean="0"/>
            </a:br>
            <a:r>
              <a:rPr lang="tr-TR" altLang="tr-TR" sz="3200" dirty="0" smtClean="0"/>
              <a:t>04 Mayıs 2016</a:t>
            </a:r>
            <a:br>
              <a:rPr lang="tr-TR" altLang="tr-TR" sz="3200" dirty="0" smtClean="0"/>
            </a:br>
            <a:r>
              <a:rPr lang="tr-TR" altLang="tr-TR" sz="3200" dirty="0" smtClean="0"/>
              <a:t>01 Ekim 2016</a:t>
            </a:r>
          </a:p>
        </p:txBody>
      </p:sp>
      <p:sp>
        <p:nvSpPr>
          <p:cNvPr id="3" name="3 Başlık"/>
          <p:cNvSpPr txBox="1">
            <a:spLocks/>
          </p:cNvSpPr>
          <p:nvPr/>
        </p:nvSpPr>
        <p:spPr bwMode="auto">
          <a:xfrm>
            <a:off x="468313" y="333375"/>
            <a:ext cx="82296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altLang="tr-TR" sz="3200" b="1" dirty="0" smtClean="0">
                <a:solidFill>
                  <a:srgbClr val="FF0000"/>
                </a:solidFill>
              </a:rPr>
              <a:t/>
            </a:r>
            <a:br>
              <a:rPr lang="tr-TR" altLang="tr-TR" sz="3200" b="1" dirty="0" smtClean="0">
                <a:solidFill>
                  <a:srgbClr val="FF0000"/>
                </a:solidFill>
              </a:rPr>
            </a:br>
            <a:r>
              <a:rPr lang="tr-TR" altLang="tr-TR" sz="3200" b="1" dirty="0" smtClean="0">
                <a:solidFill>
                  <a:srgbClr val="FF0000"/>
                </a:solidFill>
              </a:rPr>
              <a:t>UDEK Yürütme Kurulu Toplantıları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Alt Başlık"/>
          <p:cNvSpPr>
            <a:spLocks noGrp="1"/>
          </p:cNvSpPr>
          <p:nvPr>
            <p:ph type="subTitle" idx="1"/>
          </p:nvPr>
        </p:nvSpPr>
        <p:spPr>
          <a:xfrm>
            <a:off x="323850" y="1700213"/>
            <a:ext cx="8572500" cy="2141537"/>
          </a:xfrm>
        </p:spPr>
        <p:txBody>
          <a:bodyPr/>
          <a:lstStyle/>
          <a:p>
            <a:pPr eaLnBrk="1" hangingPunct="1"/>
            <a:r>
              <a:rPr lang="tr-TR" altLang="tr-TR" sz="3600" b="1" dirty="0" smtClean="0">
                <a:solidFill>
                  <a:srgbClr val="FF0000"/>
                </a:solidFill>
                <a:cs typeface="Arial" panose="020B0604020202020204" pitchFamily="34" charset="0"/>
              </a:rPr>
              <a:t>TTB-UDEK </a:t>
            </a:r>
          </a:p>
          <a:p>
            <a:pPr eaLnBrk="1" hangingPunct="1"/>
            <a:r>
              <a:rPr lang="tr-TR" altLang="tr-TR" sz="3600" b="1" dirty="0" smtClean="0">
                <a:solidFill>
                  <a:srgbClr val="FF0000"/>
                </a:solidFill>
                <a:cs typeface="Arial" panose="020B0604020202020204" pitchFamily="34" charset="0"/>
              </a:rPr>
              <a:t>2015-2016 Dönemi</a:t>
            </a:r>
          </a:p>
          <a:p>
            <a:pPr eaLnBrk="1" hangingPunct="1"/>
            <a:r>
              <a:rPr lang="tr-TR" altLang="tr-TR" sz="3600" b="1" dirty="0" smtClean="0">
                <a:solidFill>
                  <a:srgbClr val="FF0000"/>
                </a:solidFill>
                <a:cs typeface="Arial" panose="020B0604020202020204" pitchFamily="34" charset="0"/>
              </a:rPr>
              <a:t>Çalışma Başlıkları</a:t>
            </a:r>
          </a:p>
          <a:p>
            <a:pPr eaLnBrk="1" hangingPunct="1"/>
            <a:endParaRPr lang="tr-TR" altLang="tr-TR" sz="4800" b="1" dirty="0" smtClean="0">
              <a:solidFill>
                <a:srgbClr val="FF0000"/>
              </a:solidFill>
              <a:cs typeface="Arial" panose="020B0604020202020204" pitchFamily="34" charset="0"/>
            </a:endParaRPr>
          </a:p>
          <a:p>
            <a:pPr eaLnBrk="1" hangingPunct="1"/>
            <a:endParaRPr lang="tr-TR" altLang="tr-TR" sz="4800" b="1" dirty="0" smtClean="0">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rgbClr val="FF0000"/>
                </a:solidFill>
              </a:rPr>
              <a:t>Asistan ve Genç Uzman Hekimler</a:t>
            </a:r>
            <a:endParaRPr lang="tr-TR" sz="3600" dirty="0">
              <a:solidFill>
                <a:srgbClr val="FF0000"/>
              </a:solidFill>
            </a:endParaRPr>
          </a:p>
        </p:txBody>
      </p:sp>
      <p:sp>
        <p:nvSpPr>
          <p:cNvPr id="3" name="2 İçerik Yer Tutucusu"/>
          <p:cNvSpPr>
            <a:spLocks noGrp="1"/>
          </p:cNvSpPr>
          <p:nvPr>
            <p:ph idx="1"/>
          </p:nvPr>
        </p:nvSpPr>
        <p:spPr/>
        <p:txBody>
          <a:bodyPr/>
          <a:lstStyle/>
          <a:p>
            <a:pPr>
              <a:buNone/>
            </a:pPr>
            <a:r>
              <a:rPr lang="tr-TR" dirty="0" smtClean="0"/>
              <a:t>	Sorunların saptanmasında ve çözüm önerilerinin yaşama geçirilmesinde;</a:t>
            </a:r>
          </a:p>
          <a:p>
            <a:pPr>
              <a:buFontTx/>
              <a:buChar char="-"/>
            </a:pPr>
            <a:r>
              <a:rPr lang="tr-TR" dirty="0" smtClean="0"/>
              <a:t>24-25 Eylül 2016 Asistan ve Genç Uzman Hekimler Kol Toplantısı</a:t>
            </a:r>
          </a:p>
          <a:p>
            <a:pPr>
              <a:buFontTx/>
              <a:buChar char="-"/>
            </a:pPr>
            <a:r>
              <a:rPr lang="tr-TR" dirty="0" smtClean="0"/>
              <a:t>Uzmanlık derneklerinde yapılan çalışmaların izlenmesi, paylaşılması, ortaklaştırılması</a:t>
            </a:r>
          </a:p>
          <a:p>
            <a:pPr>
              <a:buFontTx/>
              <a:buChar char="-"/>
            </a:pPr>
            <a:r>
              <a:rPr lang="tr-TR" dirty="0"/>
              <a:t>Asistan ve Genç Uzman Hekimler </a:t>
            </a:r>
            <a:r>
              <a:rPr lang="tr-TR" dirty="0" smtClean="0"/>
              <a:t>Kolu Tıpta Uzmanlık Anketi</a:t>
            </a:r>
          </a:p>
        </p:txBody>
      </p:sp>
    </p:spTree>
    <p:extLst>
      <p:ext uri="{BB962C8B-B14F-4D97-AF65-F5344CB8AC3E}">
        <p14:creationId xmlns:p14="http://schemas.microsoft.com/office/powerpoint/2010/main" val="170713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2329</TotalTime>
  <Words>1787</Words>
  <Application>Microsoft Office PowerPoint</Application>
  <PresentationFormat>On-screen Show (4:3)</PresentationFormat>
  <Paragraphs>443</Paragraphs>
  <Slides>57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Ofis Teması</vt:lpstr>
      <vt:lpstr> Türk Tabipleri Birliği  Uzmanlık Dernekleri Eşgüdüm Kurulu  37. Olağan Genel Kurulu 3 Aralık 2016</vt:lpstr>
      <vt:lpstr>Genel Kurul Gündemi </vt:lpstr>
      <vt:lpstr>PowerPoint Presentation</vt:lpstr>
      <vt:lpstr>TTB-UDEK Üyeleri</vt:lpstr>
      <vt:lpstr>PowerPoint Presentation</vt:lpstr>
      <vt:lpstr> 2013-2015 Dönemi UDEK Yürütme Kurulu*</vt:lpstr>
      <vt:lpstr>  19 Aralık 2015 27 Ocak 2016 24 Şubat 2016 30 Mart 2016 04 Mayıs 2016 01 Ekim 2016</vt:lpstr>
      <vt:lpstr>PowerPoint Presentation</vt:lpstr>
      <vt:lpstr>Asistan ve Genç Uzman Hekimler</vt:lpstr>
      <vt:lpstr>“TUS ve Zorunlu Hizmet” Çalıştayı  (21 Mayıs 2016)</vt:lpstr>
      <vt:lpstr>“Tıpta bazı uzmanlık alanlarının doktora eğitimine kaydırılmasına” Toplantı (04 Kasım 2016)</vt:lpstr>
      <vt:lpstr>Toplum Sağlığı</vt:lpstr>
      <vt:lpstr>“Suriyeli Hekimler” Eylül 2016 </vt:lpstr>
      <vt:lpstr>Toplum Sağlığı</vt:lpstr>
      <vt:lpstr>Toplum Sağlığı ve Çevre</vt:lpstr>
      <vt:lpstr>Sağlık Çalışanlarının Sağlığı</vt:lpstr>
      <vt:lpstr>Sürücü Olur Sağlık Belgesi Çalıştayı (02.12.2016)</vt:lpstr>
      <vt:lpstr>TTB Hekimlik Uygulamaları Veri Tabanı</vt:lpstr>
      <vt:lpstr>Yasal Süreçler – Hasta Güvenliği</vt:lpstr>
      <vt:lpstr>Geleneksel, Tamamlayıcı Tıp Uygulamaları</vt:lpstr>
      <vt:lpstr>Geleneksel Alternatif Tıp</vt:lpstr>
      <vt:lpstr>Klinik Eczacılık ve Fitofarmasi Uzmanlık Dalı</vt:lpstr>
      <vt:lpstr>Sağlıkta Şiddet</vt:lpstr>
      <vt:lpstr>Sağlıkta Şiddet</vt:lpstr>
      <vt:lpstr>Yazışmalar Sayı: UDEK/A-x Genel Yazılar                   Sayı: UDEK/B-x Özel Yazılar</vt:lpstr>
      <vt:lpstr>UDEK web sayfası</vt:lpstr>
      <vt:lpstr>PowerPoint Presentation</vt:lpstr>
      <vt:lpstr>XXII. Tıpta Uzmanlık Eğitimi Kurultayı 10 Aralık 2016 İstanbul Tabip Odası </vt:lpstr>
      <vt:lpstr>Çalışma Grupları Toplantısı 10.12.2016</vt:lpstr>
      <vt:lpstr>İyi Uygulama Örnekleri</vt:lpstr>
      <vt:lpstr>PowerPoint Presentation</vt:lpstr>
      <vt:lpstr>UDEK – UYEK Yeterlik Sınavları Toplantı  28 Mayıs 2016 </vt:lpstr>
      <vt:lpstr>TTB UDEK Ulusal Yeterlik Kurulu Yönergesi</vt:lpstr>
      <vt:lpstr>İlk örnek:  Tıp Uzmanlık Yeterlik Belgesi’nde Ulusal Yeterlik Kurulu ismi    </vt:lpstr>
      <vt:lpstr>PowerPoint Presentation</vt:lpstr>
      <vt:lpstr>TTB STE SMG Akreditasyon Kredilendirme Kurulu</vt:lpstr>
      <vt:lpstr>https://kredilendirme.ttb.dr.tr/ </vt:lpstr>
      <vt:lpstr>TTB STE SMG Akreditasyon Kredilendirme Kurulu</vt:lpstr>
      <vt:lpstr>TTB STE SMG Akreditasyon Kredilendirme Kurulu</vt:lpstr>
      <vt:lpstr>“Uzaktan Eğitim STE/SMG Akreditasyon Ölçütleri” Çalıştayı (07 Mayıs 2016)</vt:lpstr>
      <vt:lpstr>2017’de …</vt:lpstr>
      <vt:lpstr>PowerPoint Presentation</vt:lpstr>
      <vt:lpstr>Uzmanlık Dernekleri Uzmanlık Eğitimi Kurumları Değerlendirmeleri</vt:lpstr>
      <vt:lpstr>Uzmanlık Alanı Uzlaşı Kurulu</vt:lpstr>
      <vt:lpstr>PowerPoint Presentation</vt:lpstr>
      <vt:lpstr>UDEK Katkı Payı Borcu olan “Asıl” Statülü Uzmanlık Dernekleri</vt:lpstr>
      <vt:lpstr>UDEK Katkı Payı Borcu olan “Gözlemci” Statülü Uzmanlık Dernekleri</vt:lpstr>
      <vt:lpstr>Avrupa Tıp Uzmanları Birliği  TTB - UDEK Temsilciliği  Dr. Umut Akyol</vt:lpstr>
      <vt:lpstr>Nadir ve Tanı Konulamayan Hastalıklar Multidisipliner Çalışma Grubu</vt:lpstr>
      <vt:lpstr>Avrupa Tıp Uzmanları Birliği TTB Temsilciliği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Sigara ve kadın</dc:title>
  <dc:creator>leylasağlam</dc:creator>
  <cp:lastModifiedBy>Orhan Odabasi</cp:lastModifiedBy>
  <cp:revision>360</cp:revision>
  <dcterms:created xsi:type="dcterms:W3CDTF">2010-05-23T07:40:44Z</dcterms:created>
  <dcterms:modified xsi:type="dcterms:W3CDTF">2016-12-02T23:24:05Z</dcterms:modified>
</cp:coreProperties>
</file>