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257" r:id="rId3"/>
    <p:sldId id="258" r:id="rId4"/>
    <p:sldId id="259" r:id="rId5"/>
    <p:sldId id="260" r:id="rId6"/>
    <p:sldId id="261" r:id="rId7"/>
    <p:sldId id="262" r:id="rId8"/>
    <p:sldId id="263" r:id="rId9"/>
    <p:sldId id="264" r:id="rId10"/>
    <p:sldId id="277" r:id="rId11"/>
    <p:sldId id="293" r:id="rId12"/>
    <p:sldId id="294" r:id="rId13"/>
    <p:sldId id="295" r:id="rId14"/>
    <p:sldId id="296" r:id="rId15"/>
    <p:sldId id="281" r:id="rId16"/>
    <p:sldId id="265" r:id="rId17"/>
    <p:sldId id="273" r:id="rId18"/>
    <p:sldId id="274" r:id="rId19"/>
    <p:sldId id="318" r:id="rId20"/>
    <p:sldId id="297" r:id="rId21"/>
    <p:sldId id="298" r:id="rId22"/>
    <p:sldId id="299" r:id="rId23"/>
    <p:sldId id="300" r:id="rId24"/>
    <p:sldId id="304" r:id="rId25"/>
    <p:sldId id="306" r:id="rId26"/>
    <p:sldId id="309" r:id="rId27"/>
    <p:sldId id="311" r:id="rId28"/>
    <p:sldId id="282" r:id="rId29"/>
    <p:sldId id="266" r:id="rId30"/>
    <p:sldId id="267" r:id="rId31"/>
    <p:sldId id="272" r:id="rId32"/>
    <p:sldId id="271" r:id="rId33"/>
    <p:sldId id="275" r:id="rId34"/>
    <p:sldId id="269" r:id="rId35"/>
    <p:sldId id="270" r:id="rId36"/>
    <p:sldId id="276" r:id="rId37"/>
    <p:sldId id="280" r:id="rId38"/>
    <p:sldId id="302" r:id="rId39"/>
    <p:sldId id="305" r:id="rId40"/>
    <p:sldId id="307" r:id="rId41"/>
    <p:sldId id="308" r:id="rId42"/>
    <p:sldId id="310" r:id="rId43"/>
    <p:sldId id="283" r:id="rId44"/>
    <p:sldId id="278" r:id="rId45"/>
    <p:sldId id="279" r:id="rId46"/>
    <p:sldId id="286" r:id="rId47"/>
    <p:sldId id="268" r:id="rId48"/>
    <p:sldId id="292" r:id="rId49"/>
    <p:sldId id="312" r:id="rId50"/>
    <p:sldId id="303" r:id="rId51"/>
    <p:sldId id="288" r:id="rId52"/>
    <p:sldId id="289" r:id="rId53"/>
    <p:sldId id="290" r:id="rId54"/>
    <p:sldId id="291" r:id="rId55"/>
    <p:sldId id="284" r:id="rId56"/>
    <p:sldId id="285" r:id="rId57"/>
    <p:sldId id="313" r:id="rId58"/>
    <p:sldId id="314" r:id="rId59"/>
    <p:sldId id="315" r:id="rId60"/>
    <p:sldId id="287" r:id="rId61"/>
    <p:sldId id="319" r:id="rId62"/>
    <p:sldId id="320" r:id="rId63"/>
    <p:sldId id="316" r:id="rId64"/>
    <p:sldId id="317" r:id="rId6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sorterViewPr>
    <p:cViewPr varScale="1">
      <p:scale>
        <a:sx n="100" d="100"/>
        <a:sy n="100" d="100"/>
      </p:scale>
      <p:origin x="0" y="-1828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B4D6E200-A854-4E11-8103-B685737F7224}"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2ECF19F-E51C-4373-8D62-449C48ECBA1D}" type="slidenum">
              <a:rPr lang="en-US" smtClean="0"/>
              <a:t>‹#›</a:t>
            </a:fld>
            <a:endParaRPr lang="en-US"/>
          </a:p>
        </p:txBody>
      </p:sp>
    </p:spTree>
    <p:extLst>
      <p:ext uri="{BB962C8B-B14F-4D97-AF65-F5344CB8AC3E}">
        <p14:creationId xmlns:p14="http://schemas.microsoft.com/office/powerpoint/2010/main" val="1098843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4D6E200-A854-4E11-8103-B685737F7224}"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2ECF19F-E51C-4373-8D62-449C48ECBA1D}" type="slidenum">
              <a:rPr lang="en-US" smtClean="0"/>
              <a:t>‹#›</a:t>
            </a:fld>
            <a:endParaRPr lang="en-US"/>
          </a:p>
        </p:txBody>
      </p:sp>
    </p:spTree>
    <p:extLst>
      <p:ext uri="{BB962C8B-B14F-4D97-AF65-F5344CB8AC3E}">
        <p14:creationId xmlns:p14="http://schemas.microsoft.com/office/powerpoint/2010/main" val="3694911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4D6E200-A854-4E11-8103-B685737F7224}"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2ECF19F-E51C-4373-8D62-449C48ECBA1D}"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01928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tıklatın</a:t>
            </a:r>
          </a:p>
        </p:txBody>
      </p:sp>
      <p:sp>
        <p:nvSpPr>
          <p:cNvPr id="5" name="Date Placeholder 4"/>
          <p:cNvSpPr>
            <a:spLocks noGrp="1"/>
          </p:cNvSpPr>
          <p:nvPr>
            <p:ph type="dt" sz="half" idx="10"/>
          </p:nvPr>
        </p:nvSpPr>
        <p:spPr/>
        <p:txBody>
          <a:bodyPr/>
          <a:lstStyle/>
          <a:p>
            <a:fld id="{B4D6E200-A854-4E11-8103-B685737F7224}"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2ECF19F-E51C-4373-8D62-449C48ECBA1D}" type="slidenum">
              <a:rPr lang="en-US" smtClean="0"/>
              <a:t>‹#›</a:t>
            </a:fld>
            <a:endParaRPr lang="en-US"/>
          </a:p>
        </p:txBody>
      </p:sp>
    </p:spTree>
    <p:extLst>
      <p:ext uri="{BB962C8B-B14F-4D97-AF65-F5344CB8AC3E}">
        <p14:creationId xmlns:p14="http://schemas.microsoft.com/office/powerpoint/2010/main" val="2302709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tıklatın</a:t>
            </a:r>
          </a:p>
        </p:txBody>
      </p:sp>
      <p:sp>
        <p:nvSpPr>
          <p:cNvPr id="5" name="Date Placeholder 4"/>
          <p:cNvSpPr>
            <a:spLocks noGrp="1"/>
          </p:cNvSpPr>
          <p:nvPr>
            <p:ph type="dt" sz="half" idx="10"/>
          </p:nvPr>
        </p:nvSpPr>
        <p:spPr/>
        <p:txBody>
          <a:bodyPr/>
          <a:lstStyle/>
          <a:p>
            <a:fld id="{B4D6E200-A854-4E11-8103-B685737F7224}"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2ECF19F-E51C-4373-8D62-449C48ECBA1D}"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15792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tıklatın</a:t>
            </a:r>
          </a:p>
        </p:txBody>
      </p:sp>
      <p:sp>
        <p:nvSpPr>
          <p:cNvPr id="5" name="Date Placeholder 4"/>
          <p:cNvSpPr>
            <a:spLocks noGrp="1"/>
          </p:cNvSpPr>
          <p:nvPr>
            <p:ph type="dt" sz="half" idx="10"/>
          </p:nvPr>
        </p:nvSpPr>
        <p:spPr/>
        <p:txBody>
          <a:bodyPr/>
          <a:lstStyle/>
          <a:p>
            <a:fld id="{B4D6E200-A854-4E11-8103-B685737F7224}"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2ECF19F-E51C-4373-8D62-449C48ECBA1D}" type="slidenum">
              <a:rPr lang="en-US" smtClean="0"/>
              <a:t>‹#›</a:t>
            </a:fld>
            <a:endParaRPr lang="en-US"/>
          </a:p>
        </p:txBody>
      </p:sp>
    </p:spTree>
    <p:extLst>
      <p:ext uri="{BB962C8B-B14F-4D97-AF65-F5344CB8AC3E}">
        <p14:creationId xmlns:p14="http://schemas.microsoft.com/office/powerpoint/2010/main" val="3693858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4D6E200-A854-4E11-8103-B685737F7224}"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2ECF19F-E51C-4373-8D62-449C48ECBA1D}" type="slidenum">
              <a:rPr lang="en-US" smtClean="0"/>
              <a:t>‹#›</a:t>
            </a:fld>
            <a:endParaRPr lang="en-US"/>
          </a:p>
        </p:txBody>
      </p:sp>
    </p:spTree>
    <p:extLst>
      <p:ext uri="{BB962C8B-B14F-4D97-AF65-F5344CB8AC3E}">
        <p14:creationId xmlns:p14="http://schemas.microsoft.com/office/powerpoint/2010/main" val="1982983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4D6E200-A854-4E11-8103-B685737F7224}"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2ECF19F-E51C-4373-8D62-449C48ECBA1D}" type="slidenum">
              <a:rPr lang="en-US" smtClean="0"/>
              <a:t>‹#›</a:t>
            </a:fld>
            <a:endParaRPr lang="en-US"/>
          </a:p>
        </p:txBody>
      </p:sp>
    </p:spTree>
    <p:extLst>
      <p:ext uri="{BB962C8B-B14F-4D97-AF65-F5344CB8AC3E}">
        <p14:creationId xmlns:p14="http://schemas.microsoft.com/office/powerpoint/2010/main" val="2493894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4D6E200-A854-4E11-8103-B685737F7224}"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2ECF19F-E51C-4373-8D62-449C48ECBA1D}" type="slidenum">
              <a:rPr lang="en-US" smtClean="0"/>
              <a:t>‹#›</a:t>
            </a:fld>
            <a:endParaRPr lang="en-US"/>
          </a:p>
        </p:txBody>
      </p:sp>
    </p:spTree>
    <p:extLst>
      <p:ext uri="{BB962C8B-B14F-4D97-AF65-F5344CB8AC3E}">
        <p14:creationId xmlns:p14="http://schemas.microsoft.com/office/powerpoint/2010/main" val="2217378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4D6E200-A854-4E11-8103-B685737F7224}"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2ECF19F-E51C-4373-8D62-449C48ECBA1D}" type="slidenum">
              <a:rPr lang="en-US" smtClean="0"/>
              <a:t>‹#›</a:t>
            </a:fld>
            <a:endParaRPr lang="en-US"/>
          </a:p>
        </p:txBody>
      </p:sp>
    </p:spTree>
    <p:extLst>
      <p:ext uri="{BB962C8B-B14F-4D97-AF65-F5344CB8AC3E}">
        <p14:creationId xmlns:p14="http://schemas.microsoft.com/office/powerpoint/2010/main" val="3601981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4D6E200-A854-4E11-8103-B685737F7224}"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2ECF19F-E51C-4373-8D62-449C48ECBA1D}" type="slidenum">
              <a:rPr lang="en-US" smtClean="0"/>
              <a:t>‹#›</a:t>
            </a:fld>
            <a:endParaRPr lang="en-US"/>
          </a:p>
        </p:txBody>
      </p:sp>
    </p:spTree>
    <p:extLst>
      <p:ext uri="{BB962C8B-B14F-4D97-AF65-F5344CB8AC3E}">
        <p14:creationId xmlns:p14="http://schemas.microsoft.com/office/powerpoint/2010/main" val="1856802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4D6E200-A854-4E11-8103-B685737F7224}" type="datetimeFigureOut">
              <a:rPr lang="en-US" smtClean="0"/>
              <a:t>1/22/2024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2ECF19F-E51C-4373-8D62-449C48ECBA1D}" type="slidenum">
              <a:rPr lang="en-US" smtClean="0"/>
              <a:t>‹#›</a:t>
            </a:fld>
            <a:endParaRPr lang="en-US"/>
          </a:p>
        </p:txBody>
      </p:sp>
    </p:spTree>
    <p:extLst>
      <p:ext uri="{BB962C8B-B14F-4D97-AF65-F5344CB8AC3E}">
        <p14:creationId xmlns:p14="http://schemas.microsoft.com/office/powerpoint/2010/main" val="3502596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4D6E200-A854-4E11-8103-B685737F7224}" type="datetimeFigureOut">
              <a:rPr lang="en-US" smtClean="0"/>
              <a:t>1/22/2024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2ECF19F-E51C-4373-8D62-449C48ECBA1D}" type="slidenum">
              <a:rPr lang="en-US" smtClean="0"/>
              <a:t>‹#›</a:t>
            </a:fld>
            <a:endParaRPr lang="en-US"/>
          </a:p>
        </p:txBody>
      </p:sp>
    </p:spTree>
    <p:extLst>
      <p:ext uri="{BB962C8B-B14F-4D97-AF65-F5344CB8AC3E}">
        <p14:creationId xmlns:p14="http://schemas.microsoft.com/office/powerpoint/2010/main" val="4225115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D6E200-A854-4E11-8103-B685737F7224}" type="datetimeFigureOut">
              <a:rPr lang="en-US" smtClean="0"/>
              <a:t>1/22/2024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2ECF19F-E51C-4373-8D62-449C48ECBA1D}" type="slidenum">
              <a:rPr lang="en-US" smtClean="0"/>
              <a:t>‹#›</a:t>
            </a:fld>
            <a:endParaRPr lang="en-US"/>
          </a:p>
        </p:txBody>
      </p:sp>
    </p:spTree>
    <p:extLst>
      <p:ext uri="{BB962C8B-B14F-4D97-AF65-F5344CB8AC3E}">
        <p14:creationId xmlns:p14="http://schemas.microsoft.com/office/powerpoint/2010/main" val="473070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B4D6E200-A854-4E11-8103-B685737F7224}"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2ECF19F-E51C-4373-8D62-449C48ECBA1D}" type="slidenum">
              <a:rPr lang="en-US" smtClean="0"/>
              <a:t>‹#›</a:t>
            </a:fld>
            <a:endParaRPr lang="en-US"/>
          </a:p>
        </p:txBody>
      </p:sp>
    </p:spTree>
    <p:extLst>
      <p:ext uri="{BB962C8B-B14F-4D97-AF65-F5344CB8AC3E}">
        <p14:creationId xmlns:p14="http://schemas.microsoft.com/office/powerpoint/2010/main" val="884236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B4D6E200-A854-4E11-8103-B685737F7224}"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2ECF19F-E51C-4373-8D62-449C48ECBA1D}" type="slidenum">
              <a:rPr lang="en-US" smtClean="0"/>
              <a:t>‹#›</a:t>
            </a:fld>
            <a:endParaRPr lang="en-US"/>
          </a:p>
        </p:txBody>
      </p:sp>
    </p:spTree>
    <p:extLst>
      <p:ext uri="{BB962C8B-B14F-4D97-AF65-F5344CB8AC3E}">
        <p14:creationId xmlns:p14="http://schemas.microsoft.com/office/powerpoint/2010/main" val="590483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4D6E200-A854-4E11-8103-B685737F7224}" type="datetimeFigureOut">
              <a:rPr lang="en-US" smtClean="0"/>
              <a:t>1/22/2024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2ECF19F-E51C-4373-8D62-449C48ECBA1D}" type="slidenum">
              <a:rPr lang="en-US" smtClean="0"/>
              <a:t>‹#›</a:t>
            </a:fld>
            <a:endParaRPr lang="en-US"/>
          </a:p>
        </p:txBody>
      </p:sp>
    </p:spTree>
    <p:extLst>
      <p:ext uri="{BB962C8B-B14F-4D97-AF65-F5344CB8AC3E}">
        <p14:creationId xmlns:p14="http://schemas.microsoft.com/office/powerpoint/2010/main" val="253217346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5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6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855968" y="129397"/>
            <a:ext cx="9004688" cy="2845064"/>
          </a:xfrm>
        </p:spPr>
        <p:txBody>
          <a:bodyPr>
            <a:normAutofit/>
          </a:bodyPr>
          <a:lstStyle/>
          <a:p>
            <a:r>
              <a:rPr lang="tr-TR" sz="3600" b="1" dirty="0"/>
              <a:t>TTB UZMANLIK DERNEKLERİ EŞGÜDÜM KURULU ÇALIŞMA RAPORU (Ocak 2022-Aralık 2023) </a:t>
            </a:r>
            <a:endParaRPr lang="tr-TR" sz="3600" dirty="0"/>
          </a:p>
        </p:txBody>
      </p:sp>
      <p:sp>
        <p:nvSpPr>
          <p:cNvPr id="3" name="Alt Başlık 2"/>
          <p:cNvSpPr>
            <a:spLocks noGrp="1"/>
          </p:cNvSpPr>
          <p:nvPr>
            <p:ph type="subTitle" idx="1"/>
          </p:nvPr>
        </p:nvSpPr>
        <p:spPr>
          <a:xfrm>
            <a:off x="1942233" y="3354020"/>
            <a:ext cx="9496393" cy="2313535"/>
          </a:xfrm>
        </p:spPr>
        <p:txBody>
          <a:bodyPr>
            <a:normAutofit fontScale="70000" lnSpcReduction="20000"/>
          </a:bodyPr>
          <a:lstStyle/>
          <a:p>
            <a:r>
              <a:rPr lang="tr-TR" sz="3800" b="1" dirty="0"/>
              <a:t>Dr. Funda BARLIK</a:t>
            </a:r>
          </a:p>
          <a:p>
            <a:r>
              <a:rPr lang="tr-TR" sz="3800" b="1" dirty="0"/>
              <a:t>TTB UDEK Genel Sekreteri</a:t>
            </a:r>
          </a:p>
          <a:p>
            <a:endParaRPr lang="tr-TR" sz="3800" b="1" dirty="0"/>
          </a:p>
          <a:p>
            <a:r>
              <a:rPr lang="tr-TR" sz="3800" b="1" dirty="0"/>
              <a:t>TTB UDEK 45. Seçimli Genel Kurulu </a:t>
            </a:r>
          </a:p>
          <a:p>
            <a:r>
              <a:rPr lang="tr-TR" sz="3800" b="1" dirty="0"/>
              <a:t>20 Ocak 2024</a:t>
            </a:r>
          </a:p>
          <a:p>
            <a:endParaRPr lang="en-US" sz="3200" b="1" dirty="0"/>
          </a:p>
        </p:txBody>
      </p:sp>
    </p:spTree>
    <p:extLst>
      <p:ext uri="{BB962C8B-B14F-4D97-AF65-F5344CB8AC3E}">
        <p14:creationId xmlns:p14="http://schemas.microsoft.com/office/powerpoint/2010/main" val="240992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01220" y="503340"/>
            <a:ext cx="9018230" cy="1782660"/>
          </a:xfrm>
        </p:spPr>
        <p:txBody>
          <a:bodyPr>
            <a:normAutofit fontScale="90000"/>
          </a:bodyPr>
          <a:lstStyle/>
          <a:p>
            <a:r>
              <a:rPr lang="tr-TR" b="1" dirty="0"/>
              <a:t>Uzmanlık Eğitiminde Plansızca Yapılan Kontenjan Artışları Kabul Edilemez! (1 Ekim 2022)</a:t>
            </a:r>
            <a:br>
              <a:rPr lang="tr-TR" b="1" dirty="0"/>
            </a:br>
            <a:endParaRPr lang="en-US" dirty="0"/>
          </a:p>
        </p:txBody>
      </p:sp>
      <p:sp>
        <p:nvSpPr>
          <p:cNvPr id="3" name="İçerik Yer Tutucusu 2"/>
          <p:cNvSpPr>
            <a:spLocks noGrp="1"/>
          </p:cNvSpPr>
          <p:nvPr>
            <p:ph idx="1"/>
          </p:nvPr>
        </p:nvSpPr>
        <p:spPr>
          <a:xfrm>
            <a:off x="2101220" y="2470031"/>
            <a:ext cx="8915400" cy="3777622"/>
          </a:xfrm>
        </p:spPr>
        <p:txBody>
          <a:bodyPr>
            <a:normAutofit/>
          </a:bodyPr>
          <a:lstStyle/>
          <a:p>
            <a:r>
              <a:rPr lang="tr-TR" sz="2000" dirty="0"/>
              <a:t>Nisan 2022 TUS 1. Dönem Uzmanlık Öğrencisi Kontenjanları 10 binin üzerinde iken Eylül 2022 kontenjanları da benzer şekilde yüksek olarak açıklanmıştır. </a:t>
            </a:r>
          </a:p>
          <a:p>
            <a:pPr marL="0" indent="0">
              <a:buNone/>
            </a:pPr>
            <a:endParaRPr lang="tr-TR" sz="2000" dirty="0"/>
          </a:p>
          <a:p>
            <a:r>
              <a:rPr lang="tr-TR" sz="2000" dirty="0"/>
              <a:t>TTB Uzmanlık Dernekleri Eşgüdüm Kurulu olarak siyasi otoritenin bu kabul edilemez hatadan geri dönerek tıp fakülteleri ve tıpta uzmanlık derneklerinin önerilerini uygulamaya geçirmesini bir kez daha talep ediyoruz. Tıpta uzmanlık eğitimi kontenjanları nitelikli uzman hekim yetiştirilmesini sağlayacak şekilde derhal azaltılmalıdır.</a:t>
            </a:r>
            <a:endParaRPr lang="en-US" sz="2000" dirty="0"/>
          </a:p>
        </p:txBody>
      </p:sp>
    </p:spTree>
    <p:extLst>
      <p:ext uri="{BB962C8B-B14F-4D97-AF65-F5344CB8AC3E}">
        <p14:creationId xmlns:p14="http://schemas.microsoft.com/office/powerpoint/2010/main" val="4019558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0EC5CFE-92B5-4B75-BD1F-4C252DD09353}"/>
              </a:ext>
            </a:extLst>
          </p:cNvPr>
          <p:cNvSpPr>
            <a:spLocks noGrp="1"/>
          </p:cNvSpPr>
          <p:nvPr>
            <p:ph type="title"/>
          </p:nvPr>
        </p:nvSpPr>
        <p:spPr>
          <a:xfrm>
            <a:off x="2127111" y="624110"/>
            <a:ext cx="8911687" cy="1509490"/>
          </a:xfrm>
        </p:spPr>
        <p:txBody>
          <a:bodyPr>
            <a:noAutofit/>
          </a:bodyPr>
          <a:lstStyle/>
          <a:p>
            <a:r>
              <a:rPr lang="tr-TR" sz="2800" b="1" dirty="0"/>
              <a:t>Uzaktan Tıp Eğitimi Sağlık Hizmetlerinin Geleceğini Olumsuz Etkiler-TTB Tıp Eğitimi Kolu, TTB UDEK, TTB MK (13 Şubat 2023)</a:t>
            </a:r>
            <a:br>
              <a:rPr lang="tr-TR" sz="2800" b="1" dirty="0"/>
            </a:br>
            <a:endParaRPr lang="tr-TR" sz="2800" dirty="0"/>
          </a:p>
        </p:txBody>
      </p:sp>
      <p:sp>
        <p:nvSpPr>
          <p:cNvPr id="3" name="İçerik Yer Tutucusu 2">
            <a:extLst>
              <a:ext uri="{FF2B5EF4-FFF2-40B4-BE49-F238E27FC236}">
                <a16:creationId xmlns:a16="http://schemas.microsoft.com/office/drawing/2014/main" id="{B04146EE-6B3D-4E23-B6DC-D841C5995322}"/>
              </a:ext>
            </a:extLst>
          </p:cNvPr>
          <p:cNvSpPr>
            <a:spLocks noGrp="1"/>
          </p:cNvSpPr>
          <p:nvPr>
            <p:ph idx="1"/>
          </p:nvPr>
        </p:nvSpPr>
        <p:spPr>
          <a:xfrm>
            <a:off x="2119685" y="2293088"/>
            <a:ext cx="9163478" cy="3554819"/>
          </a:xfrm>
        </p:spPr>
        <p:txBody>
          <a:bodyPr>
            <a:normAutofit/>
          </a:bodyPr>
          <a:lstStyle/>
          <a:p>
            <a:r>
              <a:rPr lang="tr-TR" sz="2000" dirty="0"/>
              <a:t>Kahramanmaraş merkezli ve 10 ilde büyük hasara neden olan depremlerin ardından Yükseköğretim Kurulu, depremzedelerin Kredi ve Yurtlar Kurumu (KYK) yurtlarına yerleştirileceği gerekçesiyle üniversitelerde uzaktan eğitime geçileceğini duyurdu.</a:t>
            </a:r>
          </a:p>
          <a:p>
            <a:pPr marL="0" indent="0">
              <a:buNone/>
            </a:pPr>
            <a:endParaRPr lang="tr-TR" sz="2000" dirty="0"/>
          </a:p>
          <a:p>
            <a:r>
              <a:rPr lang="tr-TR" sz="2000" dirty="0"/>
              <a:t>Tıp eğitimi başta olma üzere sağlık bilimleri eğitiminin uzaktan yapılması onarılmaz hatalara, eksikliklere ve gelecekte nitelikli bir sağlık hizmeti sunumuna da engel olacaktır. Türk Tabipleri Birliği olarak YÖK’ün bu karardan bir an önce dönmesini ve yüz yüze eğitimden vazgeçilmemesini istiyoruz. </a:t>
            </a:r>
          </a:p>
        </p:txBody>
      </p:sp>
    </p:spTree>
    <p:extLst>
      <p:ext uri="{BB962C8B-B14F-4D97-AF65-F5344CB8AC3E}">
        <p14:creationId xmlns:p14="http://schemas.microsoft.com/office/powerpoint/2010/main" val="1504383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AC54DC4-76A5-4FA9-8B1E-CE4DEC6B5E79}"/>
              </a:ext>
            </a:extLst>
          </p:cNvPr>
          <p:cNvSpPr>
            <a:spLocks noGrp="1"/>
          </p:cNvSpPr>
          <p:nvPr>
            <p:ph type="title"/>
          </p:nvPr>
        </p:nvSpPr>
        <p:spPr>
          <a:xfrm>
            <a:off x="2472254" y="533161"/>
            <a:ext cx="8911687" cy="1280890"/>
          </a:xfrm>
        </p:spPr>
        <p:txBody>
          <a:bodyPr>
            <a:normAutofit fontScale="90000"/>
          </a:bodyPr>
          <a:lstStyle/>
          <a:p>
            <a:r>
              <a:rPr lang="tr-TR" b="1" dirty="0"/>
              <a:t>Deprem Bölgesinde Tıp ve Uzmanlık Eğitimi: Sorunlar ve Çözüm Önerileri (1 Nisan 2023)</a:t>
            </a:r>
            <a:br>
              <a:rPr lang="tr-TR" b="1" dirty="0"/>
            </a:br>
            <a:br>
              <a:rPr lang="tr-TR" b="1" dirty="0"/>
            </a:br>
            <a:endParaRPr lang="tr-TR" dirty="0"/>
          </a:p>
        </p:txBody>
      </p:sp>
      <p:sp>
        <p:nvSpPr>
          <p:cNvPr id="3" name="İçerik Yer Tutucusu 2">
            <a:extLst>
              <a:ext uri="{FF2B5EF4-FFF2-40B4-BE49-F238E27FC236}">
                <a16:creationId xmlns:a16="http://schemas.microsoft.com/office/drawing/2014/main" id="{1231CF6D-5414-46EF-B6CE-70A047AC342B}"/>
              </a:ext>
            </a:extLst>
          </p:cNvPr>
          <p:cNvSpPr>
            <a:spLocks noGrp="1"/>
          </p:cNvSpPr>
          <p:nvPr>
            <p:ph idx="1"/>
          </p:nvPr>
        </p:nvSpPr>
        <p:spPr>
          <a:xfrm>
            <a:off x="2259603" y="1906772"/>
            <a:ext cx="8915400" cy="3777622"/>
          </a:xfrm>
        </p:spPr>
        <p:txBody>
          <a:bodyPr>
            <a:normAutofit lnSpcReduction="10000"/>
          </a:bodyPr>
          <a:lstStyle/>
          <a:p>
            <a:r>
              <a:rPr lang="tr-TR" dirty="0"/>
              <a:t>TTB heyetlerinin 12-14 Mart tarihleri arasında deprem bölgesine yaptıkları ziyaretlerde, Kahramanmaraş Sütçü İmam Üniversitesi ve İnönü Üniversitesi tıp fakültelerinin hasarlı olmadığı, Adıyaman Üniversitesi ve Hatay Mustafa Kemal Üniversitesi tıp fakültelerinin ise hafif hasarlı olduğu ancak binalarının depreme dayanıklılık analizlerinin yapılmadığı görüşü oluşmuştur. Çukurova Üniversitesi Tıp Fakültesi hastanesinin bilimsel rapor olmadan tahliye edilmesi de buradaki eğitim ve araştırmanın sekteye uğramasına neden olmuştur.</a:t>
            </a:r>
          </a:p>
          <a:p>
            <a:r>
              <a:rPr lang="tr-TR" dirty="0"/>
              <a:t>Atılacak her adım bilimsel değerlendirmeler, eğitimin gereklilikleri ve depremden etkilenen </a:t>
            </a:r>
            <a:r>
              <a:rPr lang="tr-TR" u="sng" dirty="0"/>
              <a:t>8 ilin 11 tıp fakültesinde 13008 öğrenci, 3685 tıpta uzmanlık öğrencisi, 1730 öğretim üyesinin </a:t>
            </a:r>
            <a:r>
              <a:rPr lang="tr-TR" dirty="0"/>
              <a:t>gereksinimlerine dayanmalı, tıp fakültelerinde eğitim, araştırma ve sağlık hizmetine yönelik faaliyetlerin tam olarak yapılabilmesi için koşulların oluşturulması, barınma ve </a:t>
            </a:r>
            <a:r>
              <a:rPr lang="tr-TR" dirty="0" err="1"/>
              <a:t>biyopsikososyal</a:t>
            </a:r>
            <a:r>
              <a:rPr lang="tr-TR" dirty="0"/>
              <a:t> ihtiyaçlar da gözetilerek planlamada öncelikli bir hedef olmalıdır.</a:t>
            </a:r>
          </a:p>
          <a:p>
            <a:pPr marL="0" indent="0">
              <a:buNone/>
            </a:pPr>
            <a:endParaRPr lang="tr-TR" dirty="0"/>
          </a:p>
        </p:txBody>
      </p:sp>
    </p:spTree>
    <p:extLst>
      <p:ext uri="{BB962C8B-B14F-4D97-AF65-F5344CB8AC3E}">
        <p14:creationId xmlns:p14="http://schemas.microsoft.com/office/powerpoint/2010/main" val="1163439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E2C93B8-71DA-4F25-8E13-F14C7DA123E1}"/>
              </a:ext>
            </a:extLst>
          </p:cNvPr>
          <p:cNvSpPr>
            <a:spLocks noGrp="1"/>
          </p:cNvSpPr>
          <p:nvPr>
            <p:ph type="title"/>
          </p:nvPr>
        </p:nvSpPr>
        <p:spPr>
          <a:xfrm>
            <a:off x="2284581" y="368929"/>
            <a:ext cx="8985931" cy="1623902"/>
          </a:xfrm>
        </p:spPr>
        <p:txBody>
          <a:bodyPr>
            <a:normAutofit fontScale="90000"/>
          </a:bodyPr>
          <a:lstStyle/>
          <a:p>
            <a:r>
              <a:rPr lang="tr-TR" b="1" dirty="0"/>
              <a:t>Deprem Bölgesinde Uzmanlık Eğitiminde Sorunlar Devam Ediyor (12 Mayıs 2023)</a:t>
            </a:r>
            <a:br>
              <a:rPr lang="tr-TR" b="1" dirty="0"/>
            </a:br>
            <a:endParaRPr lang="tr-TR" dirty="0"/>
          </a:p>
        </p:txBody>
      </p:sp>
      <p:pic>
        <p:nvPicPr>
          <p:cNvPr id="1026" name="Picture 2" descr="https://www.ttb.org.tr/udek/lib_haber/558.jpg">
            <a:extLst>
              <a:ext uri="{FF2B5EF4-FFF2-40B4-BE49-F238E27FC236}">
                <a16:creationId xmlns:a16="http://schemas.microsoft.com/office/drawing/2014/main" id="{7DB01DA9-F8B3-4DB7-B353-E4E0150BB7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6019" y="2182612"/>
            <a:ext cx="5926545" cy="3939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932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AEE4868-2FD6-4719-A06D-693106C6CB1B}"/>
              </a:ext>
            </a:extLst>
          </p:cNvPr>
          <p:cNvSpPr>
            <a:spLocks noGrp="1"/>
          </p:cNvSpPr>
          <p:nvPr>
            <p:ph type="title"/>
          </p:nvPr>
        </p:nvSpPr>
        <p:spPr>
          <a:xfrm>
            <a:off x="2273948" y="496519"/>
            <a:ext cx="9018013" cy="1619360"/>
          </a:xfrm>
        </p:spPr>
        <p:txBody>
          <a:bodyPr>
            <a:normAutofit fontScale="90000"/>
          </a:bodyPr>
          <a:lstStyle/>
          <a:p>
            <a:r>
              <a:rPr lang="tr-TR" sz="3300" b="1" dirty="0"/>
              <a:t>Cerrahpaşa Tıp Fakültesinde Uzmanlık Öğrencileri Eğitimleri ve Geleceklerinden Kaygı Duyuyor (24 Mayıs 2023)</a:t>
            </a:r>
            <a:br>
              <a:rPr lang="tr-TR" b="1" dirty="0"/>
            </a:br>
            <a:endParaRPr lang="tr-TR" dirty="0"/>
          </a:p>
        </p:txBody>
      </p:sp>
      <p:sp>
        <p:nvSpPr>
          <p:cNvPr id="3" name="İçerik Yer Tutucusu 2">
            <a:extLst>
              <a:ext uri="{FF2B5EF4-FFF2-40B4-BE49-F238E27FC236}">
                <a16:creationId xmlns:a16="http://schemas.microsoft.com/office/drawing/2014/main" id="{83F71384-0933-48D6-8729-4843D37089E0}"/>
              </a:ext>
            </a:extLst>
          </p:cNvPr>
          <p:cNvSpPr>
            <a:spLocks noGrp="1"/>
          </p:cNvSpPr>
          <p:nvPr>
            <p:ph idx="1"/>
          </p:nvPr>
        </p:nvSpPr>
        <p:spPr>
          <a:xfrm>
            <a:off x="2146357" y="2232984"/>
            <a:ext cx="8915400" cy="3777622"/>
          </a:xfrm>
        </p:spPr>
        <p:txBody>
          <a:bodyPr>
            <a:normAutofit lnSpcReduction="10000"/>
          </a:bodyPr>
          <a:lstStyle/>
          <a:p>
            <a:r>
              <a:rPr lang="tr-TR" dirty="0"/>
              <a:t>6 Şubat’ta yaşanan deprem felaketi Cerrahpaşa Tıp Fakültesi’nde yıllardır ihmal edilen, önlem alınmayan “binaların dayanıklılık” sorununu yeniden gündeme getirdi. Ne kamuoyu ne de fakültenin çalışanları ve öğrencileri ile paylaşılmayan raporlar öne sürülerek bazı binaların yeniden yapılanmak üzere boşaltılması kararı alındı.</a:t>
            </a:r>
          </a:p>
          <a:p>
            <a:r>
              <a:rPr lang="tr-TR" dirty="0"/>
              <a:t>Uzmanlık eğitiminin öznesi olan asistan hekimler eğitimleri ve gelecekleri ile ilgili kaygılarını sıkça, çeşitli platformlarda dile getiriyorlar.</a:t>
            </a:r>
          </a:p>
          <a:p>
            <a:r>
              <a:rPr lang="tr-TR" dirty="0"/>
              <a:t>TTB UDEK ve TUYEK Yürütme Kurulları olarak nitelikli uzmanlık eğitiminin sürdürülmesi için gerekli koşulların varlığı, alanda belirlenen standartların karşılanma durumu ve çekirdek müfredatın yürütülüp yürütülmediğine ilişkin değerlendirmeler yapmanın ve bu değerlendirmeler doğrultusunda planlar oluşturmanın önemini bir kez daha vurguluyor ve bu bağlamda işbirliğine hazır olduğumuzu duyuruyoruz.</a:t>
            </a:r>
          </a:p>
        </p:txBody>
      </p:sp>
    </p:spTree>
    <p:extLst>
      <p:ext uri="{BB962C8B-B14F-4D97-AF65-F5344CB8AC3E}">
        <p14:creationId xmlns:p14="http://schemas.microsoft.com/office/powerpoint/2010/main" val="749237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04737" y="442955"/>
            <a:ext cx="8911687" cy="1280890"/>
          </a:xfrm>
        </p:spPr>
        <p:txBody>
          <a:bodyPr>
            <a:normAutofit fontScale="90000"/>
          </a:bodyPr>
          <a:lstStyle/>
          <a:p>
            <a:r>
              <a:rPr lang="tr-TR" b="1" dirty="0"/>
              <a:t>TTB-UDEK Çalışma Başlıkları ve Etkinlikler </a:t>
            </a:r>
            <a:br>
              <a:rPr lang="tr-TR" dirty="0"/>
            </a:br>
            <a:endParaRPr lang="en-US" dirty="0"/>
          </a:p>
        </p:txBody>
      </p:sp>
      <p:sp>
        <p:nvSpPr>
          <p:cNvPr id="3" name="İçerik Yer Tutucusu 2"/>
          <p:cNvSpPr>
            <a:spLocks noGrp="1"/>
          </p:cNvSpPr>
          <p:nvPr>
            <p:ph idx="1"/>
          </p:nvPr>
        </p:nvSpPr>
        <p:spPr>
          <a:xfrm>
            <a:off x="2201024" y="1814422"/>
            <a:ext cx="8915400" cy="3777622"/>
          </a:xfrm>
        </p:spPr>
        <p:txBody>
          <a:bodyPr>
            <a:normAutofit lnSpcReduction="10000"/>
          </a:bodyPr>
          <a:lstStyle/>
          <a:p>
            <a:r>
              <a:rPr lang="tr-TR" sz="2400" b="1" dirty="0">
                <a:solidFill>
                  <a:schemeClr val="bg2"/>
                </a:solidFill>
              </a:rPr>
              <a:t>Asistan ve Genç Uzman Hekimler, Uzmanlık Eğitimi</a:t>
            </a:r>
            <a:endParaRPr lang="tr-TR" sz="2400" dirty="0">
              <a:solidFill>
                <a:schemeClr val="bg2"/>
              </a:solidFill>
            </a:endParaRPr>
          </a:p>
          <a:p>
            <a:r>
              <a:rPr lang="tr-TR" sz="2400" b="1" dirty="0"/>
              <a:t>Toplum Sağlığı</a:t>
            </a:r>
          </a:p>
          <a:p>
            <a:r>
              <a:rPr lang="tr-TR" sz="2400" b="1" dirty="0">
                <a:solidFill>
                  <a:schemeClr val="bg2"/>
                </a:solidFill>
              </a:rPr>
              <a:t>Sağlık Çalışanlarının Sağlığı, Özlük Hakları</a:t>
            </a:r>
            <a:endParaRPr lang="tr-TR" sz="2400" dirty="0">
              <a:solidFill>
                <a:schemeClr val="bg2"/>
              </a:solidFill>
            </a:endParaRPr>
          </a:p>
          <a:p>
            <a:r>
              <a:rPr lang="tr-TR" sz="2400" b="1" dirty="0">
                <a:solidFill>
                  <a:schemeClr val="bg2"/>
                </a:solidFill>
              </a:rPr>
              <a:t>Özel Hekimlik ve TTB Hekimlik Uygulamaları Veri Tabanı (HUV)</a:t>
            </a:r>
          </a:p>
          <a:p>
            <a:r>
              <a:rPr lang="tr-TR" sz="2400" b="1" dirty="0">
                <a:solidFill>
                  <a:schemeClr val="bg2"/>
                </a:solidFill>
              </a:rPr>
              <a:t>E- Sağlık, E-Eğitim</a:t>
            </a:r>
          </a:p>
          <a:p>
            <a:r>
              <a:rPr lang="tr-TR" sz="2400" b="1" dirty="0">
                <a:solidFill>
                  <a:schemeClr val="bg2"/>
                </a:solidFill>
              </a:rPr>
              <a:t>ATUB (Avrupa Tıp Uzmanları Birliği-UEMS) İlişkileri </a:t>
            </a:r>
          </a:p>
          <a:p>
            <a:r>
              <a:rPr lang="tr-TR" sz="2400" b="1" dirty="0">
                <a:solidFill>
                  <a:schemeClr val="bg2"/>
                </a:solidFill>
              </a:rPr>
              <a:t>Tıpta Uzmanlık Eğitimi Kurultayları</a:t>
            </a:r>
            <a:endParaRPr lang="tr-TR" sz="2400" dirty="0">
              <a:solidFill>
                <a:schemeClr val="bg2"/>
              </a:solidFill>
            </a:endParaRPr>
          </a:p>
          <a:p>
            <a:pPr marL="0" indent="0">
              <a:buNone/>
            </a:pPr>
            <a:endParaRPr lang="tr-TR" sz="2400" dirty="0">
              <a:solidFill>
                <a:schemeClr val="bg2"/>
              </a:solidFill>
            </a:endParaRPr>
          </a:p>
          <a:p>
            <a:endParaRPr lang="en-US" dirty="0"/>
          </a:p>
        </p:txBody>
      </p:sp>
    </p:spTree>
    <p:extLst>
      <p:ext uri="{BB962C8B-B14F-4D97-AF65-F5344CB8AC3E}">
        <p14:creationId xmlns:p14="http://schemas.microsoft.com/office/powerpoint/2010/main" val="2220581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77876" y="330811"/>
            <a:ext cx="9095867" cy="2334750"/>
          </a:xfrm>
        </p:spPr>
        <p:txBody>
          <a:bodyPr>
            <a:normAutofit fontScale="90000"/>
          </a:bodyPr>
          <a:lstStyle/>
          <a:p>
            <a:r>
              <a:rPr lang="tr-TR" sz="3100" b="1" dirty="0"/>
              <a:t>Türk Tabipleri Birliği ve Uzmanlık Dernekleri Çocuk Yaş Grubunda COVID-19 Aşılamasını Öneriyor (29 Mart 2022)</a:t>
            </a:r>
            <a:br>
              <a:rPr lang="en-US" sz="3100" b="1" dirty="0"/>
            </a:br>
            <a:br>
              <a:rPr lang="tr-TR" dirty="0"/>
            </a:br>
            <a:endParaRPr lang="en-US" dirty="0"/>
          </a:p>
        </p:txBody>
      </p:sp>
      <p:sp>
        <p:nvSpPr>
          <p:cNvPr id="4" name="İçerik Yer Tutucusu 3"/>
          <p:cNvSpPr>
            <a:spLocks noGrp="1"/>
          </p:cNvSpPr>
          <p:nvPr>
            <p:ph idx="1"/>
          </p:nvPr>
        </p:nvSpPr>
        <p:spPr>
          <a:xfrm>
            <a:off x="1968109" y="2004203"/>
            <a:ext cx="8915400" cy="3777622"/>
          </a:xfrm>
        </p:spPr>
        <p:txBody>
          <a:bodyPr>
            <a:normAutofit fontScale="85000" lnSpcReduction="20000"/>
          </a:bodyPr>
          <a:lstStyle/>
          <a:p>
            <a:pPr marL="0" indent="0">
              <a:buNone/>
            </a:pPr>
            <a:r>
              <a:rPr lang="tr-TR" sz="2200" dirty="0"/>
              <a:t>«Biz çocuk sağlığı için emek veren hekimler olarak, aşı ile koruyabileceğimiz bir hastalıktan bir çocuğun bile zarar görmesini istemiyoruz. Çocukların kendi yaş grupları için etkisi klinik çalışmalarla kanıtlanmış, uluslararası kuruluşlardan onay almış, dünyada milyonlarca çocuk ve gençte güvenli ve etkili olduğu gösterilmiş COVID-19 aşılarıyla bir an önce yaygın bir şekilde aşılanmasını istiyoruz.»</a:t>
            </a:r>
          </a:p>
          <a:p>
            <a:pPr marL="0" indent="0">
              <a:buNone/>
            </a:pPr>
            <a:endParaRPr lang="tr-TR" dirty="0"/>
          </a:p>
          <a:p>
            <a:r>
              <a:rPr lang="tr-TR" b="1" dirty="0"/>
              <a:t>Türk Tabipleri Birliği Okul Sağlığı Çalışma Grubu</a:t>
            </a:r>
            <a:endParaRPr lang="tr-TR" dirty="0"/>
          </a:p>
          <a:p>
            <a:r>
              <a:rPr lang="tr-TR" b="1" dirty="0"/>
              <a:t>Türk </a:t>
            </a:r>
            <a:r>
              <a:rPr lang="tr-TR" b="1" dirty="0" err="1"/>
              <a:t>Toraks</a:t>
            </a:r>
            <a:r>
              <a:rPr lang="tr-TR" b="1" dirty="0"/>
              <a:t> Derneği Çocuk Göğüs Hastalıkları Çalışma Grubu</a:t>
            </a:r>
            <a:endParaRPr lang="tr-TR" dirty="0"/>
          </a:p>
          <a:p>
            <a:r>
              <a:rPr lang="tr-TR" b="1" dirty="0"/>
              <a:t>Çocuk </a:t>
            </a:r>
            <a:r>
              <a:rPr lang="tr-TR" b="1" dirty="0" err="1"/>
              <a:t>Romatoloji</a:t>
            </a:r>
            <a:r>
              <a:rPr lang="tr-TR" b="1" dirty="0"/>
              <a:t> Derneği</a:t>
            </a:r>
            <a:endParaRPr lang="tr-TR" dirty="0"/>
          </a:p>
          <a:p>
            <a:r>
              <a:rPr lang="tr-TR" b="1" dirty="0"/>
              <a:t>Çocuk </a:t>
            </a:r>
            <a:r>
              <a:rPr lang="tr-TR" b="1" dirty="0" err="1"/>
              <a:t>Nefroloji</a:t>
            </a:r>
            <a:r>
              <a:rPr lang="tr-TR" b="1" dirty="0"/>
              <a:t> Derneği</a:t>
            </a:r>
            <a:endParaRPr lang="tr-TR" dirty="0"/>
          </a:p>
          <a:p>
            <a:r>
              <a:rPr lang="tr-TR" b="1" dirty="0"/>
              <a:t>Türkiye Milli Pediatri Derneği</a:t>
            </a:r>
            <a:endParaRPr lang="tr-TR" dirty="0"/>
          </a:p>
          <a:p>
            <a:r>
              <a:rPr lang="tr-TR" b="1" dirty="0"/>
              <a:t>Türk Pediatri Kurumu</a:t>
            </a:r>
            <a:endParaRPr lang="tr-TR" dirty="0"/>
          </a:p>
          <a:p>
            <a:pPr marL="0" indent="0">
              <a:buNone/>
            </a:pPr>
            <a:endParaRPr lang="en-US" dirty="0"/>
          </a:p>
        </p:txBody>
      </p:sp>
    </p:spTree>
    <p:extLst>
      <p:ext uri="{BB962C8B-B14F-4D97-AF65-F5344CB8AC3E}">
        <p14:creationId xmlns:p14="http://schemas.microsoft.com/office/powerpoint/2010/main" val="1782521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89340" y="546470"/>
            <a:ext cx="9447694" cy="2656806"/>
          </a:xfrm>
        </p:spPr>
        <p:txBody>
          <a:bodyPr>
            <a:normAutofit fontScale="90000"/>
          </a:bodyPr>
          <a:lstStyle/>
          <a:p>
            <a:r>
              <a:rPr lang="tr-TR" sz="3300" b="1" dirty="0"/>
              <a:t>COVID-19 </a:t>
            </a:r>
            <a:r>
              <a:rPr lang="tr-TR" sz="3300" b="1" dirty="0" err="1"/>
              <a:t>Pandemisi</a:t>
            </a:r>
            <a:r>
              <a:rPr lang="tr-TR" sz="3300" b="1" dirty="0"/>
              <a:t> Bitmedi! (8 Temmuz 2022)</a:t>
            </a:r>
            <a:br>
              <a:rPr lang="tr-TR" b="1" dirty="0"/>
            </a:br>
            <a:br>
              <a:rPr lang="tr-TR" b="1" dirty="0"/>
            </a:br>
            <a:r>
              <a:rPr lang="tr-TR" sz="2200" b="1" dirty="0"/>
              <a:t>Türk Tabipleri Birliği Merkez Konseyi</a:t>
            </a:r>
            <a:br>
              <a:rPr lang="tr-TR" sz="2200" dirty="0"/>
            </a:br>
            <a:r>
              <a:rPr lang="tr-TR" sz="2200" b="1" dirty="0"/>
              <a:t>Türk Tabipleri Birliği Uzmanlık Dernekleri Eşgüdüm Kurulu</a:t>
            </a:r>
            <a:br>
              <a:rPr lang="tr-TR" sz="2200" dirty="0"/>
            </a:br>
            <a:r>
              <a:rPr lang="tr-TR" sz="2200" b="1" dirty="0"/>
              <a:t>Halk Sağlığı Uzmanları Derneği</a:t>
            </a:r>
            <a:br>
              <a:rPr lang="tr-TR" sz="2200" dirty="0"/>
            </a:br>
            <a:r>
              <a:rPr lang="tr-TR" sz="2200" b="1" dirty="0"/>
              <a:t>Türk Klinik Mikrobiyoloji ve </a:t>
            </a:r>
            <a:r>
              <a:rPr lang="tr-TR" sz="2200" b="1" dirty="0" err="1"/>
              <a:t>İnfeksiyon</a:t>
            </a:r>
            <a:r>
              <a:rPr lang="tr-TR" sz="2200" b="1" dirty="0"/>
              <a:t> Hastalıkları Derneği</a:t>
            </a:r>
            <a:br>
              <a:rPr lang="tr-TR" sz="2200" dirty="0"/>
            </a:br>
            <a:r>
              <a:rPr lang="tr-TR" sz="2200" b="1" dirty="0"/>
              <a:t>Türk </a:t>
            </a:r>
            <a:r>
              <a:rPr lang="tr-TR" sz="2200" b="1" dirty="0" err="1"/>
              <a:t>Toraks</a:t>
            </a:r>
            <a:r>
              <a:rPr lang="tr-TR" sz="2200" b="1" dirty="0"/>
              <a:t> Derneği</a:t>
            </a:r>
            <a:br>
              <a:rPr lang="tr-TR" sz="2200" dirty="0"/>
            </a:br>
            <a:br>
              <a:rPr lang="tr-TR" b="1" dirty="0"/>
            </a:br>
            <a:endParaRPr lang="en-US" dirty="0"/>
          </a:p>
        </p:txBody>
      </p:sp>
      <p:sp>
        <p:nvSpPr>
          <p:cNvPr id="3" name="İçerik Yer Tutucusu 2"/>
          <p:cNvSpPr>
            <a:spLocks noGrp="1"/>
          </p:cNvSpPr>
          <p:nvPr>
            <p:ph idx="1"/>
          </p:nvPr>
        </p:nvSpPr>
        <p:spPr>
          <a:xfrm>
            <a:off x="1944087" y="3203276"/>
            <a:ext cx="9116834" cy="3154393"/>
          </a:xfrm>
        </p:spPr>
        <p:txBody>
          <a:bodyPr>
            <a:normAutofit/>
          </a:bodyPr>
          <a:lstStyle/>
          <a:p>
            <a:r>
              <a:rPr lang="tr-TR" sz="2000" dirty="0"/>
              <a:t>COVID-19’un yol açtığı olumsuz etkiler nedeniyle önümüzdeki süreçte olgu sayılarının azaltılması ve başta aşısız olan küçük yaş grupları ile risk altında olan ileri yaş ve eşzamanlı hastalıkları olanları koruyacak önlemler zorunludur.</a:t>
            </a:r>
          </a:p>
          <a:p>
            <a:r>
              <a:rPr lang="tr-TR" sz="2000" dirty="0"/>
              <a:t>Bu amaçla öneriler 7 başlıkta sıralandı.</a:t>
            </a:r>
            <a:endParaRPr lang="en-US" sz="2000" dirty="0"/>
          </a:p>
        </p:txBody>
      </p:sp>
    </p:spTree>
    <p:extLst>
      <p:ext uri="{BB962C8B-B14F-4D97-AF65-F5344CB8AC3E}">
        <p14:creationId xmlns:p14="http://schemas.microsoft.com/office/powerpoint/2010/main" val="461060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24525" y="503340"/>
            <a:ext cx="9103550" cy="1558373"/>
          </a:xfrm>
        </p:spPr>
        <p:txBody>
          <a:bodyPr>
            <a:normAutofit fontScale="90000"/>
          </a:bodyPr>
          <a:lstStyle/>
          <a:p>
            <a:r>
              <a:rPr lang="tr-TR" sz="3300" b="1" dirty="0"/>
              <a:t>TTB UDEK Üyesi Derneklerin Covid-19 Aşısı Hatırlatma Dozu Hakkında Görüşü</a:t>
            </a:r>
            <a:br>
              <a:rPr lang="tr-TR" sz="3300" b="1" dirty="0"/>
            </a:br>
            <a:r>
              <a:rPr lang="tr-TR" sz="3300" b="1" dirty="0"/>
              <a:t>(11 Temmuz 2022)</a:t>
            </a:r>
            <a:br>
              <a:rPr lang="tr-TR" sz="3300" b="1" dirty="0"/>
            </a:br>
            <a:br>
              <a:rPr lang="tr-TR" b="1" dirty="0"/>
            </a:br>
            <a:endParaRPr lang="en-US" dirty="0"/>
          </a:p>
        </p:txBody>
      </p:sp>
      <p:sp>
        <p:nvSpPr>
          <p:cNvPr id="3" name="İçerik Yer Tutucusu 2"/>
          <p:cNvSpPr>
            <a:spLocks noGrp="1"/>
          </p:cNvSpPr>
          <p:nvPr>
            <p:ph idx="1"/>
          </p:nvPr>
        </p:nvSpPr>
        <p:spPr>
          <a:xfrm>
            <a:off x="1778328" y="2202611"/>
            <a:ext cx="8915400" cy="1601638"/>
          </a:xfrm>
        </p:spPr>
        <p:txBody>
          <a:bodyPr>
            <a:normAutofit/>
          </a:bodyPr>
          <a:lstStyle/>
          <a:p>
            <a:r>
              <a:rPr lang="tr-TR" sz="2400" dirty="0"/>
              <a:t>Bizler TTB UDEK Yürütme Kurulu ve UDEK üyesi dernekler, KLİMİK tarafından hazırlanan ve ortaklaştırılan görüşlerimizi kamuoyu ile paylaşıyoruz.</a:t>
            </a:r>
            <a:endParaRPr lang="en-US" sz="2400" dirty="0"/>
          </a:p>
        </p:txBody>
      </p:sp>
      <p:pic>
        <p:nvPicPr>
          <p:cNvPr id="3074" name="Picture 2" descr="https://www.ttb.org.tr/udek/lib_haber/5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7681" y="3804249"/>
            <a:ext cx="3959225" cy="2631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518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854CF21-D4A1-41C1-AEAA-90DD2C77E72E}"/>
              </a:ext>
            </a:extLst>
          </p:cNvPr>
          <p:cNvSpPr>
            <a:spLocks noGrp="1"/>
          </p:cNvSpPr>
          <p:nvPr>
            <p:ph type="title"/>
          </p:nvPr>
        </p:nvSpPr>
        <p:spPr>
          <a:xfrm>
            <a:off x="2369641" y="347664"/>
            <a:ext cx="8911687" cy="1619360"/>
          </a:xfrm>
        </p:spPr>
        <p:txBody>
          <a:bodyPr>
            <a:noAutofit/>
          </a:bodyPr>
          <a:lstStyle/>
          <a:p>
            <a:r>
              <a:rPr lang="tr-TR" sz="2800" b="1" dirty="0"/>
              <a:t>Cinsel Kimlikle İlişkili Ayrımcı Tutumlar Kabul Edilemez (Türkiye Psikiyatri Derneği, TTB UDEK, TTB MK, 28 Ocak 2023)</a:t>
            </a:r>
            <a:br>
              <a:rPr lang="tr-TR" sz="2800" b="1" dirty="0"/>
            </a:br>
            <a:endParaRPr lang="tr-TR" sz="2800" dirty="0"/>
          </a:p>
        </p:txBody>
      </p:sp>
      <p:sp>
        <p:nvSpPr>
          <p:cNvPr id="3" name="İçerik Yer Tutucusu 2">
            <a:extLst>
              <a:ext uri="{FF2B5EF4-FFF2-40B4-BE49-F238E27FC236}">
                <a16:creationId xmlns:a16="http://schemas.microsoft.com/office/drawing/2014/main" id="{C260F97A-4C05-40D7-A616-01A67682AC28}"/>
              </a:ext>
            </a:extLst>
          </p:cNvPr>
          <p:cNvSpPr>
            <a:spLocks noGrp="1"/>
          </p:cNvSpPr>
          <p:nvPr>
            <p:ph idx="1"/>
          </p:nvPr>
        </p:nvSpPr>
        <p:spPr>
          <a:xfrm>
            <a:off x="2057583" y="2048539"/>
            <a:ext cx="8915400" cy="3777622"/>
          </a:xfrm>
        </p:spPr>
        <p:txBody>
          <a:bodyPr>
            <a:normAutofit lnSpcReduction="10000"/>
          </a:bodyPr>
          <a:lstStyle/>
          <a:p>
            <a:r>
              <a:rPr lang="tr-TR" dirty="0"/>
              <a:t>Son günlerde gündeme gelen, belirli bir cinsel yönelim veya cinsiyet kimliğinin artacağına dair yapılan açıklama bilimsel bilgi içermeyen, yanlış bir açıklamadır.</a:t>
            </a:r>
          </a:p>
          <a:p>
            <a:r>
              <a:rPr lang="tr-TR" dirty="0"/>
              <a:t>Herhangi bir cinsel yönelim veya cinsiyet kimliğinin hastalık olarak tanımlanmasının bilimsel bir dayanağı olmadığı gibi, cinsel yönelim veya cinsiyet kimliklerinin değiştirilebildiğine, yönlendirilebildiğine dair geçerli bilimsel kanıt da bulunmamaktadır. </a:t>
            </a:r>
          </a:p>
          <a:p>
            <a:r>
              <a:rPr lang="tr-TR" dirty="0"/>
              <a:t>Bilimsel olmayan açıklamalar kamuoyunu da yanlış bilgilendirmekte ve ayrımcılık temelli hak ihlallerini, işlenen nefret suçlarını artırmaktadır.</a:t>
            </a:r>
          </a:p>
          <a:p>
            <a:r>
              <a:rPr lang="tr-TR" dirty="0"/>
              <a:t>Toplumu ve toplum ruh sağlığını korumak, herkesin temel hak ve özgürlüklerini eşit bir şekilde anayasal güvence altına almak kişileri ötekileştirerek değil; eşitsizliklerin, ayrımcılıkların ve şiddetin önüne geçerek mümkün olacaktır.</a:t>
            </a:r>
          </a:p>
        </p:txBody>
      </p:sp>
    </p:spTree>
    <p:extLst>
      <p:ext uri="{BB962C8B-B14F-4D97-AF65-F5344CB8AC3E}">
        <p14:creationId xmlns:p14="http://schemas.microsoft.com/office/powerpoint/2010/main" val="261583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83967" y="417076"/>
            <a:ext cx="8911687" cy="1280890"/>
          </a:xfrm>
        </p:spPr>
        <p:txBody>
          <a:bodyPr>
            <a:normAutofit/>
          </a:bodyPr>
          <a:lstStyle/>
          <a:p>
            <a:r>
              <a:rPr lang="tr-TR" sz="3200" b="1" dirty="0"/>
              <a:t>42. UDEK Seçimli Genel Kurulu </a:t>
            </a:r>
            <a:br>
              <a:rPr lang="tr-TR" sz="3200" b="1" dirty="0"/>
            </a:br>
            <a:r>
              <a:rPr lang="tr-TR" sz="3200" b="1" dirty="0"/>
              <a:t>(8 Ocak 2022 )</a:t>
            </a:r>
            <a:endParaRPr lang="en-US" sz="3200" b="1" dirty="0"/>
          </a:p>
        </p:txBody>
      </p:sp>
      <p:sp>
        <p:nvSpPr>
          <p:cNvPr id="3" name="İçerik Yer Tutucusu 2"/>
          <p:cNvSpPr>
            <a:spLocks noGrp="1"/>
          </p:cNvSpPr>
          <p:nvPr>
            <p:ph idx="1"/>
          </p:nvPr>
        </p:nvSpPr>
        <p:spPr>
          <a:xfrm>
            <a:off x="2080254" y="1857555"/>
            <a:ext cx="8915400" cy="3777622"/>
          </a:xfrm>
        </p:spPr>
        <p:txBody>
          <a:bodyPr>
            <a:normAutofit lnSpcReduction="10000"/>
          </a:bodyPr>
          <a:lstStyle/>
          <a:p>
            <a:r>
              <a:rPr lang="tr-TR" b="1" dirty="0"/>
              <a:t>Başkan : Dr. Umut Akyol </a:t>
            </a:r>
          </a:p>
          <a:p>
            <a:r>
              <a:rPr lang="tr-TR" b="1" dirty="0"/>
              <a:t>İkinci Başkan : Dr. Orhan Odabaşı</a:t>
            </a:r>
          </a:p>
          <a:p>
            <a:r>
              <a:rPr lang="tr-TR" b="1" dirty="0"/>
              <a:t>Genel Sekreter : Dr. Funda Barlık</a:t>
            </a:r>
          </a:p>
          <a:p>
            <a:r>
              <a:rPr lang="tr-TR" b="1" dirty="0"/>
              <a:t>Muhasip üye : Dr. Gülriz </a:t>
            </a:r>
            <a:r>
              <a:rPr lang="tr-TR" b="1" dirty="0" err="1"/>
              <a:t>Erişgen</a:t>
            </a:r>
            <a:endParaRPr lang="tr-TR" b="1" dirty="0"/>
          </a:p>
          <a:p>
            <a:r>
              <a:rPr lang="tr-TR" b="1" dirty="0"/>
              <a:t>ATUB Temsilcisi : Dr. Umut Akyol </a:t>
            </a:r>
          </a:p>
          <a:p>
            <a:r>
              <a:rPr lang="tr-TR" b="1" dirty="0"/>
              <a:t>Üye : Dr. Yusuf Yıldız (Dr. Elif Şen)</a:t>
            </a:r>
          </a:p>
          <a:p>
            <a:r>
              <a:rPr lang="tr-TR" b="1" dirty="0"/>
              <a:t>Üye : Dr. Serkan Yılmaz</a:t>
            </a:r>
          </a:p>
          <a:p>
            <a:r>
              <a:rPr lang="tr-TR" b="1" dirty="0"/>
              <a:t>Üye : Dr. Filiz Ak</a:t>
            </a:r>
          </a:p>
          <a:p>
            <a:r>
              <a:rPr lang="tr-TR" b="1" dirty="0"/>
              <a:t>Üye : Dr. İrem Yıldız</a:t>
            </a:r>
          </a:p>
          <a:p>
            <a:r>
              <a:rPr lang="tr-TR" b="1" dirty="0"/>
              <a:t>Üye: Dr. Alper </a:t>
            </a:r>
            <a:r>
              <a:rPr lang="tr-TR" b="1" dirty="0" err="1"/>
              <a:t>Döventaş</a:t>
            </a:r>
            <a:endParaRPr lang="tr-TR" b="1" dirty="0"/>
          </a:p>
          <a:p>
            <a:endParaRPr lang="en-US" dirty="0"/>
          </a:p>
        </p:txBody>
      </p:sp>
    </p:spTree>
    <p:extLst>
      <p:ext uri="{BB962C8B-B14F-4D97-AF65-F5344CB8AC3E}">
        <p14:creationId xmlns:p14="http://schemas.microsoft.com/office/powerpoint/2010/main" val="233313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F63677-AD16-404C-B69E-821CDDDADBBA}"/>
              </a:ext>
            </a:extLst>
          </p:cNvPr>
          <p:cNvSpPr>
            <a:spLocks noGrp="1"/>
          </p:cNvSpPr>
          <p:nvPr>
            <p:ph type="title"/>
          </p:nvPr>
        </p:nvSpPr>
        <p:spPr/>
        <p:txBody>
          <a:bodyPr>
            <a:normAutofit fontScale="90000"/>
          </a:bodyPr>
          <a:lstStyle/>
          <a:p>
            <a:r>
              <a:rPr lang="tr-TR" b="1" dirty="0"/>
              <a:t>TTB UDEK Deprem Sonrası Değerlendirme Toplantısı Yapıldı (7 Şubat 2023)</a:t>
            </a:r>
            <a:br>
              <a:rPr lang="tr-TR" b="1" dirty="0"/>
            </a:br>
            <a:endParaRPr lang="tr-TR" dirty="0"/>
          </a:p>
        </p:txBody>
      </p:sp>
      <p:sp>
        <p:nvSpPr>
          <p:cNvPr id="3" name="İçerik Yer Tutucusu 2">
            <a:extLst>
              <a:ext uri="{FF2B5EF4-FFF2-40B4-BE49-F238E27FC236}">
                <a16:creationId xmlns:a16="http://schemas.microsoft.com/office/drawing/2014/main" id="{C0AF9276-DC2B-45BE-9C02-A12F42AB1D10}"/>
              </a:ext>
            </a:extLst>
          </p:cNvPr>
          <p:cNvSpPr>
            <a:spLocks noGrp="1"/>
          </p:cNvSpPr>
          <p:nvPr>
            <p:ph idx="1"/>
          </p:nvPr>
        </p:nvSpPr>
        <p:spPr>
          <a:xfrm>
            <a:off x="4811600" y="2085753"/>
            <a:ext cx="7107497" cy="3740889"/>
          </a:xfrm>
        </p:spPr>
        <p:txBody>
          <a:bodyPr/>
          <a:lstStyle/>
          <a:p>
            <a:r>
              <a:rPr lang="tr-TR" dirty="0"/>
              <a:t>7 Şubat 2023 akşamı TTB UDEK ve TTB Merkez Konseyi üyeleri çevrimiçi bir toplantı gerçekleştirdi.</a:t>
            </a:r>
          </a:p>
          <a:p>
            <a:r>
              <a:rPr lang="tr-TR" dirty="0"/>
              <a:t>Toplantıya TTB UDEK Yürütme Kurulu ve TTB Merkez Konseyi üyeleri, UDEK üyesi 19 dernekten 24 temsilci katıldı.</a:t>
            </a:r>
          </a:p>
          <a:p>
            <a:r>
              <a:rPr lang="tr-TR" dirty="0"/>
              <a:t>Katılan dernek temsilcileri bilgilendirmeler yaptı ve destek ve dayanışmalarını ifade ettiler.  Yurtdışından ve yurtiçinden nakdi destekler görüşüldü. İzlenecek bürokratik süreç ve hukuki konuda bilgiler aktarıldı. Sağlık Bakanlığının böyle bir dönemde işbirliğine gitmemesi eleştirildi.</a:t>
            </a:r>
          </a:p>
        </p:txBody>
      </p:sp>
      <p:pic>
        <p:nvPicPr>
          <p:cNvPr id="2050" name="Picture 2" descr="https://www.ttb.org.tr/udek/lib_haber/551.jpg">
            <a:extLst>
              <a:ext uri="{FF2B5EF4-FFF2-40B4-BE49-F238E27FC236}">
                <a16:creationId xmlns:a16="http://schemas.microsoft.com/office/drawing/2014/main" id="{45DDB178-75C3-45FD-AF22-D344B54BD8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731" y="2324497"/>
            <a:ext cx="3954387" cy="2628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162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EE033DA-2E76-48BA-9D60-B9E8D6FF98DA}"/>
              </a:ext>
            </a:extLst>
          </p:cNvPr>
          <p:cNvSpPr>
            <a:spLocks noGrp="1"/>
          </p:cNvSpPr>
          <p:nvPr>
            <p:ph type="title"/>
          </p:nvPr>
        </p:nvSpPr>
        <p:spPr>
          <a:xfrm>
            <a:off x="2493519" y="521476"/>
            <a:ext cx="8915400" cy="1513034"/>
          </a:xfrm>
        </p:spPr>
        <p:txBody>
          <a:bodyPr>
            <a:noAutofit/>
          </a:bodyPr>
          <a:lstStyle/>
          <a:p>
            <a:r>
              <a:rPr lang="tr-TR" sz="3000" b="1" dirty="0"/>
              <a:t>TTB </a:t>
            </a:r>
            <a:r>
              <a:rPr lang="tr-TR" sz="3000" b="1" dirty="0" err="1"/>
              <a:t>UDEK’ten</a:t>
            </a:r>
            <a:r>
              <a:rPr lang="tr-TR" sz="3000" b="1" dirty="0"/>
              <a:t> Deprem Bölgesinde Sağlık Hizmetleri Konusunda Tespit ve Öneriler (10 Şubat 2023)</a:t>
            </a:r>
            <a:br>
              <a:rPr lang="tr-TR" sz="3000" b="1" dirty="0"/>
            </a:br>
            <a:endParaRPr lang="tr-TR" sz="3000" dirty="0"/>
          </a:p>
        </p:txBody>
      </p:sp>
      <p:pic>
        <p:nvPicPr>
          <p:cNvPr id="5" name="Resim 4">
            <a:extLst>
              <a:ext uri="{FF2B5EF4-FFF2-40B4-BE49-F238E27FC236}">
                <a16:creationId xmlns:a16="http://schemas.microsoft.com/office/drawing/2014/main" id="{C400B984-6422-43DF-AC1F-67DF7F9119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9976" y="2275551"/>
            <a:ext cx="9986418" cy="4060973"/>
          </a:xfrm>
          <a:prstGeom prst="rect">
            <a:avLst/>
          </a:prstGeom>
        </p:spPr>
      </p:pic>
    </p:spTree>
    <p:extLst>
      <p:ext uri="{BB962C8B-B14F-4D97-AF65-F5344CB8AC3E}">
        <p14:creationId xmlns:p14="http://schemas.microsoft.com/office/powerpoint/2010/main" val="8707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992C023-A05C-422D-AD81-C343ED0B756D}"/>
              </a:ext>
            </a:extLst>
          </p:cNvPr>
          <p:cNvSpPr>
            <a:spLocks noGrp="1"/>
          </p:cNvSpPr>
          <p:nvPr>
            <p:ph type="title"/>
          </p:nvPr>
        </p:nvSpPr>
        <p:spPr>
          <a:xfrm>
            <a:off x="2093195" y="1825588"/>
            <a:ext cx="9251745" cy="1991499"/>
          </a:xfrm>
        </p:spPr>
        <p:txBody>
          <a:bodyPr>
            <a:noAutofit/>
          </a:bodyPr>
          <a:lstStyle/>
          <a:p>
            <a:r>
              <a:rPr lang="tr-TR" sz="2800" b="1" dirty="0"/>
              <a:t>TTB Deprem Bülteni #5: </a:t>
            </a:r>
            <a:r>
              <a:rPr lang="tr-TR" sz="2800" dirty="0"/>
              <a:t>Sağlık Bakanlığı, Deprem Bölgesindeki Sağlık Hizmetlerinin Örgütlenmesinde TTB ve Uzmanlık Dernekleri ile Koordine Hareket Etmelidir </a:t>
            </a:r>
            <a:r>
              <a:rPr lang="tr-TR" sz="2800" b="1" dirty="0"/>
              <a:t>11 Şubat 2023 (</a:t>
            </a:r>
            <a:r>
              <a:rPr lang="tr-TR" sz="2800" b="1" dirty="0" err="1"/>
              <a:t>Hibrit</a:t>
            </a:r>
            <a:r>
              <a:rPr lang="tr-TR" sz="2800" b="1" dirty="0"/>
              <a:t> basın toplantısı-TTB MK ve TTB UDEK YK, Dernek temsilcileri)</a:t>
            </a:r>
            <a:br>
              <a:rPr lang="tr-TR" sz="2800" b="1" dirty="0"/>
            </a:br>
            <a:endParaRPr lang="tr-TR" sz="2800" dirty="0"/>
          </a:p>
        </p:txBody>
      </p:sp>
    </p:spTree>
    <p:extLst>
      <p:ext uri="{BB962C8B-B14F-4D97-AF65-F5344CB8AC3E}">
        <p14:creationId xmlns:p14="http://schemas.microsoft.com/office/powerpoint/2010/main" val="1176775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3302AAB-C780-4DB1-86B7-32F8A7DA2245}"/>
              </a:ext>
            </a:extLst>
          </p:cNvPr>
          <p:cNvSpPr>
            <a:spLocks noGrp="1"/>
          </p:cNvSpPr>
          <p:nvPr>
            <p:ph type="title"/>
          </p:nvPr>
        </p:nvSpPr>
        <p:spPr>
          <a:xfrm>
            <a:off x="2380274" y="390194"/>
            <a:ext cx="8730933" cy="1183426"/>
          </a:xfrm>
        </p:spPr>
        <p:txBody>
          <a:bodyPr>
            <a:normAutofit fontScale="90000"/>
          </a:bodyPr>
          <a:lstStyle/>
          <a:p>
            <a:r>
              <a:rPr lang="tr-TR" sz="3100" b="1" dirty="0"/>
              <a:t>Demokrasiye ve Ülkemize Sahip Çıkıyoruz (23 Mayıs 2023)</a:t>
            </a:r>
            <a:br>
              <a:rPr lang="tr-TR" sz="3100" b="1" dirty="0"/>
            </a:br>
            <a:br>
              <a:rPr lang="tr-TR" b="1" dirty="0"/>
            </a:br>
            <a:r>
              <a:rPr lang="tr-TR" sz="2700" b="1" dirty="0"/>
              <a:t>Biz uzmanlık dernekleri olarak,</a:t>
            </a:r>
            <a:br>
              <a:rPr lang="tr-TR" b="1" dirty="0"/>
            </a:br>
            <a:br>
              <a:rPr lang="tr-TR" b="1" dirty="0"/>
            </a:br>
            <a:br>
              <a:rPr lang="tr-TR" b="1" dirty="0"/>
            </a:br>
            <a:endParaRPr lang="tr-TR" dirty="0"/>
          </a:p>
        </p:txBody>
      </p:sp>
      <p:sp>
        <p:nvSpPr>
          <p:cNvPr id="3" name="İçerik Yer Tutucusu 2">
            <a:extLst>
              <a:ext uri="{FF2B5EF4-FFF2-40B4-BE49-F238E27FC236}">
                <a16:creationId xmlns:a16="http://schemas.microsoft.com/office/drawing/2014/main" id="{BAA22BD2-8A56-4644-B659-6C9E5787C36D}"/>
              </a:ext>
            </a:extLst>
          </p:cNvPr>
          <p:cNvSpPr>
            <a:spLocks noGrp="1"/>
          </p:cNvSpPr>
          <p:nvPr>
            <p:ph idx="1"/>
          </p:nvPr>
        </p:nvSpPr>
        <p:spPr>
          <a:xfrm>
            <a:off x="1968810" y="2399414"/>
            <a:ext cx="8915400" cy="3777622"/>
          </a:xfrm>
        </p:spPr>
        <p:txBody>
          <a:bodyPr/>
          <a:lstStyle/>
          <a:p>
            <a:r>
              <a:rPr lang="tr-TR" dirty="0"/>
              <a:t>Bilimden ve akıldan yana olduğumuzu, </a:t>
            </a:r>
          </a:p>
          <a:p>
            <a:r>
              <a:rPr lang="tr-TR" dirty="0"/>
              <a:t>Bilimin ve tıbbi gelişmenin ön koşulu olan özgürlükten ve sağlıklı işleyen çoğulcu bir demokrasiden yana olduğumuzu,</a:t>
            </a:r>
          </a:p>
          <a:p>
            <a:r>
              <a:rPr lang="tr-TR" dirty="0"/>
              <a:t>Toplumsal cinsiyet eşitliğinden yana olduğumuzu, bilimin ve tıbbın geleceğinden kadınların kovulmasına izin vermeyeceğimizi beyan ediyoruz.</a:t>
            </a:r>
          </a:p>
          <a:p>
            <a:r>
              <a:rPr lang="tr-TR" dirty="0"/>
              <a:t>Biz ölüm karşısında yaşamı savunan uzmanlık dernekleri olarak sağlığın; adaletten, yoksulluktan, yoksunluktan, eşitlikten, barıştan, birlikte yaşamaktan, birbirimize karşı sergilediğimiz saygıdan azade olmadığını bilerek kişisel ve toplumsal erdemlere, eşitliğe, özgürlüğe, sağlıklı işleyen bir çoğulcu demokrasiye sahip çıktığımızı beyan ediyor; herkesi de insan olmanın sorumluluklarının gereğini yerine getirmeye davet ediyoruz.</a:t>
            </a:r>
          </a:p>
        </p:txBody>
      </p:sp>
    </p:spTree>
    <p:extLst>
      <p:ext uri="{BB962C8B-B14F-4D97-AF65-F5344CB8AC3E}">
        <p14:creationId xmlns:p14="http://schemas.microsoft.com/office/powerpoint/2010/main" val="3469098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80451" y="641363"/>
            <a:ext cx="8911687" cy="1280890"/>
          </a:xfrm>
        </p:spPr>
        <p:txBody>
          <a:bodyPr>
            <a:noAutofit/>
          </a:bodyPr>
          <a:lstStyle/>
          <a:p>
            <a:r>
              <a:rPr lang="tr-TR" sz="2800" b="1" dirty="0"/>
              <a:t>TTB UDEK Üyesi KLİMİK, HASUDER ve Türk Pediatri Kurumu’nun Türkiye’deki Kızamık Salgını Üzerine Görüşü (15 Haziran 2023)</a:t>
            </a:r>
            <a:br>
              <a:rPr lang="tr-TR" sz="2800" b="1" dirty="0"/>
            </a:br>
            <a:endParaRPr lang="en-US" sz="2800" dirty="0"/>
          </a:p>
        </p:txBody>
      </p:sp>
      <p:sp>
        <p:nvSpPr>
          <p:cNvPr id="3" name="İçerik Yer Tutucusu 2"/>
          <p:cNvSpPr>
            <a:spLocks noGrp="1"/>
          </p:cNvSpPr>
          <p:nvPr>
            <p:ph idx="1"/>
          </p:nvPr>
        </p:nvSpPr>
        <p:spPr>
          <a:xfrm>
            <a:off x="1890472" y="2470031"/>
            <a:ext cx="8866668" cy="3326920"/>
          </a:xfrm>
        </p:spPr>
        <p:txBody>
          <a:bodyPr/>
          <a:lstStyle/>
          <a:p>
            <a:r>
              <a:rPr lang="tr-TR" dirty="0"/>
              <a:t>Dünya Sağlık Örgütü (DSÖ) Avrupa bölgesi Kızamık ve Kızamıkçık raporuna göre Türkiye son bir yılda (Nisan 2022-Mayıs 2023) bildirilen 457 kızamık vakası ile Rusya ve Tacikistan’ın ardından üçüncü ülkedir. Son bir yılda bildirilen bu vakaların 343’ünün ocak ve şubat aylarında bildirilmesi salgınının boyutunun 2023 yılı ile arttığını göstermektedir.</a:t>
            </a:r>
          </a:p>
          <a:p>
            <a:r>
              <a:rPr lang="tr-TR" dirty="0"/>
              <a:t>Kızamık salgınına karşı aşağıda belirttiğimiz önlemlerin kısa sürede alınması gerektiğini kamuoyu ile paylaşıyoruz</a:t>
            </a:r>
            <a:endParaRPr lang="en-US" dirty="0"/>
          </a:p>
        </p:txBody>
      </p:sp>
    </p:spTree>
    <p:extLst>
      <p:ext uri="{BB962C8B-B14F-4D97-AF65-F5344CB8AC3E}">
        <p14:creationId xmlns:p14="http://schemas.microsoft.com/office/powerpoint/2010/main" val="2581418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35529" y="486086"/>
            <a:ext cx="8911687" cy="1351339"/>
          </a:xfrm>
        </p:spPr>
        <p:txBody>
          <a:bodyPr>
            <a:normAutofit fontScale="90000"/>
          </a:bodyPr>
          <a:lstStyle/>
          <a:p>
            <a:r>
              <a:rPr lang="tr-TR" sz="3100" b="1" dirty="0"/>
              <a:t>Aşırı Sıcaklar Başladı, Sağlık Bakanlığı ve Devletin Tüm İlgili Kurumlarını Acil Önlem Almaya Çağırıyoruz (13 Temmuz 2023)</a:t>
            </a:r>
            <a:br>
              <a:rPr lang="tr-TR" sz="3100" b="1" dirty="0"/>
            </a:br>
            <a:r>
              <a:rPr lang="tr-TR" sz="3100" dirty="0"/>
              <a:t>Türk </a:t>
            </a:r>
            <a:r>
              <a:rPr lang="tr-TR" sz="3100" dirty="0" err="1"/>
              <a:t>Toraks</a:t>
            </a:r>
            <a:r>
              <a:rPr lang="tr-TR" sz="3100" dirty="0"/>
              <a:t> Derneği, HASUDER, TTB UDEK YK, TTB MK</a:t>
            </a:r>
            <a:br>
              <a:rPr lang="tr-TR" sz="3100" dirty="0"/>
            </a:br>
            <a:endParaRPr lang="en-US" sz="3100" dirty="0"/>
          </a:p>
        </p:txBody>
      </p:sp>
      <p:sp>
        <p:nvSpPr>
          <p:cNvPr id="3" name="İçerik Yer Tutucusu 2"/>
          <p:cNvSpPr>
            <a:spLocks noGrp="1"/>
          </p:cNvSpPr>
          <p:nvPr>
            <p:ph idx="1"/>
          </p:nvPr>
        </p:nvSpPr>
        <p:spPr>
          <a:xfrm>
            <a:off x="2235529" y="2651184"/>
            <a:ext cx="8915400" cy="3777622"/>
          </a:xfrm>
        </p:spPr>
        <p:txBody>
          <a:bodyPr/>
          <a:lstStyle/>
          <a:p>
            <a:r>
              <a:rPr lang="tr-TR" dirty="0"/>
              <a:t>İklim değişikliğinin bir sonucu olarak aşırı sıcak olayları, dünya çapında yaz mevsimlerinin kalıcı bir özelliği haline gelerek çok sayıda ölüme neden olmaktadır ve ekosistemlerimizi sonsuza dek etkileyebilmektedir.</a:t>
            </a:r>
          </a:p>
          <a:p>
            <a:r>
              <a:rPr lang="tr-TR" dirty="0"/>
              <a:t>Aşırı sıcaklar açısından coğrafik konumu nedeniyle hayli risk altında olan ülkemizde halkımızın bu duruma hazırlıklı olması ve toplumsal önlemlerin alınması çok önemlidir.</a:t>
            </a:r>
          </a:p>
          <a:p>
            <a:r>
              <a:rPr lang="tr-TR" dirty="0"/>
              <a:t>Bu noktada erken uyarı sistemlerinin oluşturulması, koruyucu önlemlerin alınması, uyum stratejilerinin geliştirilmesinde Sağlık Bakanlığı ve diğer ilgili kurumlara önemli görevler düşmektedir. Bu konuda acilen “sıcak sağlık eylem planına” ihtiyaç vardır. </a:t>
            </a:r>
            <a:endParaRPr lang="en-US" dirty="0"/>
          </a:p>
        </p:txBody>
      </p:sp>
    </p:spTree>
    <p:extLst>
      <p:ext uri="{BB962C8B-B14F-4D97-AF65-F5344CB8AC3E}">
        <p14:creationId xmlns:p14="http://schemas.microsoft.com/office/powerpoint/2010/main" val="2907630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28692" y="339437"/>
            <a:ext cx="8911687" cy="1280890"/>
          </a:xfrm>
        </p:spPr>
        <p:txBody>
          <a:bodyPr>
            <a:normAutofit fontScale="90000"/>
          </a:bodyPr>
          <a:lstStyle/>
          <a:p>
            <a:r>
              <a:rPr lang="tr-TR" b="1" dirty="0"/>
              <a:t>COVID-19 Salgınında Yeni Aşılama Önerileri</a:t>
            </a:r>
            <a:br>
              <a:rPr lang="tr-TR" b="1" dirty="0"/>
            </a:br>
            <a:r>
              <a:rPr lang="tr-TR" b="1" dirty="0"/>
              <a:t>(26 Eylül 2023)</a:t>
            </a:r>
            <a:br>
              <a:rPr lang="tr-TR" b="1" dirty="0"/>
            </a:br>
            <a:br>
              <a:rPr lang="tr-TR" b="1" dirty="0"/>
            </a:br>
            <a:r>
              <a:rPr lang="tr-TR" dirty="0"/>
              <a:t>KLİMİK, HASUDER, Türk </a:t>
            </a:r>
            <a:r>
              <a:rPr lang="tr-TR" dirty="0" err="1"/>
              <a:t>Toraks</a:t>
            </a:r>
            <a:r>
              <a:rPr lang="tr-TR" dirty="0"/>
              <a:t> Derneği, TAHUD, TTB UDEK YK </a:t>
            </a:r>
            <a:endParaRPr lang="en-US" dirty="0"/>
          </a:p>
        </p:txBody>
      </p:sp>
      <p:sp>
        <p:nvSpPr>
          <p:cNvPr id="3" name="İçerik Yer Tutucusu 2"/>
          <p:cNvSpPr>
            <a:spLocks noGrp="1"/>
          </p:cNvSpPr>
          <p:nvPr>
            <p:ph idx="1"/>
          </p:nvPr>
        </p:nvSpPr>
        <p:spPr>
          <a:xfrm>
            <a:off x="2025471" y="2953110"/>
            <a:ext cx="8814908" cy="3533954"/>
          </a:xfrm>
        </p:spPr>
        <p:txBody>
          <a:bodyPr/>
          <a:lstStyle/>
          <a:p>
            <a:r>
              <a:rPr lang="tr-TR" dirty="0"/>
              <a:t>COVID-19 salgını yeni varyantlarla sürüyor. Bu nedenle COVID-19’un yakından izlenmesi, Türk Tabipleri Birliği ve ilgili uzmanlık dernekleriyle iş birliği yapılması ve kamuoyuyla doğru şeffaf bilgi paylaşımına ihtiyaç duyulmaktadır. Toplumun hem COVID-19 hem de diğer bulaşıcı hastalıklardan korunması için bilimsel gerçeklerin ışığında gerekli önlemlerin alınması, COVID-19 salgını süresince yapılan hatalardan ders çıkarılıp aşı kararsızlığıyla mücadele dahil toplum sağlığına yönelik her türlü düzenlemenin toplumun da içinde olduğu şekilde yapılması, yeni COVID-19 aşılarının temin edilip belirlenen yüksek riskli gruplara uygulanması gelecek için hayati önemdedir.</a:t>
            </a:r>
            <a:endParaRPr lang="en-US" dirty="0"/>
          </a:p>
        </p:txBody>
      </p:sp>
    </p:spTree>
    <p:extLst>
      <p:ext uri="{BB962C8B-B14F-4D97-AF65-F5344CB8AC3E}">
        <p14:creationId xmlns:p14="http://schemas.microsoft.com/office/powerpoint/2010/main" val="4055090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75340" y="555098"/>
            <a:ext cx="9009603" cy="1601505"/>
          </a:xfrm>
        </p:spPr>
        <p:txBody>
          <a:bodyPr>
            <a:normAutofit fontScale="90000"/>
          </a:bodyPr>
          <a:lstStyle/>
          <a:p>
            <a:r>
              <a:rPr lang="tr-TR" b="1" dirty="0"/>
              <a:t>TTB UDEK Ortadoğu’daki Şiddetten Etkilenenlerle Dayanışma Bildirisi (18 Ekim 2023)</a:t>
            </a:r>
            <a:br>
              <a:rPr lang="tr-TR" b="1" dirty="0"/>
            </a:br>
            <a:endParaRPr lang="en-US" dirty="0"/>
          </a:p>
        </p:txBody>
      </p:sp>
      <p:sp>
        <p:nvSpPr>
          <p:cNvPr id="3" name="İçerik Yer Tutucusu 2"/>
          <p:cNvSpPr>
            <a:spLocks noGrp="1"/>
          </p:cNvSpPr>
          <p:nvPr>
            <p:ph idx="1"/>
          </p:nvPr>
        </p:nvSpPr>
        <p:spPr>
          <a:xfrm>
            <a:off x="1938605" y="2547667"/>
            <a:ext cx="8915400" cy="3777622"/>
          </a:xfrm>
        </p:spPr>
        <p:txBody>
          <a:bodyPr>
            <a:normAutofit/>
          </a:bodyPr>
          <a:lstStyle/>
          <a:p>
            <a:r>
              <a:rPr lang="tr-TR" sz="2400" dirty="0"/>
              <a:t>Türk Tabipleri Birliği Uzmanlık Dernekleri Eşgüdüm Kurulu olarak uzlaşı, anlayış ve dayanışmanın şiddet ve çatışmaya üstün geldiği bir dünyayı desteklemeye kararlıyız. Tüm insanlar için barışçıl bir gelecek umudumuzu korurken uluslararası kamuoyunu, Birleşmiş Milletler ve Dünya Tabipler Birliği’ni göreve çağırıyoruz.</a:t>
            </a:r>
            <a:endParaRPr lang="en-US" sz="2400" dirty="0"/>
          </a:p>
        </p:txBody>
      </p:sp>
    </p:spTree>
    <p:extLst>
      <p:ext uri="{BB962C8B-B14F-4D97-AF65-F5344CB8AC3E}">
        <p14:creationId xmlns:p14="http://schemas.microsoft.com/office/powerpoint/2010/main" val="3903224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TTB-UDEK Çalışma Başlıkları ve Etkinlikler </a:t>
            </a:r>
            <a:br>
              <a:rPr lang="tr-TR" dirty="0"/>
            </a:br>
            <a:endParaRPr lang="en-US" dirty="0"/>
          </a:p>
        </p:txBody>
      </p:sp>
      <p:sp>
        <p:nvSpPr>
          <p:cNvPr id="3" name="İçerik Yer Tutucusu 2"/>
          <p:cNvSpPr>
            <a:spLocks noGrp="1"/>
          </p:cNvSpPr>
          <p:nvPr>
            <p:ph idx="1"/>
          </p:nvPr>
        </p:nvSpPr>
        <p:spPr>
          <a:xfrm>
            <a:off x="2330420" y="1905000"/>
            <a:ext cx="9047822" cy="4167996"/>
          </a:xfrm>
        </p:spPr>
        <p:txBody>
          <a:bodyPr>
            <a:normAutofit/>
          </a:bodyPr>
          <a:lstStyle/>
          <a:p>
            <a:r>
              <a:rPr lang="tr-TR" sz="2400" b="1" dirty="0">
                <a:solidFill>
                  <a:schemeClr val="bg2"/>
                </a:solidFill>
              </a:rPr>
              <a:t>Asistan ve Genç Uzman Hekimler, Uzmanlık Eğitimi</a:t>
            </a:r>
            <a:endParaRPr lang="tr-TR" sz="2400" dirty="0">
              <a:solidFill>
                <a:schemeClr val="bg2"/>
              </a:solidFill>
            </a:endParaRPr>
          </a:p>
          <a:p>
            <a:r>
              <a:rPr lang="tr-TR" sz="2400" b="1" dirty="0">
                <a:solidFill>
                  <a:schemeClr val="bg2"/>
                </a:solidFill>
              </a:rPr>
              <a:t>Toplum Sağlığı</a:t>
            </a:r>
          </a:p>
          <a:p>
            <a:r>
              <a:rPr lang="tr-TR" sz="2400" b="1" dirty="0"/>
              <a:t>Sağlık Çalışanlarının Sağlığı, Özlük Hakları</a:t>
            </a:r>
            <a:endParaRPr lang="tr-TR" sz="2400" dirty="0"/>
          </a:p>
          <a:p>
            <a:r>
              <a:rPr lang="tr-TR" sz="2400" b="1" dirty="0">
                <a:solidFill>
                  <a:schemeClr val="bg2"/>
                </a:solidFill>
              </a:rPr>
              <a:t>Özel Hekimlik ve TTB Hekimlik Uygulamaları Veri Tabanı (HUV)</a:t>
            </a:r>
          </a:p>
          <a:p>
            <a:r>
              <a:rPr lang="tr-TR" sz="2400" b="1" dirty="0">
                <a:solidFill>
                  <a:schemeClr val="bg2"/>
                </a:solidFill>
              </a:rPr>
              <a:t>E- Sağlık, E-Eğitim</a:t>
            </a:r>
          </a:p>
          <a:p>
            <a:r>
              <a:rPr lang="tr-TR" sz="2400" b="1" dirty="0">
                <a:solidFill>
                  <a:schemeClr val="bg2"/>
                </a:solidFill>
              </a:rPr>
              <a:t>ATUB (Avrupa Tıp Uzmanları Birliği-UEMS) İlişkileri </a:t>
            </a:r>
          </a:p>
          <a:p>
            <a:r>
              <a:rPr lang="tr-TR" sz="2400" b="1" dirty="0">
                <a:solidFill>
                  <a:schemeClr val="bg2"/>
                </a:solidFill>
              </a:rPr>
              <a:t>Tıpta Uzmanlık Eğitimi Kurultayları</a:t>
            </a:r>
            <a:endParaRPr lang="tr-TR" sz="2400" dirty="0">
              <a:solidFill>
                <a:schemeClr val="bg2"/>
              </a:solidFill>
            </a:endParaRPr>
          </a:p>
          <a:p>
            <a:pPr marL="0" indent="0">
              <a:buNone/>
            </a:pPr>
            <a:endParaRPr lang="tr-TR" sz="2400" dirty="0">
              <a:solidFill>
                <a:schemeClr val="bg2"/>
              </a:solidFill>
            </a:endParaRPr>
          </a:p>
          <a:p>
            <a:pPr marL="0" indent="0">
              <a:buNone/>
            </a:pPr>
            <a:endParaRPr lang="tr-TR" dirty="0"/>
          </a:p>
          <a:p>
            <a:endParaRPr lang="en-US" dirty="0"/>
          </a:p>
        </p:txBody>
      </p:sp>
    </p:spTree>
    <p:extLst>
      <p:ext uri="{BB962C8B-B14F-4D97-AF65-F5344CB8AC3E}">
        <p14:creationId xmlns:p14="http://schemas.microsoft.com/office/powerpoint/2010/main" val="3788366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77001" y="458571"/>
            <a:ext cx="9192613" cy="2517541"/>
          </a:xfrm>
        </p:spPr>
        <p:txBody>
          <a:bodyPr>
            <a:normAutofit/>
          </a:bodyPr>
          <a:lstStyle/>
          <a:p>
            <a:r>
              <a:rPr lang="tr-TR" sz="2400" dirty="0"/>
              <a:t>Basın Toplantısı: TTB Merkez Konseyi, UDEK ve Uzmanlık Derneklerinden TBMM’ye Çağrı: Hekimlerin Çalışma Ortamı ve Özlük Haklarında İyileştirme Yapılmalıdır (</a:t>
            </a:r>
            <a:r>
              <a:rPr lang="tr-TR" sz="2400" b="1" dirty="0"/>
              <a:t>20 Ocak 2022</a:t>
            </a:r>
            <a:r>
              <a:rPr lang="tr-TR" sz="2400" dirty="0"/>
              <a:t>)</a:t>
            </a:r>
          </a:p>
          <a:p>
            <a:r>
              <a:rPr lang="tr-TR" sz="2400" dirty="0"/>
              <a:t>8 Şubat 2022 Beyaz G(ö)REV Eylemine Tüm Hekimleri Katkı Sunmaya Çağırıyoruz (</a:t>
            </a:r>
            <a:r>
              <a:rPr lang="tr-TR" sz="2400" b="1" dirty="0"/>
              <a:t>4 Şubat 2022</a:t>
            </a:r>
            <a:r>
              <a:rPr lang="tr-TR" sz="2400" dirty="0"/>
              <a:t>)</a:t>
            </a:r>
          </a:p>
          <a:p>
            <a:endParaRPr lang="tr-TR" dirty="0"/>
          </a:p>
          <a:p>
            <a:endParaRPr lang="en-US" dirty="0"/>
          </a:p>
        </p:txBody>
      </p:sp>
      <p:pic>
        <p:nvPicPr>
          <p:cNvPr id="3074" name="Picture 2" descr="https://www.ttb.org.tr/udek/lib_haber/5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4413" y="3036499"/>
            <a:ext cx="6594206" cy="3236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576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71628" y="481774"/>
            <a:ext cx="8129709" cy="1157244"/>
          </a:xfrm>
        </p:spPr>
        <p:txBody>
          <a:bodyPr/>
          <a:lstStyle/>
          <a:p>
            <a:r>
              <a:rPr lang="tr-TR" b="1" dirty="0"/>
              <a:t>TTB UDEK Üyesi Dernekler</a:t>
            </a:r>
            <a:endParaRPr lang="en-US" b="1"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284137397"/>
              </p:ext>
            </p:extLst>
          </p:nvPr>
        </p:nvGraphicFramePr>
        <p:xfrm>
          <a:off x="2071628" y="1754038"/>
          <a:ext cx="8314576" cy="3266535"/>
        </p:xfrm>
        <a:graphic>
          <a:graphicData uri="http://schemas.openxmlformats.org/drawingml/2006/table">
            <a:tbl>
              <a:tblPr firstRow="1" bandRow="1">
                <a:tableStyleId>{5C22544A-7EE6-4342-B048-85BDC9FD1C3A}</a:tableStyleId>
              </a:tblPr>
              <a:tblGrid>
                <a:gridCol w="2078644">
                  <a:extLst>
                    <a:ext uri="{9D8B030D-6E8A-4147-A177-3AD203B41FA5}">
                      <a16:colId xmlns:a16="http://schemas.microsoft.com/office/drawing/2014/main" val="20000"/>
                    </a:ext>
                  </a:extLst>
                </a:gridCol>
                <a:gridCol w="2078644">
                  <a:extLst>
                    <a:ext uri="{9D8B030D-6E8A-4147-A177-3AD203B41FA5}">
                      <a16:colId xmlns:a16="http://schemas.microsoft.com/office/drawing/2014/main" val="20001"/>
                    </a:ext>
                  </a:extLst>
                </a:gridCol>
                <a:gridCol w="2078644">
                  <a:extLst>
                    <a:ext uri="{9D8B030D-6E8A-4147-A177-3AD203B41FA5}">
                      <a16:colId xmlns:a16="http://schemas.microsoft.com/office/drawing/2014/main" val="20002"/>
                    </a:ext>
                  </a:extLst>
                </a:gridCol>
                <a:gridCol w="2078644">
                  <a:extLst>
                    <a:ext uri="{9D8B030D-6E8A-4147-A177-3AD203B41FA5}">
                      <a16:colId xmlns:a16="http://schemas.microsoft.com/office/drawing/2014/main" val="20003"/>
                    </a:ext>
                  </a:extLst>
                </a:gridCol>
              </a:tblGrid>
              <a:tr h="653307">
                <a:tc>
                  <a:txBody>
                    <a:bodyPr/>
                    <a:lstStyle/>
                    <a:p>
                      <a:endParaRPr lang="en-US" dirty="0"/>
                    </a:p>
                  </a:txBody>
                  <a:tcPr/>
                </a:tc>
                <a:tc>
                  <a:txBody>
                    <a:bodyPr/>
                    <a:lstStyle/>
                    <a:p>
                      <a:r>
                        <a:rPr lang="tr-TR" dirty="0"/>
                        <a:t>Asıl</a:t>
                      </a:r>
                      <a:endParaRPr lang="en-US" dirty="0"/>
                    </a:p>
                  </a:txBody>
                  <a:tcPr/>
                </a:tc>
                <a:tc>
                  <a:txBody>
                    <a:bodyPr/>
                    <a:lstStyle/>
                    <a:p>
                      <a:r>
                        <a:rPr lang="tr-TR" dirty="0"/>
                        <a:t>Gözlemci</a:t>
                      </a:r>
                      <a:endParaRPr lang="en-US" dirty="0"/>
                    </a:p>
                  </a:txBody>
                  <a:tcPr/>
                </a:tc>
                <a:tc>
                  <a:txBody>
                    <a:bodyPr/>
                    <a:lstStyle/>
                    <a:p>
                      <a:r>
                        <a:rPr lang="tr-TR" dirty="0"/>
                        <a:t>Toplam</a:t>
                      </a:r>
                      <a:endParaRPr lang="en-US" dirty="0"/>
                    </a:p>
                  </a:txBody>
                  <a:tcPr/>
                </a:tc>
                <a:extLst>
                  <a:ext uri="{0D108BD9-81ED-4DB2-BD59-A6C34878D82A}">
                    <a16:rowId xmlns:a16="http://schemas.microsoft.com/office/drawing/2014/main" val="10000"/>
                  </a:ext>
                </a:extLst>
              </a:tr>
              <a:tr h="653307">
                <a:tc>
                  <a:txBody>
                    <a:bodyPr/>
                    <a:lstStyle/>
                    <a:p>
                      <a:r>
                        <a:rPr lang="tr-TR" b="1" dirty="0"/>
                        <a:t>Dahili Bilimler</a:t>
                      </a:r>
                      <a:endParaRPr lang="en-US" b="1" dirty="0"/>
                    </a:p>
                  </a:txBody>
                  <a:tcPr/>
                </a:tc>
                <a:tc>
                  <a:txBody>
                    <a:bodyPr/>
                    <a:lstStyle/>
                    <a:p>
                      <a:r>
                        <a:rPr lang="tr-TR" dirty="0"/>
                        <a:t>43</a:t>
                      </a:r>
                      <a:endParaRPr lang="en-US" dirty="0"/>
                    </a:p>
                  </a:txBody>
                  <a:tcPr/>
                </a:tc>
                <a:tc>
                  <a:txBody>
                    <a:bodyPr/>
                    <a:lstStyle/>
                    <a:p>
                      <a:r>
                        <a:rPr lang="tr-TR" dirty="0"/>
                        <a:t>21</a:t>
                      </a:r>
                      <a:endParaRPr lang="en-US" dirty="0"/>
                    </a:p>
                  </a:txBody>
                  <a:tcPr/>
                </a:tc>
                <a:tc>
                  <a:txBody>
                    <a:bodyPr/>
                    <a:lstStyle/>
                    <a:p>
                      <a:r>
                        <a:rPr lang="tr-TR" dirty="0"/>
                        <a:t>64</a:t>
                      </a:r>
                      <a:endParaRPr lang="en-US" dirty="0"/>
                    </a:p>
                  </a:txBody>
                  <a:tcPr/>
                </a:tc>
                <a:extLst>
                  <a:ext uri="{0D108BD9-81ED-4DB2-BD59-A6C34878D82A}">
                    <a16:rowId xmlns:a16="http://schemas.microsoft.com/office/drawing/2014/main" val="10001"/>
                  </a:ext>
                </a:extLst>
              </a:tr>
              <a:tr h="653307">
                <a:tc>
                  <a:txBody>
                    <a:bodyPr/>
                    <a:lstStyle/>
                    <a:p>
                      <a:r>
                        <a:rPr lang="tr-TR" b="1" dirty="0"/>
                        <a:t>Cerrahi Bilimler</a:t>
                      </a:r>
                      <a:endParaRPr lang="en-US" b="1" dirty="0"/>
                    </a:p>
                  </a:txBody>
                  <a:tcPr/>
                </a:tc>
                <a:tc>
                  <a:txBody>
                    <a:bodyPr/>
                    <a:lstStyle/>
                    <a:p>
                      <a:r>
                        <a:rPr lang="tr-TR" dirty="0"/>
                        <a:t>18</a:t>
                      </a:r>
                      <a:endParaRPr lang="en-US" dirty="0"/>
                    </a:p>
                  </a:txBody>
                  <a:tcPr/>
                </a:tc>
                <a:tc>
                  <a:txBody>
                    <a:bodyPr/>
                    <a:lstStyle/>
                    <a:p>
                      <a:r>
                        <a:rPr lang="tr-TR" dirty="0"/>
                        <a:t>12</a:t>
                      </a:r>
                      <a:endParaRPr lang="en-US" dirty="0"/>
                    </a:p>
                  </a:txBody>
                  <a:tcPr/>
                </a:tc>
                <a:tc>
                  <a:txBody>
                    <a:bodyPr/>
                    <a:lstStyle/>
                    <a:p>
                      <a:r>
                        <a:rPr lang="tr-TR" dirty="0"/>
                        <a:t>30</a:t>
                      </a:r>
                      <a:endParaRPr lang="en-US" dirty="0"/>
                    </a:p>
                  </a:txBody>
                  <a:tcPr/>
                </a:tc>
                <a:extLst>
                  <a:ext uri="{0D108BD9-81ED-4DB2-BD59-A6C34878D82A}">
                    <a16:rowId xmlns:a16="http://schemas.microsoft.com/office/drawing/2014/main" val="10002"/>
                  </a:ext>
                </a:extLst>
              </a:tr>
              <a:tr h="653307">
                <a:tc>
                  <a:txBody>
                    <a:bodyPr/>
                    <a:lstStyle/>
                    <a:p>
                      <a:r>
                        <a:rPr lang="tr-TR" b="1" dirty="0"/>
                        <a:t>Temel Bilimler</a:t>
                      </a:r>
                      <a:endParaRPr lang="en-US" b="1" dirty="0"/>
                    </a:p>
                  </a:txBody>
                  <a:tcPr/>
                </a:tc>
                <a:tc>
                  <a:txBody>
                    <a:bodyPr/>
                    <a:lstStyle/>
                    <a:p>
                      <a:r>
                        <a:rPr lang="tr-TR" dirty="0"/>
                        <a:t>11</a:t>
                      </a:r>
                      <a:endParaRPr lang="en-US" dirty="0"/>
                    </a:p>
                  </a:txBody>
                  <a:tcPr/>
                </a:tc>
                <a:tc>
                  <a:txBody>
                    <a:bodyPr/>
                    <a:lstStyle/>
                    <a:p>
                      <a:r>
                        <a:rPr lang="tr-TR" dirty="0"/>
                        <a:t>3</a:t>
                      </a:r>
                      <a:endParaRPr lang="en-US" dirty="0"/>
                    </a:p>
                  </a:txBody>
                  <a:tcPr/>
                </a:tc>
                <a:tc>
                  <a:txBody>
                    <a:bodyPr/>
                    <a:lstStyle/>
                    <a:p>
                      <a:r>
                        <a:rPr lang="tr-TR" dirty="0"/>
                        <a:t>14</a:t>
                      </a:r>
                      <a:endParaRPr lang="en-US" dirty="0"/>
                    </a:p>
                  </a:txBody>
                  <a:tcPr/>
                </a:tc>
                <a:extLst>
                  <a:ext uri="{0D108BD9-81ED-4DB2-BD59-A6C34878D82A}">
                    <a16:rowId xmlns:a16="http://schemas.microsoft.com/office/drawing/2014/main" val="10003"/>
                  </a:ext>
                </a:extLst>
              </a:tr>
              <a:tr h="653307">
                <a:tc>
                  <a:txBody>
                    <a:bodyPr/>
                    <a:lstStyle/>
                    <a:p>
                      <a:r>
                        <a:rPr lang="tr-TR" b="1" dirty="0"/>
                        <a:t>Toplam</a:t>
                      </a:r>
                      <a:endParaRPr lang="en-US" b="1" dirty="0"/>
                    </a:p>
                  </a:txBody>
                  <a:tcPr/>
                </a:tc>
                <a:tc>
                  <a:txBody>
                    <a:bodyPr/>
                    <a:lstStyle/>
                    <a:p>
                      <a:r>
                        <a:rPr lang="tr-TR" dirty="0"/>
                        <a:t>72</a:t>
                      </a:r>
                      <a:endParaRPr lang="en-US" dirty="0"/>
                    </a:p>
                  </a:txBody>
                  <a:tcPr/>
                </a:tc>
                <a:tc>
                  <a:txBody>
                    <a:bodyPr/>
                    <a:lstStyle/>
                    <a:p>
                      <a:r>
                        <a:rPr lang="tr-TR" dirty="0"/>
                        <a:t>36</a:t>
                      </a:r>
                      <a:endParaRPr lang="en-US" dirty="0"/>
                    </a:p>
                  </a:txBody>
                  <a:tcPr/>
                </a:tc>
                <a:tc>
                  <a:txBody>
                    <a:bodyPr/>
                    <a:lstStyle/>
                    <a:p>
                      <a:r>
                        <a:rPr lang="tr-TR" dirty="0"/>
                        <a:t>108</a:t>
                      </a:r>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14851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85668" y="494581"/>
            <a:ext cx="9040483" cy="1325592"/>
          </a:xfrm>
        </p:spPr>
        <p:txBody>
          <a:bodyPr>
            <a:noAutofit/>
          </a:bodyPr>
          <a:lstStyle/>
          <a:p>
            <a:r>
              <a:rPr lang="tr-TR" sz="2400" dirty="0"/>
              <a:t>Şiddet Sağlığı Öldürüyor! Kısıtlı Yasal Düzenlemelerle Değil, Şiddeti Oluşturan Nedenlere Karşı Birlikte Hareket Ederek Sağlıkta Şiddetle Mücadele Edebiliriz! </a:t>
            </a:r>
            <a:r>
              <a:rPr lang="tr-TR" sz="2400" b="1" dirty="0"/>
              <a:t>29 Mart 2022</a:t>
            </a:r>
            <a:br>
              <a:rPr lang="tr-TR" sz="2400" dirty="0"/>
            </a:br>
            <a:endParaRPr lang="en-US" sz="2400" dirty="0"/>
          </a:p>
        </p:txBody>
      </p:sp>
      <p:sp>
        <p:nvSpPr>
          <p:cNvPr id="7" name="AutoShape 6" descr="https://mail.google.com/mail/u/0?ui=2&amp;ik=694c874997&amp;attid=0.1&amp;permmsgid=msg-a:r5424987493435134271&amp;th=185e04fbbf1bc8e6&amp;view=fimg&amp;fur=ip&amp;sz=s0-l75-ft&amp;attbid=ANGjdJ-dO9YBmZVbNkYLL3z9q1zmn-PM88v7CROVaDpHYPpoL_iTzbLzrVAr_jNh_nJRjQLA-w2hsXqXd7It8KHKMwZDpQ5L3vRvhLOnMV8qHyTG5QvTvIOUKlbK5mY&amp;disp=emb&amp;realattid=185e04f387f207cf5f0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5343" y="2284430"/>
            <a:ext cx="7039153" cy="3959524"/>
          </a:xfrm>
          <a:prstGeom prst="rect">
            <a:avLst/>
          </a:prstGeom>
        </p:spPr>
      </p:pic>
    </p:spTree>
    <p:extLst>
      <p:ext uri="{BB962C8B-B14F-4D97-AF65-F5344CB8AC3E}">
        <p14:creationId xmlns:p14="http://schemas.microsoft.com/office/powerpoint/2010/main" val="820886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32208" y="511966"/>
            <a:ext cx="9026856" cy="2412388"/>
          </a:xfrm>
        </p:spPr>
        <p:txBody>
          <a:bodyPr>
            <a:normAutofit/>
          </a:bodyPr>
          <a:lstStyle/>
          <a:p>
            <a:r>
              <a:rPr lang="tr-TR" sz="3000" b="1" dirty="0"/>
              <a:t>Dr. Koray Başar’a Yönelik Saldırıya Karşı Sağlık Emek-Meslek Örgütleri Tek Ses: Hekimlik Değerlerine ve Sağlık Çalışanlarına Yönelik Saldırıyı Kınıyoruz!</a:t>
            </a:r>
          </a:p>
        </p:txBody>
      </p:sp>
      <p:sp>
        <p:nvSpPr>
          <p:cNvPr id="3" name="İçerik Yer Tutucusu 2"/>
          <p:cNvSpPr>
            <a:spLocks noGrp="1"/>
          </p:cNvSpPr>
          <p:nvPr>
            <p:ph idx="1"/>
          </p:nvPr>
        </p:nvSpPr>
        <p:spPr>
          <a:xfrm>
            <a:off x="1782042" y="3125638"/>
            <a:ext cx="9337407" cy="2205487"/>
          </a:xfrm>
        </p:spPr>
        <p:txBody>
          <a:bodyPr>
            <a:noAutofit/>
          </a:bodyPr>
          <a:lstStyle/>
          <a:p>
            <a:r>
              <a:rPr lang="tr-TR" sz="2400" dirty="0"/>
              <a:t>Türkiye Psikiyatri Derneği'nin (TPD) önceki dönem Genel Başkanı Doç. Dr. Koray Başar’ın 4 Temmuz 2022 günü organize bir grup tarafından planlı bir fiziksel saldırıya uğraması üzerine sağlık emek-meslek örgütleri, </a:t>
            </a:r>
            <a:r>
              <a:rPr lang="tr-TR" sz="2400" b="1" dirty="0"/>
              <a:t>6 Temmuz 2022 </a:t>
            </a:r>
            <a:r>
              <a:rPr lang="tr-TR" sz="2400" dirty="0"/>
              <a:t>günü Türk Tabipleri Birliği’nde (TTB) bir basın açıklaması düzenledi.</a:t>
            </a:r>
            <a:endParaRPr lang="en-US" sz="2400" dirty="0"/>
          </a:p>
        </p:txBody>
      </p:sp>
    </p:spTree>
    <p:extLst>
      <p:ext uri="{BB962C8B-B14F-4D97-AF65-F5344CB8AC3E}">
        <p14:creationId xmlns:p14="http://schemas.microsoft.com/office/powerpoint/2010/main" val="22446102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07921" y="399823"/>
            <a:ext cx="10079280" cy="1497988"/>
          </a:xfrm>
        </p:spPr>
        <p:txBody>
          <a:bodyPr>
            <a:normAutofit fontScale="90000"/>
          </a:bodyPr>
          <a:lstStyle/>
          <a:p>
            <a:r>
              <a:rPr lang="tr-TR" b="1" dirty="0"/>
              <a:t>Daha Fazla Meslektaşımızı Sağlıkta Şiddet Nedeniyle Kaybetmek İstemiyoruz! </a:t>
            </a:r>
            <a:br>
              <a:rPr lang="tr-TR" b="1" dirty="0"/>
            </a:br>
            <a:r>
              <a:rPr lang="tr-TR" sz="2700" b="1" dirty="0"/>
              <a:t>6 Temmuz 2022</a:t>
            </a:r>
            <a:br>
              <a:rPr lang="tr-TR" sz="2700" b="1" dirty="0"/>
            </a:br>
            <a:endParaRPr lang="en-US" sz="2700" dirty="0"/>
          </a:p>
        </p:txBody>
      </p:sp>
      <p:pic>
        <p:nvPicPr>
          <p:cNvPr id="2052" name="Picture 4" descr="https://tse4.mm.bing.net/th?id=OIP.fyjoeEhjCu5fsX4PZQ8roQHaEd&amp;pid=A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9711" y="2449153"/>
            <a:ext cx="5339451" cy="3210431"/>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3916392" y="5840084"/>
            <a:ext cx="3752491" cy="461665"/>
          </a:xfrm>
          <a:prstGeom prst="rect">
            <a:avLst/>
          </a:prstGeom>
          <a:noFill/>
        </p:spPr>
        <p:txBody>
          <a:bodyPr wrap="square" rtlCol="0">
            <a:spAutoFit/>
          </a:bodyPr>
          <a:lstStyle/>
          <a:p>
            <a:pPr algn="ctr"/>
            <a:r>
              <a:rPr lang="tr-TR" sz="2400" b="1" dirty="0"/>
              <a:t>Dr. Ekrem Karakaya</a:t>
            </a:r>
            <a:endParaRPr lang="en-US" sz="2400" b="1" dirty="0"/>
          </a:p>
        </p:txBody>
      </p:sp>
    </p:spTree>
    <p:extLst>
      <p:ext uri="{BB962C8B-B14F-4D97-AF65-F5344CB8AC3E}">
        <p14:creationId xmlns:p14="http://schemas.microsoft.com/office/powerpoint/2010/main" val="12130196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39242" y="563725"/>
            <a:ext cx="9000977" cy="1725150"/>
          </a:xfrm>
        </p:spPr>
        <p:txBody>
          <a:bodyPr>
            <a:normAutofit fontScale="90000"/>
          </a:bodyPr>
          <a:lstStyle/>
          <a:p>
            <a:r>
              <a:rPr lang="tr-TR" b="1" dirty="0"/>
              <a:t>Saldırılara Karşı Bilimin ve Bilim İnsanlarının Yanındayız. </a:t>
            </a:r>
            <a:br>
              <a:rPr lang="tr-TR" b="1" dirty="0"/>
            </a:br>
            <a:r>
              <a:rPr lang="tr-TR" sz="2700" b="1" dirty="0"/>
              <a:t>21 Temmuz 2022</a:t>
            </a:r>
            <a:br>
              <a:rPr lang="tr-TR" b="1" dirty="0"/>
            </a:br>
            <a:endParaRPr lang="en-US" dirty="0"/>
          </a:p>
        </p:txBody>
      </p:sp>
      <p:sp>
        <p:nvSpPr>
          <p:cNvPr id="3" name="İçerik Yer Tutucusu 2"/>
          <p:cNvSpPr>
            <a:spLocks noGrp="1"/>
          </p:cNvSpPr>
          <p:nvPr>
            <p:ph idx="1"/>
          </p:nvPr>
        </p:nvSpPr>
        <p:spPr>
          <a:xfrm>
            <a:off x="2239242" y="2720196"/>
            <a:ext cx="8915400" cy="2938732"/>
          </a:xfrm>
        </p:spPr>
        <p:txBody>
          <a:bodyPr>
            <a:normAutofit/>
          </a:bodyPr>
          <a:lstStyle/>
          <a:p>
            <a:r>
              <a:rPr lang="tr-TR" sz="2000" dirty="0"/>
              <a:t>Türk Tabipleri Birliği Merkez Konseyi, Uzmanlık Dernekleri Eşgüdüm Kurulu Yürütme Kurulu ve aşağıda imzası olan dernekler </a:t>
            </a:r>
            <a:r>
              <a:rPr lang="tr-TR" sz="2000" b="1" dirty="0"/>
              <a:t>Prof. Dr. Esin Şenol, Prof. Dr. Bengi Başer ve Prof. Dr. Mehmet Ceyhan’a </a:t>
            </a:r>
            <a:r>
              <a:rPr lang="tr-TR" sz="2000" dirty="0"/>
              <a:t>yapılan saldırıları kınıyor, bilimin ve bilim insanlarının yanında olduğumuzu çok güçlü bir şekilde ifade ediyoruz.</a:t>
            </a:r>
            <a:endParaRPr lang="en-US" sz="2000" dirty="0"/>
          </a:p>
        </p:txBody>
      </p:sp>
    </p:spTree>
    <p:extLst>
      <p:ext uri="{BB962C8B-B14F-4D97-AF65-F5344CB8AC3E}">
        <p14:creationId xmlns:p14="http://schemas.microsoft.com/office/powerpoint/2010/main" val="6302445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01220" y="333687"/>
            <a:ext cx="9147626" cy="1799913"/>
          </a:xfrm>
        </p:spPr>
        <p:txBody>
          <a:bodyPr>
            <a:normAutofit fontScale="90000"/>
          </a:bodyPr>
          <a:lstStyle/>
          <a:p>
            <a:r>
              <a:rPr lang="tr-TR" b="1" dirty="0"/>
              <a:t>Bilimin, Aklın ve Bilim İnsanlarının Yanındayız!</a:t>
            </a:r>
            <a:br>
              <a:rPr lang="tr-TR" b="1" dirty="0"/>
            </a:br>
            <a:r>
              <a:rPr lang="tr-TR" sz="2000" b="1" dirty="0"/>
              <a:t>Ankara Tabip Odası</a:t>
            </a:r>
            <a:br>
              <a:rPr lang="tr-TR" sz="2000" dirty="0"/>
            </a:br>
            <a:r>
              <a:rPr lang="tr-TR" sz="2000" b="1" dirty="0"/>
              <a:t>Türk Tabipleri Birliği Merkez Konseyi</a:t>
            </a:r>
            <a:br>
              <a:rPr lang="tr-TR" sz="2000" dirty="0"/>
            </a:br>
            <a:r>
              <a:rPr lang="tr-TR" sz="2000" b="1" dirty="0"/>
              <a:t>TTB Uzmanlık Dernekleri Eşgüdüm Kurulu</a:t>
            </a:r>
            <a:br>
              <a:rPr lang="tr-TR" dirty="0"/>
            </a:br>
            <a:br>
              <a:rPr lang="tr-TR" b="1" dirty="0"/>
            </a:br>
            <a:endParaRPr lang="en-US" dirty="0"/>
          </a:p>
        </p:txBody>
      </p:sp>
      <p:sp>
        <p:nvSpPr>
          <p:cNvPr id="3" name="İçerik Yer Tutucusu 2"/>
          <p:cNvSpPr>
            <a:spLocks noGrp="1"/>
          </p:cNvSpPr>
          <p:nvPr>
            <p:ph idx="1"/>
          </p:nvPr>
        </p:nvSpPr>
        <p:spPr>
          <a:xfrm>
            <a:off x="2101219" y="2119223"/>
            <a:ext cx="9009603" cy="3850256"/>
          </a:xfrm>
        </p:spPr>
        <p:txBody>
          <a:bodyPr/>
          <a:lstStyle/>
          <a:p>
            <a:r>
              <a:rPr lang="tr-TR" dirty="0"/>
              <a:t>Bilim düşmanı ve aşı karşıtı gruplar tarafından hedef haline getirilen ve ölümle tehdit edilen Gazi Üniversitesi Tıp Fakültesi Enfeksiyon Hastalıkları ve Klinik Mikrobiyoloji Anabilim Dalı öğretim üyesi Prof. Dr. Esin Davutoğlu Şenol’a destek amacıyla </a:t>
            </a:r>
            <a:r>
              <a:rPr lang="tr-TR" b="1" dirty="0"/>
              <a:t>2 Ağustos 2022 </a:t>
            </a:r>
            <a:r>
              <a:rPr lang="tr-TR" dirty="0"/>
              <a:t>günü ATO’da basın toplantısı düzenledi.</a:t>
            </a:r>
          </a:p>
          <a:p>
            <a:r>
              <a:rPr lang="tr-TR" dirty="0"/>
              <a:t>Prof. Dr. Esin Şenol nezdinde aslında bilime, akla, gerçeğe yönelik bu saldırılar sonuçta insanlarımızın sağlığına yönelik tehdit oluşturmaktadır.</a:t>
            </a:r>
          </a:p>
          <a:p>
            <a:r>
              <a:rPr lang="tr-TR" dirty="0"/>
              <a:t>Bizler her zaman olduğu gibi bilimin, aklın, gerçeğin ve vatandaşlarımızın yanında olmaya devam edeceğiz.</a:t>
            </a:r>
          </a:p>
          <a:p>
            <a:r>
              <a:rPr lang="tr-TR" dirty="0"/>
              <a:t>Siyasi iktidar ve Sağlık Bakanlığı’nı bilim insanlarının yanında olduklarına yönelik tutum almaya ve açıklama yapmaya davet ediyoruz.</a:t>
            </a:r>
          </a:p>
          <a:p>
            <a:endParaRPr lang="en-US" dirty="0"/>
          </a:p>
        </p:txBody>
      </p:sp>
    </p:spTree>
    <p:extLst>
      <p:ext uri="{BB962C8B-B14F-4D97-AF65-F5344CB8AC3E}">
        <p14:creationId xmlns:p14="http://schemas.microsoft.com/office/powerpoint/2010/main" val="489561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72686" y="296305"/>
            <a:ext cx="9069988" cy="1722275"/>
          </a:xfrm>
        </p:spPr>
        <p:txBody>
          <a:bodyPr>
            <a:normAutofit fontScale="90000"/>
          </a:bodyPr>
          <a:lstStyle/>
          <a:p>
            <a:r>
              <a:rPr lang="tr-TR" b="1" dirty="0"/>
              <a:t>TTB ve Sağlık Emek Örgütleri: Bilimin ve Sağlığın Tarafıyız; Esin Şenol’un ve Bilim İnsanlarının Yanındayız.</a:t>
            </a:r>
            <a:br>
              <a:rPr lang="tr-TR" b="1" dirty="0"/>
            </a:br>
            <a:endParaRPr lang="en-US" dirty="0"/>
          </a:p>
        </p:txBody>
      </p:sp>
      <p:sp>
        <p:nvSpPr>
          <p:cNvPr id="3" name="İçerik Yer Tutucusu 2"/>
          <p:cNvSpPr>
            <a:spLocks noGrp="1"/>
          </p:cNvSpPr>
          <p:nvPr>
            <p:ph idx="1"/>
          </p:nvPr>
        </p:nvSpPr>
        <p:spPr>
          <a:xfrm>
            <a:off x="1933605" y="1943819"/>
            <a:ext cx="9082328" cy="1687902"/>
          </a:xfrm>
        </p:spPr>
        <p:txBody>
          <a:bodyPr/>
          <a:lstStyle/>
          <a:p>
            <a:r>
              <a:rPr lang="tr-TR" b="1" dirty="0"/>
              <a:t>5 Ağustos 2022 </a:t>
            </a:r>
            <a:r>
              <a:rPr lang="tr-TR" dirty="0"/>
              <a:t>günü Gazi Üniversitesi Tıp Fakültesi Dekanlığı önünde bir basın açıklaması düzenlendi.</a:t>
            </a:r>
          </a:p>
          <a:p>
            <a:r>
              <a:rPr lang="tr-TR" dirty="0"/>
              <a:t>Basın açıklaması öncesi TTB Merkez Konseyi ve TTB Uzmanlık Dernekleri Eşgüdüm Kurulu (UDEK), Dr. Esin Şenol’u bölümünde ziyaret etti ve dayanışma duygularını iletti.</a:t>
            </a:r>
            <a:endParaRPr lang="en-US" dirty="0"/>
          </a:p>
        </p:txBody>
      </p:sp>
      <p:pic>
        <p:nvPicPr>
          <p:cNvPr id="1026" name="Picture 2" descr="https://www.ttb.org.tr/udek/lib_haber/5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6596" y="3750577"/>
            <a:ext cx="4337265" cy="2883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7596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37121" y="279054"/>
            <a:ext cx="8443973" cy="1739528"/>
          </a:xfrm>
        </p:spPr>
        <p:txBody>
          <a:bodyPr>
            <a:noAutofit/>
          </a:bodyPr>
          <a:lstStyle/>
          <a:p>
            <a:r>
              <a:rPr lang="tr-TR" sz="2800" b="1" dirty="0"/>
              <a:t>TTB Merkez Konseyi, TTB-UDEK YK ve Uzmanlık Dernekleri: Sağlık Bakanlığı’nın “Yeni Ek Ödeme Yönetmeliği” Var Olan Eşitsizlikleri Artırmıştır (31 Ağustos 2022)</a:t>
            </a:r>
            <a:endParaRPr lang="en-US" sz="2800" dirty="0"/>
          </a:p>
        </p:txBody>
      </p:sp>
      <p:sp>
        <p:nvSpPr>
          <p:cNvPr id="3" name="İçerik Yer Tutucusu 2"/>
          <p:cNvSpPr>
            <a:spLocks noGrp="1"/>
          </p:cNvSpPr>
          <p:nvPr>
            <p:ph idx="1"/>
          </p:nvPr>
        </p:nvSpPr>
        <p:spPr>
          <a:xfrm>
            <a:off x="1765045" y="2053089"/>
            <a:ext cx="9906495" cy="2516039"/>
          </a:xfrm>
        </p:spPr>
        <p:txBody>
          <a:bodyPr>
            <a:normAutofit fontScale="62500" lnSpcReduction="20000"/>
          </a:bodyPr>
          <a:lstStyle/>
          <a:p>
            <a:endParaRPr lang="tr-TR" dirty="0"/>
          </a:p>
          <a:p>
            <a:r>
              <a:rPr lang="tr-TR" sz="2900" dirty="0"/>
              <a:t>12 Ağustos 2022 tarihli Resmî </a:t>
            </a:r>
            <a:r>
              <a:rPr lang="tr-TR" sz="2900" dirty="0" err="1"/>
              <a:t>Gazete’de</a:t>
            </a:r>
            <a:r>
              <a:rPr lang="tr-TR" sz="2900" dirty="0"/>
              <a:t> yayımlanan Sağlık Bakanlığı Ek Ödeme Yönetmeliği, yeni tanımlar, formüller getirmiş olsa da Sağlıkta Dönüşüm Programı’nın sağlığı rant alanı olarak gören özünü koruduğu görülmektedir. </a:t>
            </a:r>
          </a:p>
          <a:p>
            <a:r>
              <a:rPr lang="tr-TR" sz="2900" dirty="0"/>
              <a:t>Sağlık emek ve meslek örgütlerinin yaklaşık bir yıldır devam eden yoğun mücadelesi sonucunda, hekimlerin bir bölümünün, yoksullaşmasının geçici ve kısmi olarak engellenmesi önemli olmakla birlikte yaratılan haksızlık, çifte standart ve tehditler kabul edilemez. Geçici çözümler üretecek bile olsa, yönetmeliğin derinleştirdiği haksızlıklara son verecek şekilde ivedi olarak düzeltilmesi şarttır.</a:t>
            </a:r>
            <a:endParaRPr lang="en-US" sz="2900" dirty="0"/>
          </a:p>
        </p:txBody>
      </p:sp>
      <p:pic>
        <p:nvPicPr>
          <p:cNvPr id="1026" name="Picture 2" descr="https://www.ttb.org.tr/udek/lib_haber/540.jpg"/>
          <p:cNvPicPr>
            <a:picLocks noChangeAspect="1" noChangeArrowheads="1"/>
          </p:cNvPicPr>
          <p:nvPr/>
        </p:nvPicPr>
        <p:blipFill rotWithShape="1">
          <a:blip r:embed="rId2">
            <a:extLst>
              <a:ext uri="{28A0092B-C50C-407E-A947-70E740481C1C}">
                <a14:useLocalDpi xmlns:a14="http://schemas.microsoft.com/office/drawing/2010/main" val="0"/>
              </a:ext>
            </a:extLst>
          </a:blip>
          <a:srcRect t="19816" b="15503"/>
          <a:stretch/>
        </p:blipFill>
        <p:spPr bwMode="auto">
          <a:xfrm>
            <a:off x="3945051" y="4569128"/>
            <a:ext cx="4845268" cy="2083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626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49460" y="253175"/>
            <a:ext cx="9026857" cy="1722274"/>
          </a:xfrm>
        </p:spPr>
        <p:txBody>
          <a:bodyPr>
            <a:normAutofit fontScale="90000"/>
          </a:bodyPr>
          <a:lstStyle/>
          <a:p>
            <a:r>
              <a:rPr lang="tr-TR" b="1" dirty="0"/>
              <a:t>Tıp ve Uzmanlık Eğitiminde “YÖK’ün Akademik Hareketlilik Projesi” Üzerine Görüşümüz (7 Aralık 2022)</a:t>
            </a:r>
            <a:br>
              <a:rPr lang="tr-TR" b="1" dirty="0"/>
            </a:br>
            <a:endParaRPr lang="en-US" dirty="0"/>
          </a:p>
        </p:txBody>
      </p:sp>
      <p:sp>
        <p:nvSpPr>
          <p:cNvPr id="3" name="İçerik Yer Tutucusu 2"/>
          <p:cNvSpPr>
            <a:spLocks noGrp="1"/>
          </p:cNvSpPr>
          <p:nvPr>
            <p:ph idx="1"/>
          </p:nvPr>
        </p:nvSpPr>
        <p:spPr>
          <a:xfrm>
            <a:off x="1967165" y="2087592"/>
            <a:ext cx="9109152" cy="4201064"/>
          </a:xfrm>
        </p:spPr>
        <p:txBody>
          <a:bodyPr>
            <a:normAutofit/>
          </a:bodyPr>
          <a:lstStyle/>
          <a:p>
            <a:r>
              <a:rPr lang="tr-TR" dirty="0"/>
              <a:t>Yükseköğretim Kurulu’nun (YÖK) geçtiğimiz günlerde duyurduğu ve üniversite rektörlüklerine iletilen “Akademik Hareketlilik Projesi” pek çok sorunu bünyesinde barındırmaktadır. </a:t>
            </a:r>
          </a:p>
          <a:p>
            <a:r>
              <a:rPr lang="tr-TR" dirty="0"/>
              <a:t>Projeyle 2006 sonrasında kurulan üniversitelerin öğretim üyesi gereksinimlerinin “köklü üniversitelerin yetişmiş akademik kadro ve birikimi” kullanılarak çözülmesi amaçlanmaktadır. </a:t>
            </a:r>
          </a:p>
          <a:p>
            <a:r>
              <a:rPr lang="tr-TR" dirty="0"/>
              <a:t>57 üniversite 100’ün üzerinde farklı uzmanlık alanındaki gereksinimini YÖK’e bildirmiştir. </a:t>
            </a:r>
          </a:p>
          <a:p>
            <a:r>
              <a:rPr lang="tr-TR" dirty="0"/>
              <a:t>Öğretim üyesi gereksinimi 20’si araştırma üniversitesi olmak üzere 43 üniversiteden sağlanacaktır.</a:t>
            </a:r>
          </a:p>
          <a:p>
            <a:r>
              <a:rPr lang="tr-TR" dirty="0"/>
              <a:t>TTB Merkez Konseyi, TTB Uzmanlık Dernekleri Eşgüdüm Kurulu ve TTB Tıp Eğitimi Çalışma Grubu olarak akademik özerkliğin yok edilmesinin yeni bir örneği olarak gördüğümüz bu uygulamadan bir an önce vazgeçilmesini istiyoruz.</a:t>
            </a:r>
            <a:endParaRPr lang="en-US" dirty="0"/>
          </a:p>
        </p:txBody>
      </p:sp>
    </p:spTree>
    <p:extLst>
      <p:ext uri="{BB962C8B-B14F-4D97-AF65-F5344CB8AC3E}">
        <p14:creationId xmlns:p14="http://schemas.microsoft.com/office/powerpoint/2010/main" val="1413550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F91AD78-78D7-470F-A8BE-35242EC30D39}"/>
              </a:ext>
            </a:extLst>
          </p:cNvPr>
          <p:cNvSpPr>
            <a:spLocks noGrp="1"/>
          </p:cNvSpPr>
          <p:nvPr>
            <p:ph type="title"/>
          </p:nvPr>
        </p:nvSpPr>
        <p:spPr>
          <a:xfrm>
            <a:off x="2412171" y="432724"/>
            <a:ext cx="9156051" cy="2204150"/>
          </a:xfrm>
        </p:spPr>
        <p:txBody>
          <a:bodyPr>
            <a:normAutofit fontScale="90000"/>
          </a:bodyPr>
          <a:lstStyle/>
          <a:p>
            <a:r>
              <a:rPr lang="tr-TR" sz="2700" b="1" dirty="0"/>
              <a:t>Deprem Bölgesindeki Hekimler ve Tıpta Uzmanlık Öğrencilerinin Hakları (1 Mart 2023)</a:t>
            </a:r>
            <a:br>
              <a:rPr lang="tr-TR" sz="2700" b="1" dirty="0"/>
            </a:br>
            <a:br>
              <a:rPr lang="tr-TR" sz="2700" b="1" dirty="0"/>
            </a:br>
            <a:r>
              <a:rPr lang="tr-TR" sz="2700" b="1" dirty="0"/>
              <a:t>TTB UDEK YK</a:t>
            </a:r>
            <a:br>
              <a:rPr lang="tr-TR" sz="2700" b="1" dirty="0"/>
            </a:br>
            <a:r>
              <a:rPr lang="tr-TR" sz="2700" b="1" dirty="0"/>
              <a:t>Türk </a:t>
            </a:r>
            <a:r>
              <a:rPr lang="tr-TR" sz="2700" b="1" dirty="0" err="1"/>
              <a:t>Toraks</a:t>
            </a:r>
            <a:r>
              <a:rPr lang="tr-TR" sz="2700" b="1" dirty="0"/>
              <a:t> Derneği</a:t>
            </a:r>
            <a:br>
              <a:rPr lang="tr-TR" sz="2700" b="1" dirty="0"/>
            </a:br>
            <a:r>
              <a:rPr lang="tr-TR" sz="2700" b="1" dirty="0"/>
              <a:t>Türkiye Psikiyatri Derneği</a:t>
            </a:r>
            <a:br>
              <a:rPr lang="tr-TR" b="1" dirty="0"/>
            </a:br>
            <a:endParaRPr lang="tr-TR" dirty="0"/>
          </a:p>
        </p:txBody>
      </p:sp>
      <p:sp>
        <p:nvSpPr>
          <p:cNvPr id="3" name="İçerik Yer Tutucusu 2">
            <a:extLst>
              <a:ext uri="{FF2B5EF4-FFF2-40B4-BE49-F238E27FC236}">
                <a16:creationId xmlns:a16="http://schemas.microsoft.com/office/drawing/2014/main" id="{2DD303BE-1BBD-4C19-B8A0-6EA8F9EAB68C}"/>
              </a:ext>
            </a:extLst>
          </p:cNvPr>
          <p:cNvSpPr>
            <a:spLocks noGrp="1"/>
          </p:cNvSpPr>
          <p:nvPr>
            <p:ph idx="1"/>
          </p:nvPr>
        </p:nvSpPr>
        <p:spPr>
          <a:xfrm>
            <a:off x="2270235" y="2803451"/>
            <a:ext cx="8915400" cy="3777622"/>
          </a:xfrm>
        </p:spPr>
        <p:txBody>
          <a:bodyPr>
            <a:normAutofit/>
          </a:bodyPr>
          <a:lstStyle/>
          <a:p>
            <a:r>
              <a:rPr lang="tr-TR" sz="1600" dirty="0"/>
              <a:t>Anayasa’nın 2, 5, 17 ve 56. maddeleri uyarınca devlet tüm yurttaşlarının yaşam ve sağlık hakkını korumak, geliştirmekle yükümlüdür.</a:t>
            </a:r>
          </a:p>
          <a:p>
            <a:r>
              <a:rPr lang="tr-TR" sz="1600" dirty="0"/>
              <a:t>Depremin yol açtığı bir sağlık sorununu belgeleyen herhangi bir sağlık kurulu raporu vb. olmaksızın, bir yakınını kaybedip kaybetmediğine bakılmaksızın depremzede sağlık çalışanları kendileri istemedikleri takdirde çalışmaya zorlanmamalıdır. </a:t>
            </a:r>
          </a:p>
          <a:p>
            <a:r>
              <a:rPr lang="tr-TR" sz="1600" dirty="0"/>
              <a:t>Toplumun sağlık hizmetine duyduğu ihtiyacın karşılanması toplumun bir parçası olan sağlık çalışanlarının sağlığının bozulması pahasına yerine getirilemez.</a:t>
            </a:r>
          </a:p>
          <a:p>
            <a:r>
              <a:rPr lang="tr-TR" sz="1600" dirty="0"/>
              <a:t>Anayasa ve tarafı olduğumuz uluslararası sözleşmeler uyarınca herkesin güvenli ve sağlıklı çalışma koşullarını isteme hakkı vardır.</a:t>
            </a:r>
          </a:p>
          <a:p>
            <a:r>
              <a:rPr lang="tr-TR" sz="1600" dirty="0"/>
              <a:t>Tıpta ve Diş Hekimliğinde Uzmanlık Eğitimi Yönetmeliği’nin 16. maddesi uyarınca afet bölgelerinde uzmanlık eğitimi görenlerin kurum değiştirme talebinde bulunmaları mümkündür. Geçiş koşullarının nasıl olacağı belirsizliğini korumaktadır.</a:t>
            </a:r>
          </a:p>
        </p:txBody>
      </p:sp>
    </p:spTree>
    <p:extLst>
      <p:ext uri="{BB962C8B-B14F-4D97-AF65-F5344CB8AC3E}">
        <p14:creationId xmlns:p14="http://schemas.microsoft.com/office/powerpoint/2010/main" val="37030781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49461" y="762133"/>
            <a:ext cx="8911687" cy="1280890"/>
          </a:xfrm>
        </p:spPr>
        <p:txBody>
          <a:bodyPr>
            <a:noAutofit/>
          </a:bodyPr>
          <a:lstStyle/>
          <a:p>
            <a:r>
              <a:rPr lang="tr-TR" sz="2800" b="1" dirty="0"/>
              <a:t>Meslektaşımız Dr. Suna Dilbaz’ın hastaneden polis zoru ile ifadeye götürülmesi kabul edilemez!</a:t>
            </a:r>
            <a:br>
              <a:rPr lang="tr-TR" sz="2800" b="1" dirty="0"/>
            </a:br>
            <a:r>
              <a:rPr lang="tr-TR" sz="2800" b="1" dirty="0"/>
              <a:t>(8 Temmuz 2023)</a:t>
            </a:r>
            <a:br>
              <a:rPr lang="tr-TR" sz="2800" b="1" dirty="0"/>
            </a:br>
            <a:endParaRPr lang="en-US" sz="2800" dirty="0"/>
          </a:p>
        </p:txBody>
      </p:sp>
      <p:sp>
        <p:nvSpPr>
          <p:cNvPr id="3" name="İçerik Yer Tutucusu 2"/>
          <p:cNvSpPr>
            <a:spLocks noGrp="1"/>
          </p:cNvSpPr>
          <p:nvPr>
            <p:ph idx="1"/>
          </p:nvPr>
        </p:nvSpPr>
        <p:spPr>
          <a:xfrm>
            <a:off x="1902811" y="2513162"/>
            <a:ext cx="8845702" cy="3594340"/>
          </a:xfrm>
        </p:spPr>
        <p:txBody>
          <a:bodyPr/>
          <a:lstStyle/>
          <a:p>
            <a:r>
              <a:rPr lang="tr-TR" dirty="0"/>
              <a:t>İstanbul’da Kanuni Sultan Süleyman Eğitim ve Araştırma Hastanesi'nde görev yapan Dr. Suna Dilbaz, hakim olan bir hasta yakınıyla yaşadığı diyalog sonrası, polis zoruyla karakola ifade için götürülmüştür.</a:t>
            </a:r>
          </a:p>
          <a:p>
            <a:r>
              <a:rPr lang="tr-TR" dirty="0"/>
              <a:t>Ülkemizdeki yargı etiğinin korunmasındaki sorumluluğu nedeniyle,  Hakimler ve Savcılar Kurulunu, şikayetçi hakimin, zorla getirme emri veren Cumhuriyet Savcısının ve zorla ifadeye götüren kolluk görevlilerinin işlem ve uygulamalarını araştırmaya, ulaştığı sonucu bizlerle ve tüm ülke kamuoyu ile paylaşmaya davet ediyoruz. </a:t>
            </a:r>
            <a:endParaRPr lang="en-US" dirty="0"/>
          </a:p>
        </p:txBody>
      </p:sp>
    </p:spTree>
    <p:extLst>
      <p:ext uri="{BB962C8B-B14F-4D97-AF65-F5344CB8AC3E}">
        <p14:creationId xmlns:p14="http://schemas.microsoft.com/office/powerpoint/2010/main" val="487482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14759" y="434329"/>
            <a:ext cx="8911687" cy="1280890"/>
          </a:xfrm>
        </p:spPr>
        <p:txBody>
          <a:bodyPr>
            <a:normAutofit/>
          </a:bodyPr>
          <a:lstStyle/>
          <a:p>
            <a:r>
              <a:rPr lang="tr-TR" sz="3200" b="1" dirty="0"/>
              <a:t>TTB-UDEK Çalışma Başlıkları ve Etkinlikler </a:t>
            </a:r>
            <a:endParaRPr lang="en-US" sz="3200" dirty="0"/>
          </a:p>
        </p:txBody>
      </p:sp>
      <p:sp>
        <p:nvSpPr>
          <p:cNvPr id="3" name="İçerik Yer Tutucusu 2"/>
          <p:cNvSpPr>
            <a:spLocks noGrp="1"/>
          </p:cNvSpPr>
          <p:nvPr>
            <p:ph idx="1"/>
          </p:nvPr>
        </p:nvSpPr>
        <p:spPr>
          <a:xfrm>
            <a:off x="2114759" y="1810110"/>
            <a:ext cx="8915400" cy="3777622"/>
          </a:xfrm>
        </p:spPr>
        <p:txBody>
          <a:bodyPr>
            <a:normAutofit lnSpcReduction="10000"/>
          </a:bodyPr>
          <a:lstStyle/>
          <a:p>
            <a:r>
              <a:rPr lang="tr-TR" sz="2400" b="1" dirty="0"/>
              <a:t>Asistan ve Genç Uzman Hekimler, Uzmanlık Eğitimi</a:t>
            </a:r>
          </a:p>
          <a:p>
            <a:r>
              <a:rPr lang="tr-TR" sz="2400" b="1" dirty="0"/>
              <a:t>Toplum Sağlığı</a:t>
            </a:r>
          </a:p>
          <a:p>
            <a:r>
              <a:rPr lang="tr-TR" sz="2400" b="1" dirty="0"/>
              <a:t>Sağlık Çalışanlarının Sağlığı, Özlük Hakları</a:t>
            </a:r>
            <a:endParaRPr lang="tr-TR" sz="2400" dirty="0"/>
          </a:p>
          <a:p>
            <a:r>
              <a:rPr lang="tr-TR" sz="2400" b="1" dirty="0"/>
              <a:t>Özel Hekimlik ve TTB Hekimlik Uygulamaları Veri Tabanı (HUV)</a:t>
            </a:r>
          </a:p>
          <a:p>
            <a:r>
              <a:rPr lang="tr-TR" sz="2400" b="1" dirty="0"/>
              <a:t>E- Sağlık, E-Eğitim</a:t>
            </a:r>
          </a:p>
          <a:p>
            <a:r>
              <a:rPr lang="tr-TR" sz="2400" b="1" dirty="0"/>
              <a:t>ATUB (Avrupa Tıp Uzmanları Birliği-UEMS) İlişkileri </a:t>
            </a:r>
          </a:p>
          <a:p>
            <a:r>
              <a:rPr lang="tr-TR" sz="2400" b="1" dirty="0"/>
              <a:t>Tıpta Uzmanlık Eğitimi Kurultayları</a:t>
            </a:r>
            <a:endParaRPr lang="tr-TR" sz="2400" dirty="0"/>
          </a:p>
          <a:p>
            <a:pPr marL="0" indent="0">
              <a:buNone/>
            </a:pPr>
            <a:endParaRPr lang="tr-TR" dirty="0"/>
          </a:p>
          <a:p>
            <a:endParaRPr lang="en-US" dirty="0"/>
          </a:p>
        </p:txBody>
      </p:sp>
    </p:spTree>
    <p:extLst>
      <p:ext uri="{BB962C8B-B14F-4D97-AF65-F5344CB8AC3E}">
        <p14:creationId xmlns:p14="http://schemas.microsoft.com/office/powerpoint/2010/main" val="30455737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06133" y="339437"/>
            <a:ext cx="8911687" cy="1280890"/>
          </a:xfrm>
        </p:spPr>
        <p:txBody>
          <a:bodyPr>
            <a:normAutofit fontScale="90000"/>
          </a:bodyPr>
          <a:lstStyle/>
          <a:p>
            <a:r>
              <a:rPr lang="tr-TR" sz="3100" b="1" dirty="0"/>
              <a:t>Bilimsel ve Mesleki Sorumluluklarını Yerine Getiren Hekimleri Hedef Göstermek Suçtur (14 Ağustos 2023)</a:t>
            </a:r>
            <a:br>
              <a:rPr lang="tr-TR" sz="3100" b="1" dirty="0"/>
            </a:br>
            <a:r>
              <a:rPr lang="tr-TR" sz="3100" dirty="0"/>
              <a:t>Türkiye Psikiyatri Derneği, UDEK üyesi dernekler</a:t>
            </a:r>
            <a:br>
              <a:rPr lang="tr-TR" dirty="0"/>
            </a:br>
            <a:endParaRPr lang="en-US" dirty="0"/>
          </a:p>
        </p:txBody>
      </p:sp>
      <p:sp>
        <p:nvSpPr>
          <p:cNvPr id="3" name="İçerik Yer Tutucusu 2"/>
          <p:cNvSpPr>
            <a:spLocks noGrp="1"/>
          </p:cNvSpPr>
          <p:nvPr>
            <p:ph idx="1"/>
          </p:nvPr>
        </p:nvSpPr>
        <p:spPr>
          <a:xfrm>
            <a:off x="2106133" y="2530415"/>
            <a:ext cx="8915400" cy="3777622"/>
          </a:xfrm>
        </p:spPr>
        <p:txBody>
          <a:bodyPr>
            <a:normAutofit lnSpcReduction="10000"/>
          </a:bodyPr>
          <a:lstStyle/>
          <a:p>
            <a:r>
              <a:rPr lang="tr-TR" dirty="0"/>
              <a:t>Son günlerde basına yansıyan, aslı olmayan ve bilimsel kabulden uzak haberler meslektaşlarımızı doğrudan hedef göstermekte, ayrımcılığı arttırarak başta cinsiyetinden hoşnutsuzluk yaşayan ergen ve erişkinler ve onların aileleri olmak üzere, toplum ruh sağlığını ve toplumsal barışı olumsuz etkilemektedir.</a:t>
            </a:r>
          </a:p>
          <a:p>
            <a:r>
              <a:rPr lang="tr-TR" dirty="0"/>
              <a:t>Hekimlik bilimin ışığında, meslek etiği kuralları ile, herkese eşit yaklaşmayı gerektirir. Topluma zarar veren, ayrımcılığa zemin hazırlayan bu söylemler herkesin sağlık hakkını ve sağlığa erişimini tehdit etmektedir.</a:t>
            </a:r>
          </a:p>
          <a:p>
            <a:r>
              <a:rPr lang="tr-TR" dirty="0"/>
              <a:t>Bilimsel etkinlikleri ve mesleki görevlerinden dolayı meslektaşlarımıza yönelik saldırılar ve hedef göstermeler kabul edilemez. Başta sağlık ve güvenlik otoriteleri olmak üzere tüm kurumları bu saldırgan tutumların engellenmesi, sorumluların hak ettikleri cezayı alması ve meslektaşlarımızın güvenliğinin sağlanması için göreve davet ediyoruz.</a:t>
            </a:r>
            <a:endParaRPr lang="en-US" dirty="0"/>
          </a:p>
        </p:txBody>
      </p:sp>
    </p:spTree>
    <p:extLst>
      <p:ext uri="{BB962C8B-B14F-4D97-AF65-F5344CB8AC3E}">
        <p14:creationId xmlns:p14="http://schemas.microsoft.com/office/powerpoint/2010/main" val="11426275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70230" y="434329"/>
            <a:ext cx="8911687" cy="1280890"/>
          </a:xfrm>
        </p:spPr>
        <p:txBody>
          <a:bodyPr>
            <a:noAutofit/>
          </a:bodyPr>
          <a:lstStyle/>
          <a:p>
            <a:r>
              <a:rPr lang="tr-TR" sz="3200" b="1" dirty="0"/>
              <a:t>Yeni Doçentlik Yönetmeliği Üzerine TTB Görüşü (22 Ağustos 2023)</a:t>
            </a:r>
            <a:br>
              <a:rPr lang="tr-TR" sz="3200" b="1" dirty="0"/>
            </a:br>
            <a:br>
              <a:rPr lang="tr-TR" sz="3200" b="1" dirty="0"/>
            </a:br>
            <a:r>
              <a:rPr lang="tr-TR" sz="3200" dirty="0"/>
              <a:t>TTB UDEK, TTB Eğitim Kolu, TTB MK</a:t>
            </a:r>
            <a:br>
              <a:rPr lang="tr-TR" sz="3200" b="1" dirty="0"/>
            </a:br>
            <a:endParaRPr lang="en-US" sz="3200" dirty="0"/>
          </a:p>
        </p:txBody>
      </p:sp>
      <p:sp>
        <p:nvSpPr>
          <p:cNvPr id="3" name="İçerik Yer Tutucusu 2"/>
          <p:cNvSpPr>
            <a:spLocks noGrp="1"/>
          </p:cNvSpPr>
          <p:nvPr>
            <p:ph idx="1"/>
          </p:nvPr>
        </p:nvSpPr>
        <p:spPr>
          <a:xfrm>
            <a:off x="1881847" y="3091133"/>
            <a:ext cx="8262817" cy="2792083"/>
          </a:xfrm>
        </p:spPr>
        <p:txBody>
          <a:bodyPr>
            <a:normAutofit/>
          </a:bodyPr>
          <a:lstStyle/>
          <a:p>
            <a:r>
              <a:rPr lang="tr-TR" sz="2400" dirty="0"/>
              <a:t>Üniversitelerde gerçek bir akademik başarının yakalanabilmesi için bilimsel ve mesleki özerkliğin sağlanması, ekonomik iyileştirmelerin yapılması, akademinin kendisini ilgilendiren kararlara katılımının sağlanması gerekmektedir.</a:t>
            </a:r>
            <a:endParaRPr lang="en-US" sz="2400" dirty="0"/>
          </a:p>
        </p:txBody>
      </p:sp>
    </p:spTree>
    <p:extLst>
      <p:ext uri="{BB962C8B-B14F-4D97-AF65-F5344CB8AC3E}">
        <p14:creationId xmlns:p14="http://schemas.microsoft.com/office/powerpoint/2010/main" val="2982268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33800" y="580978"/>
            <a:ext cx="8923339" cy="1368591"/>
          </a:xfrm>
        </p:spPr>
        <p:txBody>
          <a:bodyPr>
            <a:noAutofit/>
          </a:bodyPr>
          <a:lstStyle/>
          <a:p>
            <a:r>
              <a:rPr lang="tr-TR" sz="2800" b="1" dirty="0"/>
              <a:t>Hekimlerin Sağlığını ve Yaşam Hakkını Korumak İçin Acil Önlemler Alınmalıdır (1 Ekim 2023)</a:t>
            </a:r>
            <a:br>
              <a:rPr lang="tr-TR" sz="2800" b="1" dirty="0"/>
            </a:br>
            <a:r>
              <a:rPr lang="tr-TR" sz="2800" dirty="0"/>
              <a:t>Türkiye Psikiyatri Derneği ve UDEK üyesi dernekler</a:t>
            </a:r>
            <a:br>
              <a:rPr lang="tr-TR" sz="2800" dirty="0"/>
            </a:br>
            <a:endParaRPr lang="en-US" sz="2800" dirty="0"/>
          </a:p>
        </p:txBody>
      </p:sp>
      <p:sp>
        <p:nvSpPr>
          <p:cNvPr id="3" name="İçerik Yer Tutucusu 2"/>
          <p:cNvSpPr>
            <a:spLocks noGrp="1"/>
          </p:cNvSpPr>
          <p:nvPr>
            <p:ph idx="1"/>
          </p:nvPr>
        </p:nvSpPr>
        <p:spPr>
          <a:xfrm>
            <a:off x="1833800" y="2349260"/>
            <a:ext cx="8915400" cy="3777622"/>
          </a:xfrm>
        </p:spPr>
        <p:txBody>
          <a:bodyPr/>
          <a:lstStyle/>
          <a:p>
            <a:r>
              <a:rPr lang="tr-TR" dirty="0"/>
              <a:t>Tüm dünyada intihar oranları düşerken hekimlerde intihar ile ölümlerin artıyor oluşu hekim meslek grubunun yaşadığı mesleki ve ruhsal yük açısından tüm sağlık ve kamu otoritelerine bir sorumluluk yüklemektedir. </a:t>
            </a:r>
          </a:p>
          <a:p>
            <a:r>
              <a:rPr lang="tr-TR" dirty="0"/>
              <a:t>Azımsanmayacak sayıda meslektaşımız, ruhsal açıdan koruyucu olmayan koşulların etkisi ile ruhsal zorluk yaşamaktadır. </a:t>
            </a:r>
          </a:p>
          <a:p>
            <a:r>
              <a:rPr lang="tr-TR" dirty="0"/>
              <a:t>Hızla atılması gereken adımlar ve koruyucu tedbirler sıralanmıştır.</a:t>
            </a:r>
          </a:p>
          <a:p>
            <a:r>
              <a:rPr lang="tr-TR" dirty="0"/>
              <a:t>Türk Tabipleri Birliği ve uzmanlık dernekleri olarak yaşanan sorunların öncelikli olarak kurumların ve sağlık otoritesinin yükümlülüğü olduğunu vurgulamak, yetkililerin bu konuyu öncelikli bir ödev olarak ele almaları gerektiğini belirtmek istiyoruz.</a:t>
            </a:r>
            <a:endParaRPr lang="en-US" dirty="0"/>
          </a:p>
        </p:txBody>
      </p:sp>
    </p:spTree>
    <p:extLst>
      <p:ext uri="{BB962C8B-B14F-4D97-AF65-F5344CB8AC3E}">
        <p14:creationId xmlns:p14="http://schemas.microsoft.com/office/powerpoint/2010/main" val="40503239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39046" y="468834"/>
            <a:ext cx="8911687" cy="1280890"/>
          </a:xfrm>
        </p:spPr>
        <p:txBody>
          <a:bodyPr>
            <a:normAutofit fontScale="90000"/>
          </a:bodyPr>
          <a:lstStyle/>
          <a:p>
            <a:r>
              <a:rPr lang="tr-TR" b="1" dirty="0"/>
              <a:t>TTB-UDEK Çalışma Başlıkları ve Etkinlikler </a:t>
            </a:r>
            <a:br>
              <a:rPr lang="tr-TR" dirty="0"/>
            </a:br>
            <a:endParaRPr lang="en-US" dirty="0"/>
          </a:p>
        </p:txBody>
      </p:sp>
      <p:sp>
        <p:nvSpPr>
          <p:cNvPr id="3" name="İçerik Yer Tutucusu 2"/>
          <p:cNvSpPr>
            <a:spLocks noGrp="1"/>
          </p:cNvSpPr>
          <p:nvPr>
            <p:ph idx="1"/>
          </p:nvPr>
        </p:nvSpPr>
        <p:spPr>
          <a:xfrm>
            <a:off x="2339046" y="1905000"/>
            <a:ext cx="8915400" cy="3777622"/>
          </a:xfrm>
        </p:spPr>
        <p:txBody>
          <a:bodyPr>
            <a:normAutofit/>
          </a:bodyPr>
          <a:lstStyle/>
          <a:p>
            <a:r>
              <a:rPr lang="tr-TR" sz="2400" b="1" dirty="0">
                <a:solidFill>
                  <a:schemeClr val="bg2"/>
                </a:solidFill>
              </a:rPr>
              <a:t>Asistan ve Genç Uzman Hekimler, Uzmanlık Eğitimi</a:t>
            </a:r>
            <a:endParaRPr lang="tr-TR" sz="2400" dirty="0">
              <a:solidFill>
                <a:schemeClr val="bg2"/>
              </a:solidFill>
            </a:endParaRPr>
          </a:p>
          <a:p>
            <a:r>
              <a:rPr lang="tr-TR" sz="2400" b="1" dirty="0">
                <a:solidFill>
                  <a:schemeClr val="bg2"/>
                </a:solidFill>
              </a:rPr>
              <a:t>Toplum Sağlığı</a:t>
            </a:r>
          </a:p>
          <a:p>
            <a:r>
              <a:rPr lang="tr-TR" sz="2400" b="1" dirty="0">
                <a:solidFill>
                  <a:schemeClr val="bg2"/>
                </a:solidFill>
              </a:rPr>
              <a:t>Sağlık Çalışanlarının Sağlığı, Özlük Hakları</a:t>
            </a:r>
            <a:endParaRPr lang="tr-TR" sz="2400" dirty="0">
              <a:solidFill>
                <a:schemeClr val="bg2"/>
              </a:solidFill>
            </a:endParaRPr>
          </a:p>
          <a:p>
            <a:r>
              <a:rPr lang="tr-TR" sz="2400" b="1" dirty="0"/>
              <a:t>Özel Hekimlik </a:t>
            </a:r>
          </a:p>
          <a:p>
            <a:r>
              <a:rPr lang="tr-TR" sz="2400" b="1" dirty="0">
                <a:solidFill>
                  <a:schemeClr val="bg2"/>
                </a:solidFill>
              </a:rPr>
              <a:t>E- Sağlık, E-Eğitim</a:t>
            </a:r>
          </a:p>
          <a:p>
            <a:r>
              <a:rPr lang="tr-TR" sz="2400" b="1" dirty="0">
                <a:solidFill>
                  <a:schemeClr val="bg2"/>
                </a:solidFill>
              </a:rPr>
              <a:t>ATUB (Avrupa Tıp Uzmanları Birliği-UEMS) İlişkileri </a:t>
            </a:r>
          </a:p>
          <a:p>
            <a:r>
              <a:rPr lang="tr-TR" sz="2400" b="1" dirty="0">
                <a:solidFill>
                  <a:schemeClr val="bg2"/>
                </a:solidFill>
              </a:rPr>
              <a:t>Tıpta Uzmanlık Eğitimi Kurultayları</a:t>
            </a:r>
            <a:endParaRPr lang="tr-TR" sz="2400" dirty="0">
              <a:solidFill>
                <a:schemeClr val="bg2"/>
              </a:solidFill>
            </a:endParaRPr>
          </a:p>
          <a:p>
            <a:pPr marL="0" indent="0">
              <a:buNone/>
            </a:pPr>
            <a:endParaRPr lang="tr-TR" sz="2400" dirty="0">
              <a:solidFill>
                <a:schemeClr val="bg2"/>
              </a:solidFill>
            </a:endParaRPr>
          </a:p>
          <a:p>
            <a:pPr marL="0" indent="0">
              <a:buNone/>
            </a:pPr>
            <a:endParaRPr lang="tr-TR" sz="2400" dirty="0"/>
          </a:p>
          <a:p>
            <a:pPr marL="0" indent="0">
              <a:buNone/>
            </a:pPr>
            <a:endParaRPr lang="en-US" dirty="0"/>
          </a:p>
        </p:txBody>
      </p:sp>
    </p:spTree>
    <p:extLst>
      <p:ext uri="{BB962C8B-B14F-4D97-AF65-F5344CB8AC3E}">
        <p14:creationId xmlns:p14="http://schemas.microsoft.com/office/powerpoint/2010/main" val="29011345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99627" y="529220"/>
            <a:ext cx="8911687" cy="1280890"/>
          </a:xfrm>
        </p:spPr>
        <p:txBody>
          <a:bodyPr>
            <a:noAutofit/>
          </a:bodyPr>
          <a:lstStyle/>
          <a:p>
            <a:r>
              <a:rPr lang="tr-TR" sz="3000" b="1" dirty="0"/>
              <a:t>Hekimlerin Mesleklerini Serbest Yapabilme Hakkı Ellerinden Alınamaz (12 Ekim 2022)</a:t>
            </a:r>
            <a:br>
              <a:rPr lang="tr-TR" sz="3000" b="1" dirty="0"/>
            </a:br>
            <a:endParaRPr lang="en-US" sz="3000" dirty="0"/>
          </a:p>
        </p:txBody>
      </p:sp>
      <p:sp>
        <p:nvSpPr>
          <p:cNvPr id="3" name="İçerik Yer Tutucusu 2"/>
          <p:cNvSpPr>
            <a:spLocks noGrp="1"/>
          </p:cNvSpPr>
          <p:nvPr>
            <p:ph idx="1"/>
          </p:nvPr>
        </p:nvSpPr>
        <p:spPr>
          <a:xfrm>
            <a:off x="2235529" y="2064588"/>
            <a:ext cx="8915400" cy="3777622"/>
          </a:xfrm>
        </p:spPr>
        <p:txBody>
          <a:bodyPr>
            <a:normAutofit/>
          </a:bodyPr>
          <a:lstStyle/>
          <a:p>
            <a:r>
              <a:rPr lang="tr-TR" sz="2000" dirty="0"/>
              <a:t>Özel Hastaneler Yönetmeliği ve Ayaktan Teşhis ve Tedavi Yapılan Özel Sağlık Kuruluşları Yönetmeliği’nde 6 Ekim 2022 tarihinde yapılan değişiklikle hekimlerin serbest çalışma haklarına sınırlama getirilmiştir. </a:t>
            </a:r>
          </a:p>
          <a:p>
            <a:r>
              <a:rPr lang="tr-TR" sz="2000" dirty="0"/>
              <a:t>Muayenehanesi olsun olmasın, hangi görüşü paylaşırsa paylaşsın tüm meslektaşlarımız için bir gün gerekebilecek olan mesleğini serbest yapabilme hakkının elinden alınması sadece hekimler değil sağlık kuruluşları ve hastalar için de kabul edilemez. </a:t>
            </a:r>
          </a:p>
          <a:p>
            <a:r>
              <a:rPr lang="tr-TR" sz="2000" dirty="0"/>
              <a:t>12.10.2022’de TTB MK ve TTB UDEK YK olarak yönetmeliğin iptali için dava açılmıştır.</a:t>
            </a:r>
            <a:endParaRPr lang="en-US" sz="2000" dirty="0"/>
          </a:p>
        </p:txBody>
      </p:sp>
    </p:spTree>
    <p:extLst>
      <p:ext uri="{BB962C8B-B14F-4D97-AF65-F5344CB8AC3E}">
        <p14:creationId xmlns:p14="http://schemas.microsoft.com/office/powerpoint/2010/main" val="19668234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66714" y="417075"/>
            <a:ext cx="9009603" cy="1161559"/>
          </a:xfrm>
        </p:spPr>
        <p:txBody>
          <a:bodyPr>
            <a:noAutofit/>
          </a:bodyPr>
          <a:lstStyle/>
          <a:p>
            <a:r>
              <a:rPr lang="tr-TR" sz="3000" b="1" dirty="0"/>
              <a:t>Hekimlerin Serbest Çalışma Hakkını Engelleyen Yönetmeliğe Karşı Çıkıyoruz (5 Aralık 2022)</a:t>
            </a:r>
            <a:br>
              <a:rPr lang="tr-TR" sz="3000" b="1" dirty="0"/>
            </a:br>
            <a:endParaRPr lang="en-US" sz="3000" dirty="0"/>
          </a:p>
        </p:txBody>
      </p:sp>
      <p:sp>
        <p:nvSpPr>
          <p:cNvPr id="3" name="İçerik Yer Tutucusu 2"/>
          <p:cNvSpPr>
            <a:spLocks noGrp="1"/>
          </p:cNvSpPr>
          <p:nvPr>
            <p:ph idx="1"/>
          </p:nvPr>
        </p:nvSpPr>
        <p:spPr>
          <a:xfrm>
            <a:off x="2066714" y="1647643"/>
            <a:ext cx="9134086" cy="2027209"/>
          </a:xfrm>
        </p:spPr>
        <p:txBody>
          <a:bodyPr>
            <a:normAutofit/>
          </a:bodyPr>
          <a:lstStyle/>
          <a:p>
            <a:r>
              <a:rPr lang="tr-TR" sz="2000" dirty="0"/>
              <a:t>İstanbul Tabip Odası tarafından 7 Aralık 2022 tarihinde düzenlenecek olan toplantıya TTB-UDEK olarak destek veriyor, tüm üye derneklerimizden, mesleğimizin ve geleceğimizin en temel hak ve özgürlüklerinin kısıtlanmasına yönelik bu tehdide karşı tutum almasını birlikte yürüteceğimiz mücadeleye katkı sunmak üzere toplantıya temsilci göndermesini önemle rica ediyoruz.</a:t>
            </a:r>
            <a:endParaRPr lang="en-US" sz="2000" dirty="0"/>
          </a:p>
        </p:txBody>
      </p:sp>
      <p:sp>
        <p:nvSpPr>
          <p:cNvPr id="4" name="AutoShape 2" descr="https://mail.google.com/mail/u/0?ui=2&amp;ik=694c874997&amp;attid=0.3&amp;permmsgid=msg-a:r-5515905737489642072&amp;th=185ea7d40efeaa18&amp;view=fimg&amp;fur=ip&amp;sz=s0-l75-ft&amp;attbid=ANGjdJ-AcculckeX5iSAQ2bfaoGIyvOFPFuE5IWx2VgKxllmZ2ednJ1UU97Q5VjcREBy6dIM4bSX7JLnOfhGeW5wJaUgS43wNdbiaA1OJslot7b7zNSgWL0Gc-Vt4Kg&amp;disp=emb&amp;realattid=185ea7cbf0e207cf5f0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9360" y="3545456"/>
            <a:ext cx="5287990" cy="2974494"/>
          </a:xfrm>
          <a:prstGeom prst="rect">
            <a:avLst/>
          </a:prstGeom>
        </p:spPr>
      </p:pic>
    </p:spTree>
    <p:extLst>
      <p:ext uri="{BB962C8B-B14F-4D97-AF65-F5344CB8AC3E}">
        <p14:creationId xmlns:p14="http://schemas.microsoft.com/office/powerpoint/2010/main" val="342151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573" y="1453436"/>
            <a:ext cx="7841603" cy="3662028"/>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9072" y="176726"/>
            <a:ext cx="3037516" cy="6504317"/>
          </a:xfrm>
          <a:prstGeom prst="rect">
            <a:avLst/>
          </a:prstGeom>
        </p:spPr>
      </p:pic>
      <p:sp>
        <p:nvSpPr>
          <p:cNvPr id="7" name="Dikdörtgen 6"/>
          <p:cNvSpPr/>
          <p:nvPr/>
        </p:nvSpPr>
        <p:spPr>
          <a:xfrm>
            <a:off x="1921815" y="5695038"/>
            <a:ext cx="5814412" cy="400110"/>
          </a:xfrm>
          <a:prstGeom prst="rect">
            <a:avLst/>
          </a:prstGeom>
        </p:spPr>
        <p:txBody>
          <a:bodyPr wrap="none">
            <a:spAutoFit/>
          </a:bodyPr>
          <a:lstStyle/>
          <a:p>
            <a:r>
              <a:rPr lang="tr-TR" sz="2000" b="1" dirty="0"/>
              <a:t>8 Ocak 2023 Kadıköy Büyük Hekim Buluşması</a:t>
            </a:r>
            <a:endParaRPr lang="en-US" sz="2000" b="1" dirty="0"/>
          </a:p>
        </p:txBody>
      </p:sp>
    </p:spTree>
    <p:extLst>
      <p:ext uri="{BB962C8B-B14F-4D97-AF65-F5344CB8AC3E}">
        <p14:creationId xmlns:p14="http://schemas.microsoft.com/office/powerpoint/2010/main" val="39061386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40834" y="995045"/>
            <a:ext cx="8911687" cy="1280890"/>
          </a:xfrm>
        </p:spPr>
        <p:txBody>
          <a:bodyPr/>
          <a:lstStyle/>
          <a:p>
            <a:r>
              <a:rPr lang="tr-TR" b="1" dirty="0"/>
              <a:t>E- Sağlık, E-Eğitim</a:t>
            </a:r>
            <a:br>
              <a:rPr lang="tr-TR" dirty="0"/>
            </a:br>
            <a:endParaRPr lang="en-US" dirty="0"/>
          </a:p>
        </p:txBody>
      </p:sp>
      <p:sp>
        <p:nvSpPr>
          <p:cNvPr id="3" name="İçerik Yer Tutucusu 2"/>
          <p:cNvSpPr>
            <a:spLocks noGrp="1"/>
          </p:cNvSpPr>
          <p:nvPr>
            <p:ph idx="1"/>
          </p:nvPr>
        </p:nvSpPr>
        <p:spPr>
          <a:xfrm>
            <a:off x="2037121" y="2577860"/>
            <a:ext cx="8915400" cy="3777622"/>
          </a:xfrm>
        </p:spPr>
        <p:txBody>
          <a:bodyPr>
            <a:normAutofit/>
          </a:bodyPr>
          <a:lstStyle/>
          <a:p>
            <a:r>
              <a:rPr lang="tr-TR" sz="2400" dirty="0"/>
              <a:t>Sağlık Bakanlığı’nın 10.02.2022 tarihli “Uzaktan Sağlık Hizmetlerinin Sunumu Hakkında Yönetmelik” hakkında üye derneklerin görüşleri doğrultusunda oluşturulan UDEK görüşü TTB MK ile paylaşıldı (</a:t>
            </a:r>
            <a:r>
              <a:rPr lang="tr-TR" sz="2400" b="1" dirty="0"/>
              <a:t>22 Şubat 2022</a:t>
            </a:r>
            <a:r>
              <a:rPr lang="tr-TR" sz="2400" dirty="0"/>
              <a:t>)</a:t>
            </a:r>
            <a:endParaRPr lang="en-US" sz="2400" dirty="0"/>
          </a:p>
        </p:txBody>
      </p:sp>
    </p:spTree>
    <p:extLst>
      <p:ext uri="{BB962C8B-B14F-4D97-AF65-F5344CB8AC3E}">
        <p14:creationId xmlns:p14="http://schemas.microsoft.com/office/powerpoint/2010/main" val="14501157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b="1184"/>
          <a:stretch/>
        </p:blipFill>
        <p:spPr>
          <a:xfrm>
            <a:off x="1250838" y="488505"/>
            <a:ext cx="9246645" cy="5041027"/>
          </a:xfrm>
          <a:prstGeom prst="rect">
            <a:avLst/>
          </a:prstGeom>
        </p:spPr>
      </p:pic>
      <p:pic>
        <p:nvPicPr>
          <p:cNvPr id="6146" name="Picture 2" descr="https://www.ttb.org.tr/udek/lib_haber/5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3876" y="2722384"/>
            <a:ext cx="4443767" cy="2953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5958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911438" y="184163"/>
            <a:ext cx="8911687" cy="1280890"/>
          </a:xfrm>
        </p:spPr>
        <p:txBody>
          <a:bodyPr>
            <a:normAutofit fontScale="90000"/>
          </a:bodyPr>
          <a:lstStyle/>
          <a:p>
            <a:r>
              <a:rPr lang="tr-TR" b="1" dirty="0"/>
              <a:t>TTB Merkez Konseyi’nin Görevden Alınması Hukuka ve Demokrasiye Aykırıdır! (1 Aralık 2023)</a:t>
            </a:r>
            <a:br>
              <a:rPr lang="tr-TR" b="1" dirty="0"/>
            </a:br>
            <a:r>
              <a:rPr lang="tr-TR" dirty="0"/>
              <a:t>TTB UDEK Yürütme Kurulu</a:t>
            </a:r>
            <a:br>
              <a:rPr lang="tr-TR" dirty="0"/>
            </a:br>
            <a:endParaRPr lang="en-US" dirty="0"/>
          </a:p>
        </p:txBody>
      </p:sp>
      <p:pic>
        <p:nvPicPr>
          <p:cNvPr id="1026" name="Picture 2" descr="https://www.ttb.org.tr/udek/lib_haber/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6361" y="2429084"/>
            <a:ext cx="6253851" cy="4156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147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21461" y="494714"/>
            <a:ext cx="8911687" cy="1280890"/>
          </a:xfrm>
        </p:spPr>
        <p:txBody>
          <a:bodyPr>
            <a:noAutofit/>
          </a:bodyPr>
          <a:lstStyle/>
          <a:p>
            <a:r>
              <a:rPr lang="tr-TR" sz="3200" b="1" dirty="0"/>
              <a:t>Asistan ve Genç Uzman Hekimler, Uzmanlık Eğitimi</a:t>
            </a:r>
            <a:br>
              <a:rPr lang="tr-TR" sz="3200" dirty="0"/>
            </a:br>
            <a:endParaRPr lang="en-US" sz="3200" dirty="0"/>
          </a:p>
        </p:txBody>
      </p:sp>
      <p:sp>
        <p:nvSpPr>
          <p:cNvPr id="3" name="İçerik Yer Tutucusu 2"/>
          <p:cNvSpPr>
            <a:spLocks noGrp="1"/>
          </p:cNvSpPr>
          <p:nvPr>
            <p:ph idx="1"/>
          </p:nvPr>
        </p:nvSpPr>
        <p:spPr>
          <a:xfrm>
            <a:off x="1821460" y="1775604"/>
            <a:ext cx="8911687" cy="1166004"/>
          </a:xfrm>
        </p:spPr>
        <p:txBody>
          <a:bodyPr>
            <a:normAutofit fontScale="85000" lnSpcReduction="10000"/>
          </a:bodyPr>
          <a:lstStyle/>
          <a:p>
            <a:r>
              <a:rPr lang="tr-TR" sz="2000" dirty="0"/>
              <a:t>UDEK Yürütme Kurulu Asistan ve Genç Uzman Hekimlerle Buluştu (</a:t>
            </a:r>
            <a:r>
              <a:rPr lang="tr-TR" sz="2000" b="1" dirty="0"/>
              <a:t>12 Nisan 2022</a:t>
            </a:r>
            <a:r>
              <a:rPr lang="tr-TR" sz="2000" dirty="0"/>
              <a:t>)</a:t>
            </a:r>
          </a:p>
          <a:p>
            <a:r>
              <a:rPr lang="tr-TR" sz="2000" dirty="0"/>
              <a:t>46 Uzmanlık Derneğinden 110 katılımcı</a:t>
            </a:r>
          </a:p>
          <a:p>
            <a:r>
              <a:rPr lang="tr-TR" sz="2000" dirty="0"/>
              <a:t>Gönüllü olanlardan 8 kişilik UDEK AGUH Yürütme Kurulu</a:t>
            </a:r>
            <a:endParaRPr lang="en-US" sz="2000" dirty="0"/>
          </a:p>
          <a:p>
            <a:endParaRPr lang="tr-TR" dirty="0"/>
          </a:p>
          <a:p>
            <a:endParaRPr lang="tr-TR" dirty="0"/>
          </a:p>
          <a:p>
            <a:endParaRPr lang="tr-TR" dirty="0"/>
          </a:p>
          <a:p>
            <a:endParaRPr lang="tr-TR" dirty="0"/>
          </a:p>
          <a:p>
            <a:pPr marL="0" indent="0">
              <a:buNone/>
            </a:pPr>
            <a:endParaRPr lang="tr-TR" dirty="0"/>
          </a:p>
          <a:p>
            <a:pPr marL="0" indent="0">
              <a:buNone/>
            </a:pPr>
            <a:endParaRPr lang="en-US" dirty="0"/>
          </a:p>
        </p:txBody>
      </p:sp>
      <p:pic>
        <p:nvPicPr>
          <p:cNvPr id="1026" name="Picture 2" descr="https://www.ttb.org.tr/udek/lib_haber/5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3861" y="3056494"/>
            <a:ext cx="5236834" cy="3480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0005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14759" y="434329"/>
            <a:ext cx="8911687" cy="1280890"/>
          </a:xfrm>
        </p:spPr>
        <p:txBody>
          <a:bodyPr>
            <a:normAutofit fontScale="90000"/>
          </a:bodyPr>
          <a:lstStyle/>
          <a:p>
            <a:r>
              <a:rPr lang="tr-TR" b="1" dirty="0"/>
              <a:t>TTB-UDEK Çalışma Başlıkları ve Etkinlikler </a:t>
            </a:r>
            <a:br>
              <a:rPr lang="tr-TR" dirty="0"/>
            </a:br>
            <a:endParaRPr lang="en-US" dirty="0"/>
          </a:p>
        </p:txBody>
      </p:sp>
      <p:sp>
        <p:nvSpPr>
          <p:cNvPr id="3" name="İçerik Yer Tutucusu 2"/>
          <p:cNvSpPr>
            <a:spLocks noGrp="1"/>
          </p:cNvSpPr>
          <p:nvPr>
            <p:ph idx="1"/>
          </p:nvPr>
        </p:nvSpPr>
        <p:spPr>
          <a:xfrm>
            <a:off x="2114759" y="1810110"/>
            <a:ext cx="8915400" cy="3777622"/>
          </a:xfrm>
        </p:spPr>
        <p:txBody>
          <a:bodyPr>
            <a:normAutofit lnSpcReduction="10000"/>
          </a:bodyPr>
          <a:lstStyle/>
          <a:p>
            <a:r>
              <a:rPr lang="tr-TR" sz="2400" b="1" dirty="0">
                <a:solidFill>
                  <a:schemeClr val="bg2"/>
                </a:solidFill>
              </a:rPr>
              <a:t>Asistan ve Genç Uzman Hekimler, Uzmanlık Eğitimi</a:t>
            </a:r>
          </a:p>
          <a:p>
            <a:r>
              <a:rPr lang="tr-TR" sz="2400" b="1" dirty="0">
                <a:solidFill>
                  <a:schemeClr val="bg2"/>
                </a:solidFill>
              </a:rPr>
              <a:t>Toplum Sağlığı</a:t>
            </a:r>
          </a:p>
          <a:p>
            <a:r>
              <a:rPr lang="tr-TR" sz="2400" b="1" dirty="0">
                <a:solidFill>
                  <a:schemeClr val="bg2"/>
                </a:solidFill>
              </a:rPr>
              <a:t>Sağlık Çalışanlarının Sağlığı, Özlük Hakları</a:t>
            </a:r>
            <a:endParaRPr lang="tr-TR" sz="2400" dirty="0">
              <a:solidFill>
                <a:schemeClr val="bg2"/>
              </a:solidFill>
            </a:endParaRPr>
          </a:p>
          <a:p>
            <a:r>
              <a:rPr lang="tr-TR" sz="2400" b="1" dirty="0">
                <a:solidFill>
                  <a:schemeClr val="bg2"/>
                </a:solidFill>
              </a:rPr>
              <a:t>Özel Hekimlik ve TTB Hekimlik Uygulamaları Veri Tabanı (HUV)</a:t>
            </a:r>
          </a:p>
          <a:p>
            <a:r>
              <a:rPr lang="tr-TR" sz="2400" b="1" dirty="0">
                <a:solidFill>
                  <a:schemeClr val="bg2"/>
                </a:solidFill>
              </a:rPr>
              <a:t>E- Sağlık, E-Eğitim</a:t>
            </a:r>
          </a:p>
          <a:p>
            <a:r>
              <a:rPr lang="tr-TR" sz="2400" b="1" dirty="0">
                <a:solidFill>
                  <a:schemeClr val="bg2"/>
                </a:solidFill>
              </a:rPr>
              <a:t>ATUB (Avrupa Tıp Uzmanları Birliği-UEMS) İlişkileri </a:t>
            </a:r>
          </a:p>
          <a:p>
            <a:r>
              <a:rPr lang="tr-TR" sz="2400" b="1" dirty="0"/>
              <a:t>Tıpta Uzmanlık Eğitimi Kurultayları</a:t>
            </a:r>
            <a:endParaRPr lang="tr-TR" sz="2400" dirty="0"/>
          </a:p>
          <a:p>
            <a:pPr marL="0" indent="0">
              <a:buNone/>
            </a:pPr>
            <a:endParaRPr lang="tr-TR" dirty="0"/>
          </a:p>
          <a:p>
            <a:endParaRPr lang="en-US" dirty="0"/>
          </a:p>
        </p:txBody>
      </p:sp>
    </p:spTree>
    <p:extLst>
      <p:ext uri="{BB962C8B-B14F-4D97-AF65-F5344CB8AC3E}">
        <p14:creationId xmlns:p14="http://schemas.microsoft.com/office/powerpoint/2010/main" val="33510383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48742" y="481774"/>
            <a:ext cx="8888835" cy="950211"/>
          </a:xfrm>
        </p:spPr>
        <p:txBody>
          <a:bodyPr/>
          <a:lstStyle/>
          <a:p>
            <a:r>
              <a:rPr lang="tr-TR" b="1" dirty="0"/>
              <a:t>XXVIII. Tıpta Uzmanlık Eğitimi Kurultayı</a:t>
            </a:r>
            <a:endParaRPr lang="en-US" dirty="0"/>
          </a:p>
        </p:txBody>
      </p:sp>
      <p:sp>
        <p:nvSpPr>
          <p:cNvPr id="3" name="İçerik Yer Tutucusu 2"/>
          <p:cNvSpPr>
            <a:spLocks noGrp="1"/>
          </p:cNvSpPr>
          <p:nvPr>
            <p:ph idx="1"/>
          </p:nvPr>
        </p:nvSpPr>
        <p:spPr>
          <a:xfrm>
            <a:off x="1795925" y="1616015"/>
            <a:ext cx="9194470" cy="4275825"/>
          </a:xfrm>
        </p:spPr>
        <p:txBody>
          <a:bodyPr>
            <a:noAutofit/>
          </a:bodyPr>
          <a:lstStyle/>
          <a:p>
            <a:r>
              <a:rPr lang="tr-TR" sz="2400" dirty="0"/>
              <a:t>Kurultayın ana konusu: 2022 yılı içinde aşırı derecede artırılan uzmanlık öğrencisi kontenjanlarının yarattığı sonuçlar, güncel gerçekler ışığında tıpta uzmanlık eğitimi koşulları ve ideal kontenjanların belirlenmesi.</a:t>
            </a:r>
          </a:p>
          <a:p>
            <a:r>
              <a:rPr lang="tr-TR" sz="2400" dirty="0"/>
              <a:t>Bu amaçla derneklerden üç farklı çalışma grubu oluşturuldu:</a:t>
            </a:r>
          </a:p>
          <a:p>
            <a:pPr lvl="1"/>
            <a:r>
              <a:rPr lang="tr-TR" sz="2400" dirty="0"/>
              <a:t>Dahili Bilimler Çalışma Grubu</a:t>
            </a:r>
          </a:p>
          <a:p>
            <a:pPr lvl="1"/>
            <a:r>
              <a:rPr lang="tr-TR" sz="2400" dirty="0"/>
              <a:t>Cerrahi Bilimler Çalışma Grubu</a:t>
            </a:r>
          </a:p>
          <a:p>
            <a:pPr lvl="1"/>
            <a:r>
              <a:rPr lang="tr-TR" sz="2400" dirty="0"/>
              <a:t>Temel Bilimler Çalışma Grubu</a:t>
            </a:r>
            <a:endParaRPr lang="en-US" sz="2400" dirty="0"/>
          </a:p>
        </p:txBody>
      </p:sp>
    </p:spTree>
    <p:extLst>
      <p:ext uri="{BB962C8B-B14F-4D97-AF65-F5344CB8AC3E}">
        <p14:creationId xmlns:p14="http://schemas.microsoft.com/office/powerpoint/2010/main" val="38420191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32208" y="468835"/>
            <a:ext cx="8911687" cy="1280890"/>
          </a:xfrm>
        </p:spPr>
        <p:txBody>
          <a:bodyPr>
            <a:normAutofit/>
          </a:bodyPr>
          <a:lstStyle/>
          <a:p>
            <a:r>
              <a:rPr lang="tr-TR" sz="3200" b="1" dirty="0"/>
              <a:t>Dahili Bilimler Çalışma Grubu</a:t>
            </a:r>
            <a:endParaRPr lang="en-US" sz="3200" b="1" dirty="0"/>
          </a:p>
        </p:txBody>
      </p:sp>
      <p:sp>
        <p:nvSpPr>
          <p:cNvPr id="3" name="İçerik Yer Tutucusu 2"/>
          <p:cNvSpPr>
            <a:spLocks noGrp="1"/>
          </p:cNvSpPr>
          <p:nvPr>
            <p:ph idx="1"/>
          </p:nvPr>
        </p:nvSpPr>
        <p:spPr>
          <a:xfrm>
            <a:off x="2032208" y="1749725"/>
            <a:ext cx="8915400" cy="3777622"/>
          </a:xfrm>
        </p:spPr>
        <p:txBody>
          <a:bodyPr>
            <a:normAutofit lnSpcReduction="10000"/>
          </a:bodyPr>
          <a:lstStyle/>
          <a:p>
            <a:r>
              <a:rPr lang="tr-TR" sz="2400" dirty="0"/>
              <a:t>Dr. Hayati Bilgiç (Türk </a:t>
            </a:r>
            <a:r>
              <a:rPr lang="tr-TR" sz="2400" dirty="0" err="1"/>
              <a:t>Toraks</a:t>
            </a:r>
            <a:r>
              <a:rPr lang="tr-TR" sz="2400" dirty="0"/>
              <a:t> Derneği)</a:t>
            </a:r>
          </a:p>
          <a:p>
            <a:r>
              <a:rPr lang="tr-TR" sz="2400" dirty="0"/>
              <a:t>Dr. İlknur Başyiğit (Türk </a:t>
            </a:r>
            <a:r>
              <a:rPr lang="tr-TR" sz="2400" dirty="0" err="1"/>
              <a:t>Toraks</a:t>
            </a:r>
            <a:r>
              <a:rPr lang="tr-TR" sz="2400" dirty="0"/>
              <a:t> Derneği)</a:t>
            </a:r>
          </a:p>
          <a:p>
            <a:r>
              <a:rPr lang="tr-TR" sz="2400" dirty="0"/>
              <a:t>Dr. Deniz Ceylan (Türkiye Psikiyatri Derneği)</a:t>
            </a:r>
          </a:p>
          <a:p>
            <a:r>
              <a:rPr lang="tr-TR" sz="2400" dirty="0"/>
              <a:t>Dr. Pınar Koşar (Türk Radyoloji Derneği)</a:t>
            </a:r>
          </a:p>
          <a:p>
            <a:r>
              <a:rPr lang="tr-TR" sz="2400" dirty="0"/>
              <a:t>Dr. Filiz Ak (TTB UDEK YK)</a:t>
            </a:r>
          </a:p>
          <a:p>
            <a:r>
              <a:rPr lang="tr-TR" sz="2400" dirty="0"/>
              <a:t>Dr. Alper </a:t>
            </a:r>
            <a:r>
              <a:rPr lang="tr-TR" sz="2400" dirty="0" err="1"/>
              <a:t>Döventaş</a:t>
            </a:r>
            <a:r>
              <a:rPr lang="tr-TR" sz="2400" dirty="0"/>
              <a:t> (TTB UDEK YK)</a:t>
            </a:r>
          </a:p>
          <a:p>
            <a:r>
              <a:rPr lang="tr-TR" sz="2400" dirty="0"/>
              <a:t>Dr. Orhan Odabaşı (TTB UDEK YK)</a:t>
            </a:r>
          </a:p>
          <a:p>
            <a:r>
              <a:rPr lang="tr-TR" sz="2400" dirty="0"/>
              <a:t>Dr. Funda Barlık (TTB UDEK YK)</a:t>
            </a:r>
          </a:p>
          <a:p>
            <a:endParaRPr lang="en-US" sz="2400" dirty="0"/>
          </a:p>
        </p:txBody>
      </p:sp>
    </p:spTree>
    <p:extLst>
      <p:ext uri="{BB962C8B-B14F-4D97-AF65-F5344CB8AC3E}">
        <p14:creationId xmlns:p14="http://schemas.microsoft.com/office/powerpoint/2010/main" val="32895683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51053" y="1288211"/>
            <a:ext cx="9440924" cy="4931434"/>
          </a:xfrm>
        </p:spPr>
        <p:txBody>
          <a:bodyPr>
            <a:normAutofit fontScale="92500" lnSpcReduction="20000"/>
          </a:bodyPr>
          <a:lstStyle/>
          <a:p>
            <a:r>
              <a:rPr lang="tr-TR" sz="2000" dirty="0"/>
              <a:t>Dr. Güldeniz Karadeniz Çakmak (Türk Cerrahi Derneği)</a:t>
            </a:r>
          </a:p>
          <a:p>
            <a:r>
              <a:rPr lang="tr-TR" sz="2000" dirty="0"/>
              <a:t>Dr. Ahmet Serdar Karaca (Türk Cerrahi Derneği)</a:t>
            </a:r>
          </a:p>
          <a:p>
            <a:r>
              <a:rPr lang="tr-TR" sz="2000" dirty="0"/>
              <a:t>Dr. Mehmet Demirhan (Türk Ortopedi ve Travmatoloji Birliği Derneği)</a:t>
            </a:r>
          </a:p>
          <a:p>
            <a:r>
              <a:rPr lang="tr-TR" sz="2000" dirty="0"/>
              <a:t>Dr. Bülent Önal (Türk Pediatrik Üroloji Derneği)</a:t>
            </a:r>
          </a:p>
          <a:p>
            <a:r>
              <a:rPr lang="tr-TR" sz="2000" dirty="0"/>
              <a:t>Dr. Emel Gönen (Türk Ortopedi ve Travmatoloji Birliği Derneği)</a:t>
            </a:r>
          </a:p>
          <a:p>
            <a:r>
              <a:rPr lang="tr-TR" sz="2000" dirty="0"/>
              <a:t>Dr. Ersoy </a:t>
            </a:r>
            <a:r>
              <a:rPr lang="tr-TR" sz="2000" dirty="0" err="1"/>
              <a:t>Konaş</a:t>
            </a:r>
            <a:r>
              <a:rPr lang="tr-TR" sz="2000" dirty="0"/>
              <a:t> (Türk Plastik ve </a:t>
            </a:r>
            <a:r>
              <a:rPr lang="tr-TR" sz="2000" dirty="0" err="1"/>
              <a:t>Rekonstrüktif</a:t>
            </a:r>
            <a:r>
              <a:rPr lang="tr-TR" sz="2000" dirty="0"/>
              <a:t> Cerrahi Derneği)</a:t>
            </a:r>
          </a:p>
          <a:p>
            <a:r>
              <a:rPr lang="tr-TR" sz="2000" dirty="0"/>
              <a:t>Dr. Ahmet </a:t>
            </a:r>
            <a:r>
              <a:rPr lang="tr-TR" sz="2000" dirty="0" err="1"/>
              <a:t>Kazez</a:t>
            </a:r>
            <a:r>
              <a:rPr lang="tr-TR" sz="2000" dirty="0"/>
              <a:t> (Türk Çocuk Cerrahisi Derneği)</a:t>
            </a:r>
          </a:p>
          <a:p>
            <a:r>
              <a:rPr lang="tr-TR" sz="2000" dirty="0"/>
              <a:t>Dr. Özlem </a:t>
            </a:r>
            <a:r>
              <a:rPr lang="tr-TR" sz="2000" dirty="0" err="1"/>
              <a:t>Boybeyi</a:t>
            </a:r>
            <a:r>
              <a:rPr lang="tr-TR" sz="2000" dirty="0"/>
              <a:t> (Türk Çocuk Cerrahisi Derneği)</a:t>
            </a:r>
          </a:p>
          <a:p>
            <a:r>
              <a:rPr lang="tr-TR" sz="2000" dirty="0"/>
              <a:t>Dr. Pınar Zeyneloğlu (Türk Yoğun Bakım Derneği)</a:t>
            </a:r>
          </a:p>
          <a:p>
            <a:r>
              <a:rPr lang="tr-TR" sz="2000" dirty="0"/>
              <a:t>Dr. Tuba Bayındır (Türk KBB ve Baş Boyun Cerrahisi Derneği)</a:t>
            </a:r>
          </a:p>
          <a:p>
            <a:r>
              <a:rPr lang="tr-TR" sz="2000" dirty="0"/>
              <a:t>Dr. Yusuf Yıldız (TTB UDEK YK)</a:t>
            </a:r>
          </a:p>
          <a:p>
            <a:r>
              <a:rPr lang="tr-TR" sz="2000" dirty="0"/>
              <a:t>Dr. Umut Akyol (TTB UDEK YK)</a:t>
            </a:r>
          </a:p>
          <a:p>
            <a:r>
              <a:rPr lang="tr-TR" sz="2000" dirty="0"/>
              <a:t>Dr. Orhan Odabaşı (TTB UDEK YK)</a:t>
            </a:r>
          </a:p>
          <a:p>
            <a:endParaRPr lang="tr-TR" sz="2000" dirty="0"/>
          </a:p>
          <a:p>
            <a:endParaRPr lang="tr-TR" sz="2000" dirty="0"/>
          </a:p>
          <a:p>
            <a:endParaRPr lang="en-US" sz="2000" dirty="0"/>
          </a:p>
        </p:txBody>
      </p:sp>
      <p:sp>
        <p:nvSpPr>
          <p:cNvPr id="5" name="Unvan 1"/>
          <p:cNvSpPr txBox="1">
            <a:spLocks/>
          </p:cNvSpPr>
          <p:nvPr/>
        </p:nvSpPr>
        <p:spPr>
          <a:xfrm>
            <a:off x="2032208" y="468835"/>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3200" b="1" dirty="0"/>
              <a:t>Cerrahi Bilimler Çalışma Grubu</a:t>
            </a:r>
            <a:endParaRPr lang="en-US" sz="3200" b="1" dirty="0"/>
          </a:p>
        </p:txBody>
      </p:sp>
    </p:spTree>
    <p:extLst>
      <p:ext uri="{BB962C8B-B14F-4D97-AF65-F5344CB8AC3E}">
        <p14:creationId xmlns:p14="http://schemas.microsoft.com/office/powerpoint/2010/main" val="20174248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99099" y="1585822"/>
            <a:ext cx="9384252" cy="4564811"/>
          </a:xfrm>
        </p:spPr>
        <p:txBody>
          <a:bodyPr>
            <a:normAutofit/>
          </a:bodyPr>
          <a:lstStyle/>
          <a:p>
            <a:r>
              <a:rPr lang="tr-TR" sz="2400" dirty="0"/>
              <a:t>Dr. </a:t>
            </a:r>
            <a:r>
              <a:rPr lang="tr-TR" sz="2400" dirty="0" err="1"/>
              <a:t>Pergin</a:t>
            </a:r>
            <a:r>
              <a:rPr lang="tr-TR" sz="2400" dirty="0"/>
              <a:t> Atilla (Türk Histoloji ve Embriyoloji Derneği)</a:t>
            </a:r>
          </a:p>
          <a:p>
            <a:r>
              <a:rPr lang="tr-TR" sz="2400" dirty="0"/>
              <a:t>Dr. Petek Korkusuz (Türk Histoloji ve Embriyoloji Derneği)</a:t>
            </a:r>
          </a:p>
          <a:p>
            <a:r>
              <a:rPr lang="tr-TR" sz="2400" dirty="0"/>
              <a:t>Dr. Nadire Ünver Doğan (Türk Anatomi ve Klinik Anatomi Derneği)</a:t>
            </a:r>
          </a:p>
          <a:p>
            <a:r>
              <a:rPr lang="tr-TR" sz="2400" dirty="0"/>
              <a:t>Dr. Burçin Şener (Klinik Mikrobiyoloji Uzmanlık Derneği))</a:t>
            </a:r>
          </a:p>
          <a:p>
            <a:r>
              <a:rPr lang="tr-TR" sz="2400" dirty="0"/>
              <a:t>Dr. Ceyda </a:t>
            </a:r>
            <a:r>
              <a:rPr lang="tr-TR" sz="2400" dirty="0" err="1"/>
              <a:t>Kabaroğlu</a:t>
            </a:r>
            <a:r>
              <a:rPr lang="tr-TR" sz="2400" dirty="0"/>
              <a:t> (Türk Klinik Biyokimya Derneği)</a:t>
            </a:r>
          </a:p>
          <a:p>
            <a:r>
              <a:rPr lang="tr-TR" sz="2400" dirty="0"/>
              <a:t>Dr. Gülriz </a:t>
            </a:r>
            <a:r>
              <a:rPr lang="tr-TR" sz="2400" dirty="0" err="1"/>
              <a:t>Erişgen</a:t>
            </a:r>
            <a:r>
              <a:rPr lang="tr-TR" sz="2400" dirty="0"/>
              <a:t> (TTB UDEK YK)</a:t>
            </a:r>
          </a:p>
          <a:p>
            <a:r>
              <a:rPr lang="tr-TR" sz="2400" dirty="0"/>
              <a:t>Dr. Orhan Odabaşı  (TTB UDEK YK)</a:t>
            </a:r>
          </a:p>
          <a:p>
            <a:pPr marL="0" indent="0">
              <a:buNone/>
            </a:pPr>
            <a:endParaRPr lang="en-US" dirty="0"/>
          </a:p>
        </p:txBody>
      </p:sp>
      <p:sp>
        <p:nvSpPr>
          <p:cNvPr id="4" name="Unvan 1"/>
          <p:cNvSpPr txBox="1">
            <a:spLocks noGrp="1"/>
          </p:cNvSpPr>
          <p:nvPr>
            <p:ph type="title"/>
          </p:nvPr>
        </p:nvSpPr>
        <p:spPr>
          <a:xfrm>
            <a:off x="1974849" y="304932"/>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3200" b="1" dirty="0"/>
              <a:t>Temel Bilimler Çalışma Grubu</a:t>
            </a:r>
            <a:endParaRPr lang="en-US" sz="3200" b="1" dirty="0"/>
          </a:p>
        </p:txBody>
      </p:sp>
    </p:spTree>
    <p:extLst>
      <p:ext uri="{BB962C8B-B14F-4D97-AF65-F5344CB8AC3E}">
        <p14:creationId xmlns:p14="http://schemas.microsoft.com/office/powerpoint/2010/main" val="35687470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66714" y="451582"/>
            <a:ext cx="8911687" cy="1280890"/>
          </a:xfrm>
        </p:spPr>
        <p:txBody>
          <a:bodyPr>
            <a:normAutofit/>
          </a:bodyPr>
          <a:lstStyle/>
          <a:p>
            <a:r>
              <a:rPr lang="tr-TR" b="1" dirty="0"/>
              <a:t>XXVIII. Tıpta Uzmanlık Eğitimi Kurultayı</a:t>
            </a:r>
            <a:br>
              <a:rPr lang="tr-TR" b="1" dirty="0"/>
            </a:br>
            <a:endParaRPr lang="en-US" dirty="0"/>
          </a:p>
        </p:txBody>
      </p:sp>
      <p:sp>
        <p:nvSpPr>
          <p:cNvPr id="3" name="İçerik Yer Tutucusu 2"/>
          <p:cNvSpPr>
            <a:spLocks noGrp="1"/>
          </p:cNvSpPr>
          <p:nvPr>
            <p:ph idx="1"/>
          </p:nvPr>
        </p:nvSpPr>
        <p:spPr>
          <a:xfrm>
            <a:off x="2063001" y="1874808"/>
            <a:ext cx="4829505" cy="4301705"/>
          </a:xfrm>
        </p:spPr>
        <p:txBody>
          <a:bodyPr>
            <a:normAutofit/>
          </a:bodyPr>
          <a:lstStyle/>
          <a:p>
            <a:r>
              <a:rPr lang="tr-TR" sz="2400" dirty="0"/>
              <a:t>Türk Tabipleri Birliği Uzmanlık Dernekleri Eşgüdüm Kurulu tarafından her yıl düzenlenen Tıpta Uzmanlık Eğitimi Kurultaylarının yirmi sekizincisi İstanbul Tabip Odası ev sahipliğinde </a:t>
            </a:r>
            <a:r>
              <a:rPr lang="tr-TR" sz="2400" b="1" dirty="0"/>
              <a:t>10 Aralık 2022</a:t>
            </a:r>
            <a:r>
              <a:rPr lang="tr-TR" sz="2400" dirty="0"/>
              <a:t> tarihinde İstanbul Tabip Odası’nda gerçekleştirildi.</a:t>
            </a:r>
            <a:endParaRPr lang="en-US" sz="2400" dirty="0"/>
          </a:p>
        </p:txBody>
      </p:sp>
      <p:pic>
        <p:nvPicPr>
          <p:cNvPr id="2052" name="Picture 4" descr="https://www.ttb.org.tr/udek/lib_haber/543.jpg"/>
          <p:cNvPicPr>
            <a:picLocks noChangeAspect="1" noChangeArrowheads="1"/>
          </p:cNvPicPr>
          <p:nvPr/>
        </p:nvPicPr>
        <p:blipFill rotWithShape="1">
          <a:blip r:embed="rId2">
            <a:extLst>
              <a:ext uri="{28A0092B-C50C-407E-A947-70E740481C1C}">
                <a14:useLocalDpi xmlns:a14="http://schemas.microsoft.com/office/drawing/2010/main" val="0"/>
              </a:ext>
            </a:extLst>
          </a:blip>
          <a:srcRect l="26420" r="26486"/>
          <a:stretch/>
        </p:blipFill>
        <p:spPr bwMode="auto">
          <a:xfrm>
            <a:off x="7734871" y="1874808"/>
            <a:ext cx="3243530" cy="4578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8346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ww.ttb.org.tr/udek/lib_habergaleri/31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423" y="1365612"/>
            <a:ext cx="5915224" cy="393963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www.ttb.org.tr/udek/lib_habergaleri/313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6968" y="3491573"/>
            <a:ext cx="4196601" cy="31474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www.ttb.org.tr/udek/lib_habergaleri/313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6968" y="270058"/>
            <a:ext cx="4196601" cy="3147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0152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66714" y="451582"/>
            <a:ext cx="8911687" cy="1280890"/>
          </a:xfrm>
        </p:spPr>
        <p:txBody>
          <a:bodyPr>
            <a:normAutofit/>
          </a:bodyPr>
          <a:lstStyle/>
          <a:p>
            <a:r>
              <a:rPr lang="tr-TR" b="1" dirty="0"/>
              <a:t>XXIX. Tıpta Uzmanlık Eğitimi Kurultayı</a:t>
            </a:r>
            <a:endParaRPr lang="en-US" dirty="0"/>
          </a:p>
        </p:txBody>
      </p:sp>
      <p:sp>
        <p:nvSpPr>
          <p:cNvPr id="3" name="İçerik Yer Tutucusu 2"/>
          <p:cNvSpPr>
            <a:spLocks noGrp="1"/>
          </p:cNvSpPr>
          <p:nvPr>
            <p:ph idx="1"/>
          </p:nvPr>
        </p:nvSpPr>
        <p:spPr>
          <a:xfrm>
            <a:off x="1804209" y="1732472"/>
            <a:ext cx="4829505" cy="4301705"/>
          </a:xfrm>
        </p:spPr>
        <p:txBody>
          <a:bodyPr>
            <a:normAutofit/>
          </a:bodyPr>
          <a:lstStyle/>
          <a:p>
            <a:r>
              <a:rPr lang="tr-TR" sz="2400" dirty="0"/>
              <a:t>Tıpta Uzmanlık Eğitimi Kurultaylarının yirmi dokuzuncusu Ankara Tabip Odası ev sahipliğinde</a:t>
            </a:r>
            <a:r>
              <a:rPr lang="tr-TR" sz="2400" b="1" dirty="0"/>
              <a:t>16 Aralık 2023</a:t>
            </a:r>
            <a:r>
              <a:rPr lang="tr-TR" sz="2400" dirty="0"/>
              <a:t> tarihinde gerçekleştirildi.</a:t>
            </a:r>
            <a:endParaRPr lang="en-US" sz="2400"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1813" y="1475116"/>
            <a:ext cx="3271424" cy="4629374"/>
          </a:xfrm>
          <a:prstGeom prst="rect">
            <a:avLst/>
          </a:prstGeom>
        </p:spPr>
      </p:pic>
    </p:spTree>
    <p:extLst>
      <p:ext uri="{BB962C8B-B14F-4D97-AF65-F5344CB8AC3E}">
        <p14:creationId xmlns:p14="http://schemas.microsoft.com/office/powerpoint/2010/main" val="6984581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91137" y="1905000"/>
            <a:ext cx="7771113" cy="3671977"/>
          </a:xfrm>
        </p:spPr>
        <p:txBody>
          <a:bodyPr>
            <a:normAutofit/>
          </a:bodyPr>
          <a:lstStyle/>
          <a:p>
            <a:r>
              <a:rPr lang="tr-TR" sz="2400" dirty="0"/>
              <a:t>Kurultayın ana konusu, tüm hekimleri ve sağlık çalışanlarını etkilediğini bildiğimiz, uzmanlık öğrencileri ve eğiticilerin sağlığı, sağlıkta şiddet ve temel olarak sağlık sisteminden kaynaklanan tükenmişlikle ilgili sorunlar oldu.</a:t>
            </a:r>
            <a:endParaRPr lang="en-US" sz="2400" dirty="0"/>
          </a:p>
        </p:txBody>
      </p:sp>
      <p:sp>
        <p:nvSpPr>
          <p:cNvPr id="4" name="Unvan 1"/>
          <p:cNvSpPr>
            <a:spLocks noGrp="1"/>
          </p:cNvSpPr>
          <p:nvPr>
            <p:ph type="title"/>
          </p:nvPr>
        </p:nvSpPr>
        <p:spPr/>
        <p:txBody>
          <a:bodyPr>
            <a:normAutofit/>
          </a:bodyPr>
          <a:lstStyle/>
          <a:p>
            <a:r>
              <a:rPr lang="tr-TR" b="1" dirty="0"/>
              <a:t>XXIX. Tıpta Uzmanlık Eğitimi Kurultayı</a:t>
            </a:r>
            <a:endParaRPr lang="en-US" dirty="0"/>
          </a:p>
        </p:txBody>
      </p:sp>
    </p:spTree>
    <p:extLst>
      <p:ext uri="{BB962C8B-B14F-4D97-AF65-F5344CB8AC3E}">
        <p14:creationId xmlns:p14="http://schemas.microsoft.com/office/powerpoint/2010/main" val="17835042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ttb.org.tr/udek/lib_habergaleri/31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974" y="153147"/>
            <a:ext cx="4775581" cy="31852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ttb.org.tr/udek/lib_habergaleri/31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5013" y="243104"/>
            <a:ext cx="4640711" cy="30953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ttb.org.tr/udek/lib_haber/573.jpg"/>
          <p:cNvPicPr>
            <a:picLocks noChangeAspect="1" noChangeArrowheads="1"/>
          </p:cNvPicPr>
          <p:nvPr/>
        </p:nvPicPr>
        <p:blipFill rotWithShape="1">
          <a:blip r:embed="rId4">
            <a:extLst>
              <a:ext uri="{28A0092B-C50C-407E-A947-70E740481C1C}">
                <a14:useLocalDpi xmlns:a14="http://schemas.microsoft.com/office/drawing/2010/main" val="0"/>
              </a:ext>
            </a:extLst>
          </a:blip>
          <a:srcRect t="12230"/>
          <a:stretch/>
        </p:blipFill>
        <p:spPr bwMode="auto">
          <a:xfrm>
            <a:off x="3388752" y="3562709"/>
            <a:ext cx="5485628" cy="320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936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30616" y="624110"/>
            <a:ext cx="8911687" cy="1280890"/>
          </a:xfrm>
        </p:spPr>
        <p:txBody>
          <a:bodyPr/>
          <a:lstStyle/>
          <a:p>
            <a:r>
              <a:rPr lang="tr-TR" b="1" dirty="0"/>
              <a:t>UDEK AGUH Yürütme Kurulu</a:t>
            </a:r>
            <a:endParaRPr lang="en-US" b="1" dirty="0"/>
          </a:p>
        </p:txBody>
      </p:sp>
      <p:sp>
        <p:nvSpPr>
          <p:cNvPr id="3" name="İçerik Yer Tutucusu 2"/>
          <p:cNvSpPr>
            <a:spLocks noGrp="1"/>
          </p:cNvSpPr>
          <p:nvPr>
            <p:ph idx="1"/>
          </p:nvPr>
        </p:nvSpPr>
        <p:spPr>
          <a:xfrm>
            <a:off x="2226903" y="1905000"/>
            <a:ext cx="8915400" cy="3777622"/>
          </a:xfrm>
        </p:spPr>
        <p:txBody>
          <a:bodyPr>
            <a:normAutofit/>
          </a:bodyPr>
          <a:lstStyle/>
          <a:p>
            <a:r>
              <a:rPr lang="tr-TR" sz="2000" dirty="0"/>
              <a:t>Dr. Süleyman Erol (Türk Histoloji ve Embriyoloji Derneği)</a:t>
            </a:r>
          </a:p>
          <a:p>
            <a:r>
              <a:rPr lang="tr-TR" sz="2000" dirty="0"/>
              <a:t>Dr. Hüseyin </a:t>
            </a:r>
            <a:r>
              <a:rPr lang="tr-TR" sz="2000" dirty="0" err="1"/>
              <a:t>Tepetam</a:t>
            </a:r>
            <a:r>
              <a:rPr lang="tr-TR" sz="2000" dirty="0"/>
              <a:t> (Türk Radyasyon Onkolojisi Derneği)</a:t>
            </a:r>
          </a:p>
          <a:p>
            <a:r>
              <a:rPr lang="tr-TR" sz="2000" dirty="0"/>
              <a:t>Dr. Cemile Özdemir (Türkiye Patoloji Dernekleri Federasyonu)</a:t>
            </a:r>
          </a:p>
          <a:p>
            <a:r>
              <a:rPr lang="tr-TR" sz="2000" dirty="0"/>
              <a:t>Dr. Mahmut Topbaş (Türk Klinik Biyokimya Derneği)</a:t>
            </a:r>
          </a:p>
          <a:p>
            <a:r>
              <a:rPr lang="tr-TR" sz="2000" dirty="0"/>
              <a:t>Dr. Örsan Deniz </a:t>
            </a:r>
            <a:r>
              <a:rPr lang="tr-TR" sz="2000" dirty="0" err="1"/>
              <a:t>Urgun</a:t>
            </a:r>
            <a:r>
              <a:rPr lang="tr-TR" sz="2000" dirty="0"/>
              <a:t> (Türk Kardiyoloji Derneği)</a:t>
            </a:r>
          </a:p>
          <a:p>
            <a:r>
              <a:rPr lang="tr-TR" sz="2000" dirty="0"/>
              <a:t>Dr. </a:t>
            </a:r>
            <a:r>
              <a:rPr lang="tr-TR" sz="2000" dirty="0" err="1"/>
              <a:t>Sahinur</a:t>
            </a:r>
            <a:r>
              <a:rPr lang="tr-TR" sz="2000" dirty="0"/>
              <a:t> Aycan Alkan (Türkiye Solunum Araştırmaları Derneği)</a:t>
            </a:r>
          </a:p>
          <a:p>
            <a:r>
              <a:rPr lang="tr-TR" sz="2000" dirty="0"/>
              <a:t>Dr. </a:t>
            </a:r>
            <a:r>
              <a:rPr lang="tr-TR" sz="2000" dirty="0" err="1"/>
              <a:t>Seha</a:t>
            </a:r>
            <a:r>
              <a:rPr lang="tr-TR" sz="2000" dirty="0"/>
              <a:t> Saygılı (Türk Pediatri Kurumu Derneği)</a:t>
            </a:r>
          </a:p>
          <a:p>
            <a:r>
              <a:rPr lang="tr-TR" sz="2000" dirty="0"/>
              <a:t>Dr. Kamuran Uluç (Türk Yoğun Bakım Derneği)</a:t>
            </a:r>
            <a:endParaRPr lang="en-US" sz="2000" dirty="0"/>
          </a:p>
        </p:txBody>
      </p:sp>
    </p:spTree>
    <p:extLst>
      <p:ext uri="{BB962C8B-B14F-4D97-AF65-F5344CB8AC3E}">
        <p14:creationId xmlns:p14="http://schemas.microsoft.com/office/powerpoint/2010/main" val="16207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mail.google.com/mail/u/0?ui=2&amp;ik=694c874997&amp;attid=0.1&amp;permmsgid=msg-a:r-7584845059463056456&amp;th=185ea86b04ce2c87&amp;view=fimg&amp;fur=ip&amp;sz=s0-l75-ft&amp;attbid=ANGjdJ_J2NZBHJF48bTyjfG6Wb5G9oRlKd82-DcE00AEillDNHARpyZDrXxl9Yfr5zcXymDpQY_zD9bMOqdmuje-zlXNsZh2vIcLYLWbGWF7lZbWMoHX-T1mjv9j3x8&amp;disp=emb&amp;realattid=185ea865232e4e019f7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Resim 2"/>
          <p:cNvPicPr>
            <a:picLocks/>
          </p:cNvPicPr>
          <p:nvPr/>
        </p:nvPicPr>
        <p:blipFill rotWithShape="1">
          <a:blip r:embed="rId2">
            <a:extLst>
              <a:ext uri="{28A0092B-C50C-407E-A947-70E740481C1C}">
                <a14:useLocalDpi xmlns:a14="http://schemas.microsoft.com/office/drawing/2010/main" val="0"/>
              </a:ext>
            </a:extLst>
          </a:blip>
          <a:srcRect l="706" r="603"/>
          <a:stretch/>
        </p:blipFill>
        <p:spPr>
          <a:xfrm>
            <a:off x="4270069" y="583029"/>
            <a:ext cx="3614469" cy="5075896"/>
          </a:xfrm>
          <a:prstGeom prst="rect">
            <a:avLst/>
          </a:prstGeom>
        </p:spPr>
      </p:pic>
      <p:pic>
        <p:nvPicPr>
          <p:cNvPr id="5124" name="Picture 4" descr="https://www.ttb.org.tr/udek/userfiles/images/Yayinlar/udek_haziran_2022.jp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6" y="583029"/>
            <a:ext cx="3613735" cy="5075896"/>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p:cNvPicPr>
            <a:picLocks noChangeAspect="1"/>
          </p:cNvPicPr>
          <p:nvPr/>
        </p:nvPicPr>
        <p:blipFill rotWithShape="1">
          <a:blip r:embed="rId4">
            <a:extLst>
              <a:ext uri="{28A0092B-C50C-407E-A947-70E740481C1C}">
                <a14:useLocalDpi xmlns:a14="http://schemas.microsoft.com/office/drawing/2010/main" val="0"/>
              </a:ext>
            </a:extLst>
          </a:blip>
          <a:srcRect b="892"/>
          <a:stretch/>
        </p:blipFill>
        <p:spPr>
          <a:xfrm>
            <a:off x="8129385" y="583029"/>
            <a:ext cx="3703986" cy="5075896"/>
          </a:xfrm>
          <a:prstGeom prst="rect">
            <a:avLst/>
          </a:prstGeom>
        </p:spPr>
      </p:pic>
    </p:spTree>
    <p:extLst>
      <p:ext uri="{BB962C8B-B14F-4D97-AF65-F5344CB8AC3E}">
        <p14:creationId xmlns:p14="http://schemas.microsoft.com/office/powerpoint/2010/main" val="24448639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65121" y="641363"/>
            <a:ext cx="8911687" cy="1280890"/>
          </a:xfrm>
        </p:spPr>
        <p:txBody>
          <a:bodyPr>
            <a:normAutofit fontScale="90000"/>
          </a:bodyPr>
          <a:lstStyle/>
          <a:p>
            <a:r>
              <a:rPr lang="tr-TR" b="1" dirty="0"/>
              <a:t>TTB UDEK 43. (Seçimsiz) Genel Kurulu Yapıldı</a:t>
            </a:r>
            <a:br>
              <a:rPr lang="tr-TR" b="1" dirty="0"/>
            </a:br>
            <a:r>
              <a:rPr lang="tr-TR" b="1" dirty="0"/>
              <a:t>28 Ocak 2023</a:t>
            </a:r>
            <a:endParaRPr lang="en-US" dirty="0"/>
          </a:p>
        </p:txBody>
      </p:sp>
      <p:pic>
        <p:nvPicPr>
          <p:cNvPr id="1026" name="Picture 2" descr="https://www.ttb.org.tr/udek/lib_habergaleri/31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780" y="-8077169"/>
            <a:ext cx="7671727" cy="76717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ttb.org.tr/udek/lib_habergaleri/3155.jpg"/>
          <p:cNvPicPr>
            <a:picLocks noChangeAspect="1" noChangeArrowheads="1"/>
          </p:cNvPicPr>
          <p:nvPr/>
        </p:nvPicPr>
        <p:blipFill rotWithShape="1">
          <a:blip r:embed="rId2">
            <a:extLst>
              <a:ext uri="{28A0092B-C50C-407E-A947-70E740481C1C}">
                <a14:useLocalDpi xmlns:a14="http://schemas.microsoft.com/office/drawing/2010/main" val="0"/>
              </a:ext>
            </a:extLst>
          </a:blip>
          <a:srcRect t="23000" b="19391"/>
          <a:stretch/>
        </p:blipFill>
        <p:spPr bwMode="auto">
          <a:xfrm>
            <a:off x="3019545" y="2225613"/>
            <a:ext cx="6932935" cy="399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0126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63196" y="458233"/>
            <a:ext cx="8911687" cy="1280890"/>
          </a:xfrm>
        </p:spPr>
        <p:txBody>
          <a:bodyPr>
            <a:normAutofit fontScale="90000"/>
          </a:bodyPr>
          <a:lstStyle/>
          <a:p>
            <a:r>
              <a:rPr lang="tr-TR" b="1" dirty="0"/>
              <a:t>TTB UDEK 44. Olağanüstü (Seçimsiz) Genel Kurulu Yapıldı, 10 Haziran 2023</a:t>
            </a:r>
            <a:br>
              <a:rPr lang="tr-TR" b="1" dirty="0"/>
            </a:br>
            <a:endParaRPr lang="en-US" dirty="0"/>
          </a:p>
        </p:txBody>
      </p:sp>
      <p:sp>
        <p:nvSpPr>
          <p:cNvPr id="3" name="İçerik Yer Tutucusu 2"/>
          <p:cNvSpPr>
            <a:spLocks noGrp="1"/>
          </p:cNvSpPr>
          <p:nvPr>
            <p:ph idx="1"/>
          </p:nvPr>
        </p:nvSpPr>
        <p:spPr>
          <a:xfrm>
            <a:off x="1963196" y="1739123"/>
            <a:ext cx="8811196" cy="1791420"/>
          </a:xfrm>
        </p:spPr>
        <p:txBody>
          <a:bodyPr>
            <a:normAutofit/>
          </a:bodyPr>
          <a:lstStyle/>
          <a:p>
            <a:r>
              <a:rPr lang="tr-TR" sz="2000" dirty="0"/>
              <a:t>Genel Kurul’da yapılan oylamada “TTB UDEK Kuruluşu ve Çalışma Yöntemi Hakkında Yönetmelik” değişikliği oybirliği ile kabul edildi.</a:t>
            </a:r>
          </a:p>
          <a:p>
            <a:r>
              <a:rPr lang="tr-TR" sz="2000" dirty="0"/>
              <a:t>Tıbbi Farmakoloji Uzmanlık Derneği’nin TTB </a:t>
            </a:r>
            <a:r>
              <a:rPr lang="tr-TR" sz="2000" dirty="0" err="1"/>
              <a:t>UDEK’e</a:t>
            </a:r>
            <a:r>
              <a:rPr lang="tr-TR" sz="2000" dirty="0"/>
              <a:t> gözlemci üye olması oybirliği ile kabul edildi.</a:t>
            </a:r>
            <a:endParaRPr lang="en-US" sz="2000" dirty="0"/>
          </a:p>
        </p:txBody>
      </p:sp>
      <p:pic>
        <p:nvPicPr>
          <p:cNvPr id="2050" name="Picture 2" descr="https://www.ttb.org.tr/udek/lib_habergaleri/31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9106" y="3459412"/>
            <a:ext cx="5442969" cy="3061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8709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529" y="174555"/>
            <a:ext cx="7002405" cy="3698706"/>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8448" y="2613804"/>
            <a:ext cx="4931116" cy="4141420"/>
          </a:xfrm>
          <a:prstGeom prst="rect">
            <a:avLst/>
          </a:prstGeom>
        </p:spPr>
      </p:pic>
    </p:spTree>
    <p:extLst>
      <p:ext uri="{BB962C8B-B14F-4D97-AF65-F5344CB8AC3E}">
        <p14:creationId xmlns:p14="http://schemas.microsoft.com/office/powerpoint/2010/main" val="36105118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55831" y="2565054"/>
            <a:ext cx="8911687" cy="1280890"/>
          </a:xfrm>
        </p:spPr>
        <p:txBody>
          <a:bodyPr/>
          <a:lstStyle/>
          <a:p>
            <a:pPr algn="ctr"/>
            <a:r>
              <a:rPr lang="tr-TR" i="1" dirty="0"/>
              <a:t>Teşekkürler</a:t>
            </a:r>
            <a:endParaRPr lang="en-US" i="1" dirty="0"/>
          </a:p>
        </p:txBody>
      </p:sp>
    </p:spTree>
    <p:extLst>
      <p:ext uri="{BB962C8B-B14F-4D97-AF65-F5344CB8AC3E}">
        <p14:creationId xmlns:p14="http://schemas.microsoft.com/office/powerpoint/2010/main" val="2663211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89078" y="391196"/>
            <a:ext cx="9716968" cy="1290953"/>
          </a:xfrm>
        </p:spPr>
        <p:txBody>
          <a:bodyPr>
            <a:normAutofit fontScale="90000"/>
          </a:bodyPr>
          <a:lstStyle/>
          <a:p>
            <a:r>
              <a:rPr lang="tr-TR" b="1" dirty="0"/>
              <a:t>Uzmanlık Eğitiminde Niteliği Düşürerek Sayıyı Artırmak Çözüm Değildir (19 Nisan 2022)</a:t>
            </a:r>
            <a:br>
              <a:rPr lang="tr-TR" b="1" dirty="0"/>
            </a:br>
            <a:endParaRPr lang="en-US" b="1"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1276" y="1905000"/>
            <a:ext cx="8600536" cy="4404443"/>
          </a:xfrm>
          <a:prstGeom prst="rect">
            <a:avLst/>
          </a:prstGeom>
        </p:spPr>
      </p:pic>
    </p:spTree>
    <p:extLst>
      <p:ext uri="{BB962C8B-B14F-4D97-AF65-F5344CB8AC3E}">
        <p14:creationId xmlns:p14="http://schemas.microsoft.com/office/powerpoint/2010/main" val="2036460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02812" y="158283"/>
            <a:ext cx="9121746" cy="2027075"/>
          </a:xfrm>
        </p:spPr>
        <p:txBody>
          <a:bodyPr>
            <a:noAutofit/>
          </a:bodyPr>
          <a:lstStyle/>
          <a:p>
            <a:r>
              <a:rPr lang="tr-TR" sz="2800" b="1" dirty="0"/>
              <a:t>TTB UDEK Yürütme Kurulu TUS Kontenjanları Konusunda Üye Derneklerin Yöneticileri ve Asistan- Genç Uzman Hekim Temsilcileriyle İki Farklı Toplantı Düzenledi. </a:t>
            </a:r>
            <a:br>
              <a:rPr lang="tr-TR" sz="2800" b="1" dirty="0"/>
            </a:br>
            <a:endParaRPr lang="en-US" sz="2800" b="1" dirty="0"/>
          </a:p>
        </p:txBody>
      </p:sp>
      <p:sp>
        <p:nvSpPr>
          <p:cNvPr id="4" name="İçerik Yer Tutucusu 3"/>
          <p:cNvSpPr>
            <a:spLocks noGrp="1"/>
          </p:cNvSpPr>
          <p:nvPr>
            <p:ph idx="1"/>
          </p:nvPr>
        </p:nvSpPr>
        <p:spPr>
          <a:xfrm>
            <a:off x="769038" y="2185358"/>
            <a:ext cx="6235612" cy="4310332"/>
          </a:xfrm>
        </p:spPr>
        <p:txBody>
          <a:bodyPr>
            <a:normAutofit/>
          </a:bodyPr>
          <a:lstStyle/>
          <a:p>
            <a:r>
              <a:rPr lang="tr-TR" b="1" dirty="0"/>
              <a:t>20 Nisan 2022</a:t>
            </a:r>
            <a:r>
              <a:rPr lang="tr-TR" dirty="0"/>
              <a:t>  tarihli ilk toplantıya UDEK YK, TTB MK üyeleri ve 35 uzmanlık derneğinin temsilcileri, Av. Verda Gürsoy katıldı.</a:t>
            </a:r>
          </a:p>
          <a:p>
            <a:r>
              <a:rPr lang="tr-TR" b="1" dirty="0"/>
              <a:t>21 Nisan 2022 </a:t>
            </a:r>
            <a:r>
              <a:rPr lang="tr-TR" dirty="0"/>
              <a:t>tarihli ikinci toplantıya UDEK YK, TTB MK üyeleri ve 27 uzmanlık derneğinin asistan ve genç uzman hekim temsilcileri katıldı.</a:t>
            </a:r>
          </a:p>
          <a:p>
            <a:r>
              <a:rPr lang="tr-TR" dirty="0"/>
              <a:t>Dernek yöneticileri ve AGUH temsilcileri, uzmanlık eğitiminde artan kontenjanlar ile eğitimin niteliğinin düşeceğini, bunun hekimlik mesleğine ve toplum sağlığına zarar vereceğini belirttiler. </a:t>
            </a:r>
            <a:endParaRPr lang="en-US" dirty="0"/>
          </a:p>
        </p:txBody>
      </p:sp>
      <p:pic>
        <p:nvPicPr>
          <p:cNvPr id="2050" name="Picture 2" descr="https://www.ttb.org.tr/udek/lib_haber/5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6489" y="2185358"/>
            <a:ext cx="4719643" cy="3137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64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25174" y="313559"/>
            <a:ext cx="9035483" cy="1509490"/>
          </a:xfrm>
        </p:spPr>
        <p:txBody>
          <a:bodyPr>
            <a:noAutofit/>
          </a:bodyPr>
          <a:lstStyle/>
          <a:p>
            <a:r>
              <a:rPr lang="tr-TR" sz="3000" b="1" dirty="0"/>
              <a:t>TTB MK ve </a:t>
            </a:r>
            <a:r>
              <a:rPr lang="tr-TR" sz="3000" b="1" dirty="0" err="1"/>
              <a:t>UDEK’ten</a:t>
            </a:r>
            <a:r>
              <a:rPr lang="tr-TR" sz="3000" b="1" dirty="0"/>
              <a:t> 2022 Tıpta Uzmanlık Sınavı Birinci Dönem Kontenjan Tablosunun İptali İçin </a:t>
            </a:r>
            <a:r>
              <a:rPr lang="tr-TR" sz="3000" b="1" dirty="0" err="1"/>
              <a:t>Danıştaya</a:t>
            </a:r>
            <a:r>
              <a:rPr lang="tr-TR" sz="3000" b="1" dirty="0"/>
              <a:t> Başvuru</a:t>
            </a:r>
            <a:br>
              <a:rPr lang="tr-TR" sz="3000" b="1" dirty="0"/>
            </a:br>
            <a:endParaRPr lang="en-US" sz="3000" b="1" dirty="0"/>
          </a:p>
        </p:txBody>
      </p:sp>
      <p:sp>
        <p:nvSpPr>
          <p:cNvPr id="3" name="İçerik Yer Tutucusu 2"/>
          <p:cNvSpPr>
            <a:spLocks noGrp="1"/>
          </p:cNvSpPr>
          <p:nvPr>
            <p:ph idx="1"/>
          </p:nvPr>
        </p:nvSpPr>
        <p:spPr>
          <a:xfrm>
            <a:off x="1717944" y="2314755"/>
            <a:ext cx="8883920" cy="3413185"/>
          </a:xfrm>
        </p:spPr>
        <p:txBody>
          <a:bodyPr>
            <a:normAutofit/>
          </a:bodyPr>
          <a:lstStyle/>
          <a:p>
            <a:r>
              <a:rPr lang="tr-TR" sz="2000" dirty="0"/>
              <a:t>TTB MK ve UDEK Sağlık Bakanlığı tarafından ilan edilen 2022 Tıpta Uzmanlık Sınavı birinci dönem kontenjan tablosunun yürütmesinin durdurulması ve iptali istemiyle </a:t>
            </a:r>
            <a:r>
              <a:rPr lang="tr-TR" sz="2000" b="1" dirty="0"/>
              <a:t>25 Nisan 2022 </a:t>
            </a:r>
            <a:r>
              <a:rPr lang="tr-TR" sz="2000" dirty="0"/>
              <a:t>günü Danıştay’a başvuruda bulundu.</a:t>
            </a:r>
          </a:p>
          <a:p>
            <a:r>
              <a:rPr lang="tr-TR" sz="2000" dirty="0"/>
              <a:t>Tıp eğitiminin niteliğine ilişkin ulusal ve uluslararası metinler ile Tıpta Uzmanlık Kurulu’nun (TUK) görevlerinin işaret edildiği başvuruda, kontenjan tablosunun Anayasa’nın 130. maddesine, 2547 sayılı yasaya, Tıpta ve Diş Hekimliğinde Uzmanlık Eğitimi Yönetmeliği’ne ve TUK tarafından belirlenen standartlara aykırı olduğu, kamu yararına ve eğitim faaliyeti ile hizmetin gereğine aykırı olduğu belirtildi.</a:t>
            </a:r>
            <a:endParaRPr lang="en-US" sz="2000" dirty="0"/>
          </a:p>
        </p:txBody>
      </p:sp>
    </p:spTree>
    <p:extLst>
      <p:ext uri="{BB962C8B-B14F-4D97-AF65-F5344CB8AC3E}">
        <p14:creationId xmlns:p14="http://schemas.microsoft.com/office/powerpoint/2010/main" val="717891032"/>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996</TotalTime>
  <Words>4090</Words>
  <Application>Microsoft Office PowerPoint</Application>
  <PresentationFormat>Geniş ekran</PresentationFormat>
  <Paragraphs>267</Paragraphs>
  <Slides>64</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64</vt:i4>
      </vt:variant>
    </vt:vector>
  </HeadingPairs>
  <TitlesOfParts>
    <vt:vector size="68" baseType="lpstr">
      <vt:lpstr>Arial</vt:lpstr>
      <vt:lpstr>Century Gothic</vt:lpstr>
      <vt:lpstr>Wingdings 3</vt:lpstr>
      <vt:lpstr>Duman</vt:lpstr>
      <vt:lpstr>TTB UZMANLIK DERNEKLERİ EŞGÜDÜM KURULU ÇALIŞMA RAPORU (Ocak 2022-Aralık 2023) </vt:lpstr>
      <vt:lpstr>42. UDEK Seçimli Genel Kurulu  (8 Ocak 2022 )</vt:lpstr>
      <vt:lpstr>TTB UDEK Üyesi Dernekler</vt:lpstr>
      <vt:lpstr>TTB-UDEK Çalışma Başlıkları ve Etkinlikler </vt:lpstr>
      <vt:lpstr>Asistan ve Genç Uzman Hekimler, Uzmanlık Eğitimi </vt:lpstr>
      <vt:lpstr>UDEK AGUH Yürütme Kurulu</vt:lpstr>
      <vt:lpstr>Uzmanlık Eğitiminde Niteliği Düşürerek Sayıyı Artırmak Çözüm Değildir (19 Nisan 2022) </vt:lpstr>
      <vt:lpstr>TTB UDEK Yürütme Kurulu TUS Kontenjanları Konusunda Üye Derneklerin Yöneticileri ve Asistan- Genç Uzman Hekim Temsilcileriyle İki Farklı Toplantı Düzenledi.  </vt:lpstr>
      <vt:lpstr>TTB MK ve UDEK’ten 2022 Tıpta Uzmanlık Sınavı Birinci Dönem Kontenjan Tablosunun İptali İçin Danıştaya Başvuru </vt:lpstr>
      <vt:lpstr>Uzmanlık Eğitiminde Plansızca Yapılan Kontenjan Artışları Kabul Edilemez! (1 Ekim 2022) </vt:lpstr>
      <vt:lpstr>Uzaktan Tıp Eğitimi Sağlık Hizmetlerinin Geleceğini Olumsuz Etkiler-TTB Tıp Eğitimi Kolu, TTB UDEK, TTB MK (13 Şubat 2023) </vt:lpstr>
      <vt:lpstr>Deprem Bölgesinde Tıp ve Uzmanlık Eğitimi: Sorunlar ve Çözüm Önerileri (1 Nisan 2023)  </vt:lpstr>
      <vt:lpstr>Deprem Bölgesinde Uzmanlık Eğitiminde Sorunlar Devam Ediyor (12 Mayıs 2023) </vt:lpstr>
      <vt:lpstr>Cerrahpaşa Tıp Fakültesinde Uzmanlık Öğrencileri Eğitimleri ve Geleceklerinden Kaygı Duyuyor (24 Mayıs 2023) </vt:lpstr>
      <vt:lpstr>TTB-UDEK Çalışma Başlıkları ve Etkinlikler  </vt:lpstr>
      <vt:lpstr>Türk Tabipleri Birliği ve Uzmanlık Dernekleri Çocuk Yaş Grubunda COVID-19 Aşılamasını Öneriyor (29 Mart 2022)  </vt:lpstr>
      <vt:lpstr>COVID-19 Pandemisi Bitmedi! (8 Temmuz 2022)  Türk Tabipleri Birliği Merkez Konseyi Türk Tabipleri Birliği Uzmanlık Dernekleri Eşgüdüm Kurulu Halk Sağlığı Uzmanları Derneği Türk Klinik Mikrobiyoloji ve İnfeksiyon Hastalıkları Derneği Türk Toraks Derneği  </vt:lpstr>
      <vt:lpstr>TTB UDEK Üyesi Derneklerin Covid-19 Aşısı Hatırlatma Dozu Hakkında Görüşü (11 Temmuz 2022)  </vt:lpstr>
      <vt:lpstr>Cinsel Kimlikle İlişkili Ayrımcı Tutumlar Kabul Edilemez (Türkiye Psikiyatri Derneği, TTB UDEK, TTB MK, 28 Ocak 2023) </vt:lpstr>
      <vt:lpstr>TTB UDEK Deprem Sonrası Değerlendirme Toplantısı Yapıldı (7 Şubat 2023) </vt:lpstr>
      <vt:lpstr>TTB UDEK’ten Deprem Bölgesinde Sağlık Hizmetleri Konusunda Tespit ve Öneriler (10 Şubat 2023) </vt:lpstr>
      <vt:lpstr>TTB Deprem Bülteni #5: Sağlık Bakanlığı, Deprem Bölgesindeki Sağlık Hizmetlerinin Örgütlenmesinde TTB ve Uzmanlık Dernekleri ile Koordine Hareket Etmelidir 11 Şubat 2023 (Hibrit basın toplantısı-TTB MK ve TTB UDEK YK, Dernek temsilcileri) </vt:lpstr>
      <vt:lpstr>Demokrasiye ve Ülkemize Sahip Çıkıyoruz (23 Mayıs 2023)  Biz uzmanlık dernekleri olarak,   </vt:lpstr>
      <vt:lpstr>TTB UDEK Üyesi KLİMİK, HASUDER ve Türk Pediatri Kurumu’nun Türkiye’deki Kızamık Salgını Üzerine Görüşü (15 Haziran 2023) </vt:lpstr>
      <vt:lpstr>Aşırı Sıcaklar Başladı, Sağlık Bakanlığı ve Devletin Tüm İlgili Kurumlarını Acil Önlem Almaya Çağırıyoruz (13 Temmuz 2023) Türk Toraks Derneği, HASUDER, TTB UDEK YK, TTB MK </vt:lpstr>
      <vt:lpstr>COVID-19 Salgınında Yeni Aşılama Önerileri (26 Eylül 2023)  KLİMİK, HASUDER, Türk Toraks Derneği, TAHUD, TTB UDEK YK </vt:lpstr>
      <vt:lpstr>TTB UDEK Ortadoğu’daki Şiddetten Etkilenenlerle Dayanışma Bildirisi (18 Ekim 2023) </vt:lpstr>
      <vt:lpstr>TTB-UDEK Çalışma Başlıkları ve Etkinlikler  </vt:lpstr>
      <vt:lpstr>PowerPoint Sunusu</vt:lpstr>
      <vt:lpstr>PowerPoint Sunusu</vt:lpstr>
      <vt:lpstr>Dr. Koray Başar’a Yönelik Saldırıya Karşı Sağlık Emek-Meslek Örgütleri Tek Ses: Hekimlik Değerlerine ve Sağlık Çalışanlarına Yönelik Saldırıyı Kınıyoruz!</vt:lpstr>
      <vt:lpstr>Daha Fazla Meslektaşımızı Sağlıkta Şiddet Nedeniyle Kaybetmek İstemiyoruz!  6 Temmuz 2022 </vt:lpstr>
      <vt:lpstr>Saldırılara Karşı Bilimin ve Bilim İnsanlarının Yanındayız.  21 Temmuz 2022 </vt:lpstr>
      <vt:lpstr>Bilimin, Aklın ve Bilim İnsanlarının Yanındayız! Ankara Tabip Odası Türk Tabipleri Birliği Merkez Konseyi TTB Uzmanlık Dernekleri Eşgüdüm Kurulu  </vt:lpstr>
      <vt:lpstr>TTB ve Sağlık Emek Örgütleri: Bilimin ve Sağlığın Tarafıyız; Esin Şenol’un ve Bilim İnsanlarının Yanındayız. </vt:lpstr>
      <vt:lpstr>TTB Merkez Konseyi, TTB-UDEK YK ve Uzmanlık Dernekleri: Sağlık Bakanlığı’nın “Yeni Ek Ödeme Yönetmeliği” Var Olan Eşitsizlikleri Artırmıştır (31 Ağustos 2022)</vt:lpstr>
      <vt:lpstr>Tıp ve Uzmanlık Eğitiminde “YÖK’ün Akademik Hareketlilik Projesi” Üzerine Görüşümüz (7 Aralık 2022) </vt:lpstr>
      <vt:lpstr>Deprem Bölgesindeki Hekimler ve Tıpta Uzmanlık Öğrencilerinin Hakları (1 Mart 2023)  TTB UDEK YK Türk Toraks Derneği Türkiye Psikiyatri Derneği </vt:lpstr>
      <vt:lpstr>Meslektaşımız Dr. Suna Dilbaz’ın hastaneden polis zoru ile ifadeye götürülmesi kabul edilemez! (8 Temmuz 2023) </vt:lpstr>
      <vt:lpstr>Bilimsel ve Mesleki Sorumluluklarını Yerine Getiren Hekimleri Hedef Göstermek Suçtur (14 Ağustos 2023) Türkiye Psikiyatri Derneği, UDEK üyesi dernekler </vt:lpstr>
      <vt:lpstr>Yeni Doçentlik Yönetmeliği Üzerine TTB Görüşü (22 Ağustos 2023)  TTB UDEK, TTB Eğitim Kolu, TTB MK </vt:lpstr>
      <vt:lpstr>Hekimlerin Sağlığını ve Yaşam Hakkını Korumak İçin Acil Önlemler Alınmalıdır (1 Ekim 2023) Türkiye Psikiyatri Derneği ve UDEK üyesi dernekler </vt:lpstr>
      <vt:lpstr>TTB-UDEK Çalışma Başlıkları ve Etkinlikler  </vt:lpstr>
      <vt:lpstr>Hekimlerin Mesleklerini Serbest Yapabilme Hakkı Ellerinden Alınamaz (12 Ekim 2022) </vt:lpstr>
      <vt:lpstr>Hekimlerin Serbest Çalışma Hakkını Engelleyen Yönetmeliğe Karşı Çıkıyoruz (5 Aralık 2022) </vt:lpstr>
      <vt:lpstr>PowerPoint Sunusu</vt:lpstr>
      <vt:lpstr>E- Sağlık, E-Eğitim </vt:lpstr>
      <vt:lpstr>PowerPoint Sunusu</vt:lpstr>
      <vt:lpstr>TTB Merkez Konseyi’nin Görevden Alınması Hukuka ve Demokrasiye Aykırıdır! (1 Aralık 2023) TTB UDEK Yürütme Kurulu </vt:lpstr>
      <vt:lpstr>TTB-UDEK Çalışma Başlıkları ve Etkinlikler  </vt:lpstr>
      <vt:lpstr>XXVIII. Tıpta Uzmanlık Eğitimi Kurultayı</vt:lpstr>
      <vt:lpstr>Dahili Bilimler Çalışma Grubu</vt:lpstr>
      <vt:lpstr>PowerPoint Sunusu</vt:lpstr>
      <vt:lpstr>Temel Bilimler Çalışma Grubu</vt:lpstr>
      <vt:lpstr>XXVIII. Tıpta Uzmanlık Eğitimi Kurultayı </vt:lpstr>
      <vt:lpstr>PowerPoint Sunusu</vt:lpstr>
      <vt:lpstr>XXIX. Tıpta Uzmanlık Eğitimi Kurultayı</vt:lpstr>
      <vt:lpstr>XXIX. Tıpta Uzmanlık Eğitimi Kurultayı</vt:lpstr>
      <vt:lpstr>PowerPoint Sunusu</vt:lpstr>
      <vt:lpstr>PowerPoint Sunusu</vt:lpstr>
      <vt:lpstr>TTB UDEK 43. (Seçimsiz) Genel Kurulu Yapıldı 28 Ocak 2023</vt:lpstr>
      <vt:lpstr>TTB UDEK 44. Olağanüstü (Seçimsiz) Genel Kurulu Yapıldı, 10 Haziran 2023 </vt:lpstr>
      <vt:lpstr>PowerPoint Sunusu</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TTB UZMANLIK DERNEKLERİ EŞGÜDÜM KURULU (TTB-UDEK) FAALİYET RAPORU (Ocak 2022-Ocak 2023)</dc:title>
  <dc:creator>sony-user</dc:creator>
  <cp:lastModifiedBy>Funda Obuz</cp:lastModifiedBy>
  <cp:revision>104</cp:revision>
  <dcterms:created xsi:type="dcterms:W3CDTF">2023-01-23T18:49:50Z</dcterms:created>
  <dcterms:modified xsi:type="dcterms:W3CDTF">2024-01-22T06:37:04Z</dcterms:modified>
</cp:coreProperties>
</file>