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7"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B46AA-50D8-49DE-57E4-7F8C70BD6F49}" v="267" dt="2023-09-14T11:37:12.651"/>
    <p1510:client id="{6AE168AB-A0FC-576D-AAD8-6782B28858D1}" v="2152" dt="2023-09-17T00:05:15.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9/16/2023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9142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9/16/2023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0231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9/16/2023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74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9/16/2023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3998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9/16/2023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3837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9/16/2023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886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9/16/2023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94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9/16/2023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65878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9/16/2023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9081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9/16/2023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4582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9/16/2023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5544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9/16/2023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86398956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0" r:id="rId6"/>
    <p:sldLayoutId id="2147483906" r:id="rId7"/>
    <p:sldLayoutId id="2147483907" r:id="rId8"/>
    <p:sldLayoutId id="2147483908" r:id="rId9"/>
    <p:sldLayoutId id="2147483909" r:id="rId10"/>
    <p:sldLayoutId id="214748391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3" descr="Renkli dalgalı kavram">
            <a:extLst>
              <a:ext uri="{FF2B5EF4-FFF2-40B4-BE49-F238E27FC236}">
                <a16:creationId xmlns:a16="http://schemas.microsoft.com/office/drawing/2014/main" id="{62FF4006-7C0B-1F30-D5D0-3B289EA5FEF1}"/>
              </a:ext>
            </a:extLst>
          </p:cNvPr>
          <p:cNvPicPr>
            <a:picLocks noChangeAspect="1"/>
          </p:cNvPicPr>
          <p:nvPr/>
        </p:nvPicPr>
        <p:blipFill rotWithShape="1">
          <a:blip r:embed="rId2"/>
          <a:srcRect t="2508" r="6" b="13081"/>
          <a:stretch/>
        </p:blipFill>
        <p:spPr>
          <a:xfrm>
            <a:off x="20" y="10"/>
            <a:ext cx="12188932" cy="6857990"/>
          </a:xfrm>
          <a:prstGeom prst="rect">
            <a:avLst/>
          </a:prstGeom>
        </p:spPr>
      </p:pic>
      <p:sp>
        <p:nvSpPr>
          <p:cNvPr id="7"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p:cNvSpPr>
            <a:spLocks noGrp="1"/>
          </p:cNvSpPr>
          <p:nvPr>
            <p:ph type="ctrTitle"/>
          </p:nvPr>
        </p:nvSpPr>
        <p:spPr>
          <a:xfrm>
            <a:off x="1187086" y="3510095"/>
            <a:ext cx="9994373" cy="2226244"/>
          </a:xfrm>
        </p:spPr>
        <p:txBody>
          <a:bodyPr rtlCol="0" anchor="t">
            <a:normAutofit/>
          </a:bodyPr>
          <a:lstStyle/>
          <a:p>
            <a:br>
              <a:rPr lang="en-US" sz="3200" b="1" dirty="0">
                <a:solidFill>
                  <a:schemeClr val="tx1"/>
                </a:solidFill>
                <a:latin typeface="Times New Roman"/>
                <a:cs typeface="Posterama"/>
              </a:rPr>
            </a:br>
            <a:br>
              <a:rPr lang="en-US" sz="3200" b="1" dirty="0">
                <a:latin typeface="Times New Roman"/>
                <a:cs typeface="Posterama"/>
              </a:rPr>
            </a:br>
            <a:r>
              <a:rPr lang="en-US" sz="3200" b="1" dirty="0" err="1">
                <a:solidFill>
                  <a:schemeClr val="tx1"/>
                </a:solidFill>
                <a:latin typeface="Times New Roman"/>
                <a:cs typeface="Posterama"/>
              </a:rPr>
              <a:t>Araş.Gör.Dr.Sedat</a:t>
            </a:r>
            <a:r>
              <a:rPr lang="en-US" sz="3200" b="1" dirty="0">
                <a:solidFill>
                  <a:schemeClr val="tx1"/>
                </a:solidFill>
                <a:latin typeface="Times New Roman"/>
                <a:cs typeface="Posterama"/>
              </a:rPr>
              <a:t> YİĞİT</a:t>
            </a:r>
            <a:br>
              <a:rPr lang="en-US" sz="3200" b="1" dirty="0">
                <a:solidFill>
                  <a:schemeClr val="tx1"/>
                </a:solidFill>
                <a:latin typeface="Times New Roman"/>
                <a:cs typeface="Posterama"/>
              </a:rPr>
            </a:br>
            <a:r>
              <a:rPr lang="en-US" sz="3200" b="1" dirty="0">
                <a:solidFill>
                  <a:schemeClr val="tx1"/>
                </a:solidFill>
                <a:latin typeface="Times New Roman"/>
                <a:cs typeface="Posterama"/>
              </a:rPr>
              <a:t>MCBÜ HALK SAĞLIĞI</a:t>
            </a:r>
            <a:endParaRPr lang="en-US" sz="3200" b="1" dirty="0">
              <a:solidFill>
                <a:schemeClr val="tx1"/>
              </a:solidFill>
              <a:latin typeface="Times New Roman"/>
            </a:endParaRPr>
          </a:p>
        </p:txBody>
      </p:sp>
      <p:sp>
        <p:nvSpPr>
          <p:cNvPr id="3" name="Alt Başlık 2"/>
          <p:cNvSpPr>
            <a:spLocks noGrp="1"/>
          </p:cNvSpPr>
          <p:nvPr>
            <p:ph type="subTitle" idx="1"/>
          </p:nvPr>
        </p:nvSpPr>
        <p:spPr>
          <a:xfrm>
            <a:off x="2186949" y="725466"/>
            <a:ext cx="7974719" cy="2713192"/>
          </a:xfrm>
        </p:spPr>
        <p:txBody>
          <a:bodyPr rtlCol="0" anchor="b">
            <a:normAutofit/>
          </a:bodyPr>
          <a:lstStyle/>
          <a:p>
            <a:r>
              <a:rPr lang="en-US" sz="4800" b="1" dirty="0">
                <a:solidFill>
                  <a:srgbClr val="000000"/>
                </a:solidFill>
                <a:latin typeface="Times New Roman"/>
                <a:cs typeface="Calibri"/>
              </a:rPr>
              <a:t>AFETLERDE SALGIN KONTROLU</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51D7C42F-8012-B872-6637-A44C8CC65736}"/>
              </a:ext>
            </a:extLst>
          </p:cNvPr>
          <p:cNvSpPr>
            <a:spLocks noGrp="1"/>
          </p:cNvSpPr>
          <p:nvPr>
            <p:ph type="title"/>
          </p:nvPr>
        </p:nvSpPr>
        <p:spPr>
          <a:xfrm>
            <a:off x="457200" y="722025"/>
            <a:ext cx="4952999" cy="2247616"/>
          </a:xfrm>
        </p:spPr>
        <p:txBody>
          <a:bodyPr>
            <a:normAutofit/>
          </a:bodyPr>
          <a:lstStyle/>
          <a:p>
            <a:r>
              <a:rPr lang="tr-TR" sz="2400" dirty="0">
                <a:ea typeface="+mj-lt"/>
                <a:cs typeface="+mj-lt"/>
              </a:rPr>
              <a:t>SULARIN KONTROLÜ(2)</a:t>
            </a:r>
            <a:endParaRPr lang="tr-TR" sz="2400" dirty="0"/>
          </a:p>
        </p:txBody>
      </p:sp>
      <p:sp>
        <p:nvSpPr>
          <p:cNvPr id="3" name="İçerik Yer Tutucusu 2">
            <a:extLst>
              <a:ext uri="{FF2B5EF4-FFF2-40B4-BE49-F238E27FC236}">
                <a16:creationId xmlns:a16="http://schemas.microsoft.com/office/drawing/2014/main" id="{D745A103-992A-B5FE-BE50-BA79E125F67E}"/>
              </a:ext>
            </a:extLst>
          </p:cNvPr>
          <p:cNvSpPr>
            <a:spLocks noGrp="1"/>
          </p:cNvSpPr>
          <p:nvPr>
            <p:ph idx="1"/>
          </p:nvPr>
        </p:nvSpPr>
        <p:spPr>
          <a:xfrm>
            <a:off x="457200" y="3261390"/>
            <a:ext cx="4952999" cy="3009494"/>
          </a:xfrm>
        </p:spPr>
        <p:txBody>
          <a:bodyPr vert="horz" lIns="91440" tIns="45720" rIns="91440" bIns="45720" rtlCol="0" anchor="t">
            <a:normAutofit/>
          </a:bodyPr>
          <a:lstStyle/>
          <a:p>
            <a:pPr>
              <a:lnSpc>
                <a:spcPct val="100000"/>
              </a:lnSpc>
            </a:pPr>
            <a:r>
              <a:rPr lang="tr-TR" sz="1100" dirty="0">
                <a:ea typeface="+mn-lt"/>
                <a:cs typeface="+mn-lt"/>
              </a:rPr>
              <a:t>1. Klor Tablet ve solüsyon formlarında bulunabilir. Kuru ve ağzı kapalı olarak saklanması gerekmektedir. Su bulanık ise bu miktarlar iki katına çıkartılmalıdır. </a:t>
            </a:r>
            <a:endParaRPr lang="tr-TR" sz="1100">
              <a:ea typeface="+mn-lt"/>
              <a:cs typeface="+mn-lt"/>
            </a:endParaRPr>
          </a:p>
          <a:p>
            <a:pPr>
              <a:lnSpc>
                <a:spcPct val="100000"/>
              </a:lnSpc>
            </a:pPr>
            <a:r>
              <a:rPr lang="tr-TR" sz="1100" dirty="0">
                <a:ea typeface="+mn-lt"/>
                <a:cs typeface="+mn-lt"/>
              </a:rPr>
              <a:t>a.  </a:t>
            </a:r>
            <a:r>
              <a:rPr lang="tr-TR" sz="1100" dirty="0" err="1">
                <a:ea typeface="+mn-lt"/>
                <a:cs typeface="+mn-lt"/>
              </a:rPr>
              <a:t>Halazon</a:t>
            </a:r>
            <a:r>
              <a:rPr lang="tr-TR" sz="1100" dirty="0">
                <a:ea typeface="+mn-lt"/>
                <a:cs typeface="+mn-lt"/>
              </a:rPr>
              <a:t> 4 mg. tablet: Bir tablet 1 litre su için kullanılır. </a:t>
            </a:r>
          </a:p>
          <a:p>
            <a:pPr>
              <a:lnSpc>
                <a:spcPct val="100000"/>
              </a:lnSpc>
            </a:pPr>
            <a:r>
              <a:rPr lang="tr-TR" sz="1100" dirty="0">
                <a:ea typeface="+mn-lt"/>
                <a:cs typeface="+mn-lt"/>
              </a:rPr>
              <a:t>b.  </a:t>
            </a:r>
            <a:r>
              <a:rPr lang="tr-TR" sz="1100" dirty="0" err="1">
                <a:ea typeface="+mn-lt"/>
                <a:cs typeface="+mn-lt"/>
              </a:rPr>
              <a:t>Halazon</a:t>
            </a:r>
            <a:r>
              <a:rPr lang="tr-TR" sz="1100" dirty="0">
                <a:ea typeface="+mn-lt"/>
                <a:cs typeface="+mn-lt"/>
              </a:rPr>
              <a:t> 160 mg. tablet: Bir tablet 40 litre su için kullanılır. </a:t>
            </a:r>
          </a:p>
          <a:p>
            <a:pPr>
              <a:lnSpc>
                <a:spcPct val="100000"/>
              </a:lnSpc>
            </a:pPr>
            <a:r>
              <a:rPr lang="tr-TR" sz="1100" dirty="0">
                <a:ea typeface="+mn-lt"/>
                <a:cs typeface="+mn-lt"/>
              </a:rPr>
              <a:t>c. </a:t>
            </a:r>
            <a:r>
              <a:rPr lang="tr-TR" sz="1100" dirty="0" err="1">
                <a:ea typeface="+mn-lt"/>
                <a:cs typeface="+mn-lt"/>
              </a:rPr>
              <a:t>Perkloran</a:t>
            </a:r>
            <a:r>
              <a:rPr lang="tr-TR" sz="1100" dirty="0">
                <a:ea typeface="+mn-lt"/>
                <a:cs typeface="+mn-lt"/>
              </a:rPr>
              <a:t> % 60-70 klor içerir. Toz halinde ya da tabletler şeklinde olabilir. Kapalı kaplarda saklanmalıdır. 8 litre suya 1 silme çay kaşığı (ya da bir tablet) eklenerek çözüldüğünde 500 mg/</a:t>
            </a:r>
            <a:r>
              <a:rPr lang="tr-TR" sz="1100" dirty="0" err="1">
                <a:ea typeface="+mn-lt"/>
                <a:cs typeface="+mn-lt"/>
              </a:rPr>
              <a:t>lt</a:t>
            </a:r>
            <a:r>
              <a:rPr lang="tr-TR" sz="1100" dirty="0">
                <a:ea typeface="+mn-lt"/>
                <a:cs typeface="+mn-lt"/>
              </a:rPr>
              <a:t> STOK solüsyon elde edilir. Bu solüsyon 1’e 100 sulandırılarak 30 dakika beklenir ve kullanılır hale gelir. Stok solüsyon iki hafta içinde tüketilmelidir</a:t>
            </a:r>
          </a:p>
          <a:p>
            <a:pPr>
              <a:lnSpc>
                <a:spcPct val="100000"/>
              </a:lnSpc>
            </a:pPr>
            <a:r>
              <a:rPr lang="tr-TR" sz="1100" dirty="0">
                <a:ea typeface="+mn-lt"/>
                <a:cs typeface="+mn-lt"/>
              </a:rPr>
              <a:t>. d. Sodyum </a:t>
            </a:r>
            <a:r>
              <a:rPr lang="tr-TR" sz="1100" dirty="0" err="1">
                <a:ea typeface="+mn-lt"/>
                <a:cs typeface="+mn-lt"/>
              </a:rPr>
              <a:t>hipoklorid</a:t>
            </a:r>
            <a:r>
              <a:rPr lang="tr-TR" sz="1100" dirty="0">
                <a:ea typeface="+mn-lt"/>
                <a:cs typeface="+mn-lt"/>
              </a:rPr>
              <a:t> (Çamaşır suyu): Evlerde kullanılan çamaşır suyudur. 1 litre suya 10 damla eklenir. 30 dakika beklendikten sonra kullanılabilir</a:t>
            </a:r>
            <a:endParaRPr lang="tr-TR" sz="1100" dirty="0"/>
          </a:p>
        </p:txBody>
      </p:sp>
      <p:pic>
        <p:nvPicPr>
          <p:cNvPr id="5" name="Picture 4" descr="Açılmamış hap paketlerinin yakından görünümü">
            <a:extLst>
              <a:ext uri="{FF2B5EF4-FFF2-40B4-BE49-F238E27FC236}">
                <a16:creationId xmlns:a16="http://schemas.microsoft.com/office/drawing/2014/main" id="{4C5C46D5-458B-51BF-B436-583474FD2E64}"/>
              </a:ext>
            </a:extLst>
          </p:cNvPr>
          <p:cNvPicPr>
            <a:picLocks noChangeAspect="1"/>
          </p:cNvPicPr>
          <p:nvPr/>
        </p:nvPicPr>
        <p:blipFill rotWithShape="1">
          <a:blip r:embed="rId2"/>
          <a:srcRect l="20706" r="20536" b="3"/>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106592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D7C46-A6DE-261F-4B33-DCE60294C4C4}"/>
              </a:ext>
            </a:extLst>
          </p:cNvPr>
          <p:cNvSpPr>
            <a:spLocks noGrp="1"/>
          </p:cNvSpPr>
          <p:nvPr>
            <p:ph type="title"/>
          </p:nvPr>
        </p:nvSpPr>
        <p:spPr/>
        <p:txBody>
          <a:bodyPr/>
          <a:lstStyle/>
          <a:p>
            <a:r>
              <a:rPr lang="tr-TR" dirty="0">
                <a:ea typeface="+mj-lt"/>
                <a:cs typeface="+mj-lt"/>
              </a:rPr>
              <a:t>SULARIN KONTROLÜ(3)</a:t>
            </a:r>
            <a:endParaRPr lang="tr-TR" dirty="0"/>
          </a:p>
        </p:txBody>
      </p:sp>
      <p:sp>
        <p:nvSpPr>
          <p:cNvPr id="3" name="İçerik Yer Tutucusu 2">
            <a:extLst>
              <a:ext uri="{FF2B5EF4-FFF2-40B4-BE49-F238E27FC236}">
                <a16:creationId xmlns:a16="http://schemas.microsoft.com/office/drawing/2014/main" id="{A378239D-3AF0-45B4-E7F7-C1B5B85D1DA8}"/>
              </a:ext>
            </a:extLst>
          </p:cNvPr>
          <p:cNvSpPr>
            <a:spLocks noGrp="1"/>
          </p:cNvSpPr>
          <p:nvPr>
            <p:ph idx="1"/>
          </p:nvPr>
        </p:nvSpPr>
        <p:spPr/>
        <p:txBody>
          <a:bodyPr vert="horz" lIns="91440" tIns="45720" rIns="91440" bIns="45720" rtlCol="0" anchor="t">
            <a:normAutofit/>
          </a:bodyPr>
          <a:lstStyle/>
          <a:p>
            <a:r>
              <a:rPr lang="tr-TR" dirty="0">
                <a:ea typeface="+mn-lt"/>
                <a:cs typeface="+mn-lt"/>
              </a:rPr>
              <a:t>2. İyot </a:t>
            </a:r>
          </a:p>
          <a:p>
            <a:r>
              <a:rPr lang="tr-TR" dirty="0">
                <a:ea typeface="+mn-lt"/>
                <a:cs typeface="+mn-lt"/>
              </a:rPr>
              <a:t>a. İyot tablet: 8 mg iyot içerir. 1 litre suyu 10 dakikada dezenfekte eder. </a:t>
            </a:r>
          </a:p>
          <a:p>
            <a:r>
              <a:rPr lang="tr-TR" dirty="0">
                <a:ea typeface="+mn-lt"/>
                <a:cs typeface="+mn-lt"/>
              </a:rPr>
              <a:t>b. Solüsyon: İlk yardım amacı ile kullanılan </a:t>
            </a:r>
            <a:r>
              <a:rPr lang="tr-TR" dirty="0" err="1">
                <a:ea typeface="+mn-lt"/>
                <a:cs typeface="+mn-lt"/>
              </a:rPr>
              <a:t>solusyondur</a:t>
            </a:r>
            <a:r>
              <a:rPr lang="tr-TR" dirty="0">
                <a:ea typeface="+mn-lt"/>
                <a:cs typeface="+mn-lt"/>
              </a:rPr>
              <a:t>. 5 damla iyot </a:t>
            </a:r>
            <a:r>
              <a:rPr lang="tr-TR" dirty="0" err="1">
                <a:ea typeface="+mn-lt"/>
                <a:cs typeface="+mn-lt"/>
              </a:rPr>
              <a:t>solusyonu</a:t>
            </a:r>
            <a:r>
              <a:rPr lang="tr-TR" dirty="0">
                <a:ea typeface="+mn-lt"/>
                <a:cs typeface="+mn-lt"/>
              </a:rPr>
              <a:t> 1 </a:t>
            </a:r>
            <a:r>
              <a:rPr lang="tr-TR" dirty="0" err="1">
                <a:ea typeface="+mn-lt"/>
                <a:cs typeface="+mn-lt"/>
              </a:rPr>
              <a:t>lt</a:t>
            </a:r>
            <a:r>
              <a:rPr lang="tr-TR" dirty="0">
                <a:ea typeface="+mn-lt"/>
                <a:cs typeface="+mn-lt"/>
              </a:rPr>
              <a:t> suyun dezenfeksiyonunda kullanılır. Kullanımdan önce 30 dakika beklenmelidir</a:t>
            </a:r>
            <a:endParaRPr lang="tr-TR"/>
          </a:p>
        </p:txBody>
      </p:sp>
    </p:spTree>
    <p:extLst>
      <p:ext uri="{BB962C8B-B14F-4D97-AF65-F5344CB8AC3E}">
        <p14:creationId xmlns:p14="http://schemas.microsoft.com/office/powerpoint/2010/main" val="23663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EA966-0D05-D70C-770F-7E59FCBAB504}"/>
              </a:ext>
            </a:extLst>
          </p:cNvPr>
          <p:cNvSpPr>
            <a:spLocks noGrp="1"/>
          </p:cNvSpPr>
          <p:nvPr>
            <p:ph type="title"/>
          </p:nvPr>
        </p:nvSpPr>
        <p:spPr/>
        <p:txBody>
          <a:bodyPr>
            <a:normAutofit/>
          </a:bodyPr>
          <a:lstStyle/>
          <a:p>
            <a:r>
              <a:rPr lang="tr-TR" sz="3600" dirty="0">
                <a:latin typeface="Times New Roman"/>
                <a:cs typeface="Posterama"/>
              </a:rPr>
              <a:t>ÇEVREYE YÖNELİK KORUYUCU ÖNLEMLER</a:t>
            </a:r>
          </a:p>
        </p:txBody>
      </p:sp>
      <p:sp>
        <p:nvSpPr>
          <p:cNvPr id="3" name="İçerik Yer Tutucusu 2">
            <a:extLst>
              <a:ext uri="{FF2B5EF4-FFF2-40B4-BE49-F238E27FC236}">
                <a16:creationId xmlns:a16="http://schemas.microsoft.com/office/drawing/2014/main" id="{1DB8C0D0-3B64-A24F-6B69-2963D0A95E27}"/>
              </a:ext>
            </a:extLst>
          </p:cNvPr>
          <p:cNvSpPr>
            <a:spLocks noGrp="1"/>
          </p:cNvSpPr>
          <p:nvPr>
            <p:ph idx="1"/>
          </p:nvPr>
        </p:nvSpPr>
        <p:spPr/>
        <p:txBody>
          <a:bodyPr vert="horz" lIns="91440" tIns="45720" rIns="91440" bIns="45720" rtlCol="0" anchor="t">
            <a:normAutofit lnSpcReduction="10000"/>
          </a:bodyPr>
          <a:lstStyle/>
          <a:p>
            <a:r>
              <a:rPr lang="tr-TR" dirty="0"/>
              <a:t>ATIKLAR:</a:t>
            </a:r>
          </a:p>
          <a:p>
            <a:r>
              <a:rPr lang="tr-TR" dirty="0">
                <a:ea typeface="+mn-lt"/>
                <a:cs typeface="+mn-lt"/>
              </a:rPr>
              <a:t>Açık Hela Çukuru Barınma yerinden en az 20-30 metre uzaklıkta, 25-30 cm. eninde, 60 cm. derinliğinde ve 3-5 metre uzunluğunda çukur kazılır. Çıkarılan toprak yan taraflara ve arkaya yığılır. Çukurun ön-yan taraflarına ayak koymak için iki düz taş konur. Her dışkılama sonrası dışkı, yığılmış toprağın bir kısmı ile örtülür. Çukurlara zaman zaman sönmemiş kireç ya da %4’lük lizol eriyiği dökülür (Enfeksiyonu engellemek için). Çukurun 2/3’ü dolunca toprak ile kapatılır, yeni çukur açılır. </a:t>
            </a:r>
            <a:endParaRPr lang="tr-TR" dirty="0"/>
          </a:p>
        </p:txBody>
      </p:sp>
    </p:spTree>
    <p:extLst>
      <p:ext uri="{BB962C8B-B14F-4D97-AF65-F5344CB8AC3E}">
        <p14:creationId xmlns:p14="http://schemas.microsoft.com/office/powerpoint/2010/main" val="107607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E970E5-B6A1-2BAA-11F8-A34CC80168B0}"/>
              </a:ext>
            </a:extLst>
          </p:cNvPr>
          <p:cNvSpPr>
            <a:spLocks noGrp="1"/>
          </p:cNvSpPr>
          <p:nvPr>
            <p:ph type="title"/>
          </p:nvPr>
        </p:nvSpPr>
        <p:spPr/>
        <p:txBody>
          <a:bodyPr/>
          <a:lstStyle/>
          <a:p>
            <a:endParaRPr lang="tr-TR"/>
          </a:p>
        </p:txBody>
      </p:sp>
      <p:pic>
        <p:nvPicPr>
          <p:cNvPr id="4" name="İçerik Yer Tutucusu 3" descr="metin, çizim, taslak içeren bir resim&#10;&#10;Açıklama otomatik olarak oluşturuldu">
            <a:extLst>
              <a:ext uri="{FF2B5EF4-FFF2-40B4-BE49-F238E27FC236}">
                <a16:creationId xmlns:a16="http://schemas.microsoft.com/office/drawing/2014/main" id="{DDED4E54-6452-C75C-8653-C29A17584770}"/>
              </a:ext>
            </a:extLst>
          </p:cNvPr>
          <p:cNvPicPr>
            <a:picLocks noGrp="1" noChangeAspect="1"/>
          </p:cNvPicPr>
          <p:nvPr>
            <p:ph idx="1"/>
          </p:nvPr>
        </p:nvPicPr>
        <p:blipFill>
          <a:blip r:embed="rId2"/>
          <a:stretch>
            <a:fillRect/>
          </a:stretch>
        </p:blipFill>
        <p:spPr>
          <a:xfrm>
            <a:off x="-3390" y="-66485"/>
            <a:ext cx="11751435" cy="7115979"/>
          </a:xfrm>
        </p:spPr>
      </p:pic>
    </p:spTree>
    <p:extLst>
      <p:ext uri="{BB962C8B-B14F-4D97-AF65-F5344CB8AC3E}">
        <p14:creationId xmlns:p14="http://schemas.microsoft.com/office/powerpoint/2010/main" val="348766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25282B7D-3F6F-3949-04B9-36348B72C7B3}"/>
              </a:ext>
            </a:extLst>
          </p:cNvPr>
          <p:cNvSpPr>
            <a:spLocks noGrp="1"/>
          </p:cNvSpPr>
          <p:nvPr>
            <p:ph type="title"/>
          </p:nvPr>
        </p:nvSpPr>
        <p:spPr>
          <a:xfrm>
            <a:off x="457200" y="728907"/>
            <a:ext cx="4952999" cy="2244176"/>
          </a:xfrm>
        </p:spPr>
        <p:txBody>
          <a:bodyPr>
            <a:normAutofit/>
          </a:bodyPr>
          <a:lstStyle/>
          <a:p>
            <a:endParaRPr lang="tr-TR">
              <a:solidFill>
                <a:schemeClr val="tx2"/>
              </a:solidFill>
            </a:endParaRPr>
          </a:p>
        </p:txBody>
      </p:sp>
      <p:sp>
        <p:nvSpPr>
          <p:cNvPr id="3" name="İçerik Yer Tutucusu 2">
            <a:extLst>
              <a:ext uri="{FF2B5EF4-FFF2-40B4-BE49-F238E27FC236}">
                <a16:creationId xmlns:a16="http://schemas.microsoft.com/office/drawing/2014/main" id="{32AE51B7-B772-7FDA-8C06-B432D4E2D818}"/>
              </a:ext>
            </a:extLst>
          </p:cNvPr>
          <p:cNvSpPr>
            <a:spLocks noGrp="1"/>
          </p:cNvSpPr>
          <p:nvPr>
            <p:ph idx="1"/>
          </p:nvPr>
        </p:nvSpPr>
        <p:spPr>
          <a:xfrm>
            <a:off x="457200" y="3264832"/>
            <a:ext cx="4952999" cy="3009494"/>
          </a:xfrm>
        </p:spPr>
        <p:txBody>
          <a:bodyPr vert="horz" lIns="91440" tIns="45720" rIns="91440" bIns="45720" rtlCol="0">
            <a:normAutofit/>
          </a:bodyPr>
          <a:lstStyle/>
          <a:p>
            <a:r>
              <a:rPr lang="tr-TR" sz="1800">
                <a:solidFill>
                  <a:schemeClr val="tx2"/>
                </a:solidFill>
                <a:ea typeface="+mn-lt"/>
                <a:cs typeface="+mn-lt"/>
              </a:rPr>
              <a:t>90-120 cm. eninde, 100 cm. boyunda, 2.5 metre derinliğinde dikdörtgen şeklinde çukur açılır. Dışkılama deliği açılmış bir kapak (döşeme) ile çukurun üzeri örtülür. Çevresi ve üzeri kullananların görülmemesi için kapatılır. Çukurlar; su yolları ve kuyulardan kumlu topraklarda en az 15 metre, killi topraklarda en az 30 metre uzaklıkta açılır</a:t>
            </a:r>
            <a:endParaRPr lang="tr-TR" sz="1800">
              <a:solidFill>
                <a:schemeClr val="tx2"/>
              </a:solidFill>
            </a:endParaRPr>
          </a:p>
        </p:txBody>
      </p:sp>
      <p:pic>
        <p:nvPicPr>
          <p:cNvPr id="12" name="Picture 4" descr="Cetvelin yakından görünümü">
            <a:extLst>
              <a:ext uri="{FF2B5EF4-FFF2-40B4-BE49-F238E27FC236}">
                <a16:creationId xmlns:a16="http://schemas.microsoft.com/office/drawing/2014/main" id="{61613CE9-E04B-992C-8B0D-FE0ECE645933}"/>
              </a:ext>
            </a:extLst>
          </p:cNvPr>
          <p:cNvPicPr>
            <a:picLocks noChangeAspect="1"/>
          </p:cNvPicPr>
          <p:nvPr/>
        </p:nvPicPr>
        <p:blipFill rotWithShape="1">
          <a:blip r:embed="rId2"/>
          <a:srcRect l="17728" r="24971" b="-5"/>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36045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CD82D711-3879-2784-AB87-478B058C854C}"/>
              </a:ext>
            </a:extLst>
          </p:cNvPr>
          <p:cNvSpPr>
            <a:spLocks noGrp="1"/>
          </p:cNvSpPr>
          <p:nvPr>
            <p:ph type="title"/>
          </p:nvPr>
        </p:nvSpPr>
        <p:spPr>
          <a:xfrm>
            <a:off x="457200" y="725467"/>
            <a:ext cx="4952999" cy="2247616"/>
          </a:xfrm>
        </p:spPr>
        <p:txBody>
          <a:bodyPr>
            <a:normAutofit/>
          </a:bodyPr>
          <a:lstStyle/>
          <a:p>
            <a:endParaRPr lang="tr-TR"/>
          </a:p>
        </p:txBody>
      </p:sp>
      <p:sp>
        <p:nvSpPr>
          <p:cNvPr id="3" name="İçerik Yer Tutucusu 2">
            <a:extLst>
              <a:ext uri="{FF2B5EF4-FFF2-40B4-BE49-F238E27FC236}">
                <a16:creationId xmlns:a16="http://schemas.microsoft.com/office/drawing/2014/main" id="{D1D05804-A0AD-5F17-6E1F-94EEC6CE9176}"/>
              </a:ext>
            </a:extLst>
          </p:cNvPr>
          <p:cNvSpPr>
            <a:spLocks noGrp="1"/>
          </p:cNvSpPr>
          <p:nvPr>
            <p:ph idx="1"/>
          </p:nvPr>
        </p:nvSpPr>
        <p:spPr>
          <a:xfrm>
            <a:off x="457200" y="3264832"/>
            <a:ext cx="4952999" cy="3009494"/>
          </a:xfrm>
        </p:spPr>
        <p:txBody>
          <a:bodyPr vert="horz" lIns="91440" tIns="45720" rIns="91440" bIns="45720" rtlCol="0">
            <a:normAutofit/>
          </a:bodyPr>
          <a:lstStyle/>
          <a:p>
            <a:r>
              <a:rPr lang="tr-TR" sz="1800">
                <a:ea typeface="+mn-lt"/>
                <a:cs typeface="+mn-lt"/>
              </a:rPr>
              <a:t>Çukurun üst kısmına yakın yerine bir T borusu konularak, biriken suların çukurdan taşması önlenir; T borusundan çıkan kirli su, septik çukur ya da toprak altına sızdırılır. Çukura haftada iki kez bir bardak kadar gazyağı ya da mazot atılır (Haşere üremesini engellemek için). Çukurdaki dışkı yüksekliği toprak düzeyine 50 cm. yaklaştıkça çukur toprakla iyice örtülür. </a:t>
            </a:r>
            <a:endParaRPr lang="tr-TR" sz="1800"/>
          </a:p>
        </p:txBody>
      </p:sp>
      <p:pic>
        <p:nvPicPr>
          <p:cNvPr id="12" name="Picture 4" descr="Genç bitki ve köklerini gösteren kesit">
            <a:extLst>
              <a:ext uri="{FF2B5EF4-FFF2-40B4-BE49-F238E27FC236}">
                <a16:creationId xmlns:a16="http://schemas.microsoft.com/office/drawing/2014/main" id="{D36EC69A-E998-8185-83AC-231E0FCA2062}"/>
              </a:ext>
            </a:extLst>
          </p:cNvPr>
          <p:cNvPicPr>
            <a:picLocks noChangeAspect="1"/>
          </p:cNvPicPr>
          <p:nvPr/>
        </p:nvPicPr>
        <p:blipFill rotWithShape="1">
          <a:blip r:embed="rId2"/>
          <a:srcRect l="36187"/>
          <a:stretch/>
        </p:blipFill>
        <p:spPr>
          <a:xfrm>
            <a:off x="6075730" y="-3440"/>
            <a:ext cx="6129239" cy="6861439"/>
          </a:xfrm>
          <a:prstGeom prst="rect">
            <a:avLst/>
          </a:prstGeom>
        </p:spPr>
      </p:pic>
    </p:spTree>
    <p:extLst>
      <p:ext uri="{BB962C8B-B14F-4D97-AF65-F5344CB8AC3E}">
        <p14:creationId xmlns:p14="http://schemas.microsoft.com/office/powerpoint/2010/main" val="57188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1BABF5-3CFA-F5EA-9B15-299AA806976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630621-19E5-DB9D-57D8-5FCBB2E39468}"/>
              </a:ext>
            </a:extLst>
          </p:cNvPr>
          <p:cNvSpPr>
            <a:spLocks noGrp="1"/>
          </p:cNvSpPr>
          <p:nvPr>
            <p:ph idx="1"/>
          </p:nvPr>
        </p:nvSpPr>
        <p:spPr/>
        <p:txBody>
          <a:bodyPr vert="horz" lIns="91440" tIns="45720" rIns="91440" bIns="45720" rtlCol="0" anchor="t">
            <a:normAutofit/>
          </a:bodyPr>
          <a:lstStyle/>
          <a:p>
            <a:r>
              <a:rPr lang="tr-TR" dirty="0">
                <a:ea typeface="+mn-lt"/>
                <a:cs typeface="+mn-lt"/>
              </a:rPr>
              <a:t>ATIKLARIN DEPOLANMASI </a:t>
            </a:r>
          </a:p>
          <a:p>
            <a:r>
              <a:rPr lang="tr-TR" dirty="0">
                <a:ea typeface="+mn-lt"/>
                <a:cs typeface="+mn-lt"/>
              </a:rPr>
              <a:t>Katı atık depolama sisteminin bozulmasıyla sanitasyon azalır, su ve gıda stoklarının kontaminasyonu ve vektörlerin çoğalması sonucu hastalık riski artar. Çevre sağlığı hizmetlerinde özellikle dikkat edilmesi gereken noktalardan biri atıkların zararsız hale getirilmesidir</a:t>
            </a:r>
            <a:endParaRPr lang="tr-TR" dirty="0"/>
          </a:p>
        </p:txBody>
      </p:sp>
    </p:spTree>
    <p:extLst>
      <p:ext uri="{BB962C8B-B14F-4D97-AF65-F5344CB8AC3E}">
        <p14:creationId xmlns:p14="http://schemas.microsoft.com/office/powerpoint/2010/main" val="198852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6FDC7-BC32-BEE2-CC67-3A01810A6D3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C084D19-1FCE-3AC0-BC63-ACC69007EBBF}"/>
              </a:ext>
            </a:extLst>
          </p:cNvPr>
          <p:cNvSpPr>
            <a:spLocks noGrp="1"/>
          </p:cNvSpPr>
          <p:nvPr>
            <p:ph idx="1"/>
          </p:nvPr>
        </p:nvSpPr>
        <p:spPr/>
        <p:txBody>
          <a:bodyPr vert="horz" lIns="91440" tIns="45720" rIns="91440" bIns="45720" rtlCol="0" anchor="t">
            <a:normAutofit fontScale="92500" lnSpcReduction="20000"/>
          </a:bodyPr>
          <a:lstStyle/>
          <a:p>
            <a:r>
              <a:rPr lang="tr-TR" dirty="0">
                <a:ea typeface="+mn-lt"/>
                <a:cs typeface="+mn-lt"/>
              </a:rPr>
              <a:t>Bu amaçla çöp depolanmasında dikkat edilecek noktalar:</a:t>
            </a:r>
          </a:p>
          <a:p>
            <a:r>
              <a:rPr lang="tr-TR" dirty="0">
                <a:ea typeface="+mn-lt"/>
                <a:cs typeface="+mn-lt"/>
              </a:rPr>
              <a:t> Çadırlı kampta katık atık toplama konteyneri suya, böceklere, kemiricilere karşı korunaklı olmalı ve konteyner kapasitesi 50 kişiye 100 litre düşecek şekilde olmalıdır. Yerleşim alanlarında katı atıklar ağzı kapalı torbalara konarak plastik veya metalden sıkıca kapanabilen kaplarda toplanmalı; ardından gömülerek yok edilmelidir. 200 kişi için 2 metre derinlik, 1.5 metre uzunlukta çukurlar açılarak çöpler gömülmelidir. Çukurlar 2.5 metreden derin olmamalıdır (çökme ve çatlamayı önlemek açısından) Gömme işleminden sonra 15 cm kalınlığında toprakla örtülerek sıkıştırılmalıdır. Çukur dolduğunda 60 cm toprakla örtülmelidir. </a:t>
            </a:r>
            <a:endParaRPr lang="tr-TR"/>
          </a:p>
        </p:txBody>
      </p:sp>
    </p:spTree>
    <p:extLst>
      <p:ext uri="{BB962C8B-B14F-4D97-AF65-F5344CB8AC3E}">
        <p14:creationId xmlns:p14="http://schemas.microsoft.com/office/powerpoint/2010/main" val="206114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7CBA3-91BA-CC6F-355B-A95C299BC218}"/>
              </a:ext>
            </a:extLst>
          </p:cNvPr>
          <p:cNvSpPr>
            <a:spLocks noGrp="1"/>
          </p:cNvSpPr>
          <p:nvPr>
            <p:ph type="title"/>
          </p:nvPr>
        </p:nvSpPr>
        <p:spPr/>
        <p:txBody>
          <a:bodyPr/>
          <a:lstStyle/>
          <a:p>
            <a:r>
              <a:rPr lang="tr-TR" dirty="0">
                <a:ea typeface="+mj-lt"/>
                <a:cs typeface="+mj-lt"/>
              </a:rPr>
              <a:t>VEKTÖR ve KEMİRİCİLERLE SAVAŞ</a:t>
            </a:r>
            <a:endParaRPr lang="tr-TR" dirty="0"/>
          </a:p>
        </p:txBody>
      </p:sp>
      <p:sp>
        <p:nvSpPr>
          <p:cNvPr id="3" name="İçerik Yer Tutucusu 2">
            <a:extLst>
              <a:ext uri="{FF2B5EF4-FFF2-40B4-BE49-F238E27FC236}">
                <a16:creationId xmlns:a16="http://schemas.microsoft.com/office/drawing/2014/main" id="{8217713A-EE1C-478F-9690-00EE3527E63F}"/>
              </a:ext>
            </a:extLst>
          </p:cNvPr>
          <p:cNvSpPr>
            <a:spLocks noGrp="1"/>
          </p:cNvSpPr>
          <p:nvPr>
            <p:ph idx="1"/>
          </p:nvPr>
        </p:nvSpPr>
        <p:spPr/>
        <p:txBody>
          <a:bodyPr vert="horz" lIns="91440" tIns="45720" rIns="91440" bIns="45720" rtlCol="0" anchor="t">
            <a:normAutofit fontScale="77500" lnSpcReduction="20000"/>
          </a:bodyPr>
          <a:lstStyle/>
          <a:p>
            <a:r>
              <a:rPr lang="tr-TR" dirty="0">
                <a:ea typeface="+mn-lt"/>
                <a:cs typeface="+mn-lt"/>
              </a:rPr>
              <a:t>Sıçan, fare gibi kemiriciler, tahtakurusu, bit, pire ve karasinekler, sivrisinekler tüm doğal felaketlerde uzun vadede önemli sorunlar yaratabilir. Bu amaçla koşullara göre öncelikle mekanik önlemler alınmalıdır. </a:t>
            </a:r>
          </a:p>
          <a:p>
            <a:r>
              <a:rPr lang="tr-TR" dirty="0">
                <a:ea typeface="+mn-lt"/>
                <a:cs typeface="+mn-lt"/>
              </a:rPr>
              <a:t>Çöplerin kapalı tutulması, gömülerek yok edilmesi </a:t>
            </a:r>
          </a:p>
          <a:p>
            <a:r>
              <a:rPr lang="tr-TR" dirty="0">
                <a:ea typeface="+mn-lt"/>
                <a:cs typeface="+mn-lt"/>
              </a:rPr>
              <a:t>Hela çukurları kapalı tutulması, her dışkılamadan sonra üstü toprakla örtülmesi Yiyeceklerin açıkta bekletilmemesi </a:t>
            </a:r>
          </a:p>
          <a:p>
            <a:r>
              <a:rPr lang="tr-TR" dirty="0">
                <a:ea typeface="+mn-lt"/>
                <a:cs typeface="+mn-lt"/>
              </a:rPr>
              <a:t>Sıçanlar yedikleri yiyeceğin üç misli su içtiklerinden açıkta su bırakılmaması, çeşmelerin damlar halde bırakılmaması </a:t>
            </a:r>
          </a:p>
          <a:p>
            <a:r>
              <a:rPr lang="tr-TR" dirty="0">
                <a:ea typeface="+mn-lt"/>
                <a:cs typeface="+mn-lt"/>
              </a:rPr>
              <a:t>Çadır tabanlarının doğrudan toprakla temasının engellenmesi, dış ortamla izolasyonunun iyi sağlanması, çadırların kapalı tutulması, çocukların hayvan öldürücü ilaçlardan uzak tutulmasına dikkat edilmesi Su birikintilerine ilgililer tarafından önerilen insektisitlerle sivrisineklere karşı ilaçlama yapılmalıdır.</a:t>
            </a:r>
            <a:endParaRPr lang="tr-TR"/>
          </a:p>
        </p:txBody>
      </p:sp>
    </p:spTree>
    <p:extLst>
      <p:ext uri="{BB962C8B-B14F-4D97-AF65-F5344CB8AC3E}">
        <p14:creationId xmlns:p14="http://schemas.microsoft.com/office/powerpoint/2010/main" val="411105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3D3FF6-9646-BA5C-92C8-847DFD897480}"/>
              </a:ext>
            </a:extLst>
          </p:cNvPr>
          <p:cNvSpPr>
            <a:spLocks noGrp="1"/>
          </p:cNvSpPr>
          <p:nvPr>
            <p:ph type="title"/>
          </p:nvPr>
        </p:nvSpPr>
        <p:spPr/>
        <p:txBody>
          <a:bodyPr/>
          <a:lstStyle/>
          <a:p>
            <a:r>
              <a:rPr lang="tr-TR" dirty="0">
                <a:cs typeface="Posterama"/>
              </a:rPr>
              <a:t>BAĞIŞIKLAMA</a:t>
            </a:r>
            <a:endParaRPr lang="tr-TR" dirty="0"/>
          </a:p>
        </p:txBody>
      </p:sp>
      <p:sp>
        <p:nvSpPr>
          <p:cNvPr id="3" name="İçerik Yer Tutucusu 2">
            <a:extLst>
              <a:ext uri="{FF2B5EF4-FFF2-40B4-BE49-F238E27FC236}">
                <a16:creationId xmlns:a16="http://schemas.microsoft.com/office/drawing/2014/main" id="{EB140BCC-2E86-D9F3-559B-A4C58C19E9FD}"/>
              </a:ext>
            </a:extLst>
          </p:cNvPr>
          <p:cNvSpPr>
            <a:spLocks noGrp="1"/>
          </p:cNvSpPr>
          <p:nvPr>
            <p:ph idx="1"/>
          </p:nvPr>
        </p:nvSpPr>
        <p:spPr/>
        <p:txBody>
          <a:bodyPr vert="horz" lIns="91440" tIns="45720" rIns="91440" bIns="45720" rtlCol="0" anchor="t">
            <a:normAutofit/>
          </a:bodyPr>
          <a:lstStyle/>
          <a:p>
            <a:r>
              <a:rPr lang="tr-TR" dirty="0"/>
              <a:t>Yaralılarda ve kurtarma çalışmalarına katılanların çalışma sırasında yaralanmaları olasılığı yüksektir. O nedenle, tetanos aşısı olmayanların aşılanmaları gerekir. Yeterli aşı varsa, daha önce aşılanmış olanların da </a:t>
            </a:r>
            <a:r>
              <a:rPr lang="tr-TR" dirty="0" err="1"/>
              <a:t>rapel</a:t>
            </a:r>
            <a:r>
              <a:rPr lang="tr-TR" dirty="0"/>
              <a:t> doz aşı yapması uygundur.</a:t>
            </a:r>
          </a:p>
          <a:p>
            <a:r>
              <a:rPr lang="tr-TR" dirty="0"/>
              <a:t>Ceset ve yaralılarla yakın temasta olanların risk sebebiyle Hepatit B aşısı yaptırılmalıdır.</a:t>
            </a:r>
          </a:p>
        </p:txBody>
      </p:sp>
    </p:spTree>
    <p:extLst>
      <p:ext uri="{BB962C8B-B14F-4D97-AF65-F5344CB8AC3E}">
        <p14:creationId xmlns:p14="http://schemas.microsoft.com/office/powerpoint/2010/main" val="81025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630DCF97-FA6A-6D52-C9CC-71BEACE1D34F}"/>
              </a:ext>
            </a:extLst>
          </p:cNvPr>
          <p:cNvSpPr>
            <a:spLocks noGrp="1"/>
          </p:cNvSpPr>
          <p:nvPr>
            <p:ph type="title"/>
          </p:nvPr>
        </p:nvSpPr>
        <p:spPr>
          <a:xfrm>
            <a:off x="457200" y="722025"/>
            <a:ext cx="4952999" cy="2247616"/>
          </a:xfrm>
        </p:spPr>
        <p:txBody>
          <a:bodyPr>
            <a:normAutofit/>
          </a:bodyPr>
          <a:lstStyle/>
          <a:p>
            <a:pPr algn="ctr"/>
            <a:r>
              <a:rPr lang="tr-TR" b="1" dirty="0">
                <a:solidFill>
                  <a:schemeClr val="tx1"/>
                </a:solidFill>
                <a:latin typeface="Times New Roman"/>
                <a:cs typeface="Posterama"/>
              </a:rPr>
              <a:t>AFET TANIMI</a:t>
            </a:r>
            <a:endParaRPr lang="tr-TR"/>
          </a:p>
        </p:txBody>
      </p:sp>
      <p:sp>
        <p:nvSpPr>
          <p:cNvPr id="3" name="İçerik Yer Tutucusu 2">
            <a:extLst>
              <a:ext uri="{FF2B5EF4-FFF2-40B4-BE49-F238E27FC236}">
                <a16:creationId xmlns:a16="http://schemas.microsoft.com/office/drawing/2014/main" id="{65FECE00-08BF-8043-A616-E722375A06AB}"/>
              </a:ext>
            </a:extLst>
          </p:cNvPr>
          <p:cNvSpPr>
            <a:spLocks noGrp="1"/>
          </p:cNvSpPr>
          <p:nvPr>
            <p:ph idx="1"/>
          </p:nvPr>
        </p:nvSpPr>
        <p:spPr>
          <a:xfrm>
            <a:off x="457200" y="3261390"/>
            <a:ext cx="4952999" cy="3009494"/>
          </a:xfrm>
        </p:spPr>
        <p:txBody>
          <a:bodyPr vert="horz" lIns="91440" tIns="45720" rIns="91440" bIns="45720" rtlCol="0" anchor="t">
            <a:normAutofit/>
          </a:bodyPr>
          <a:lstStyle/>
          <a:p>
            <a:r>
              <a:rPr lang="tr-TR" sz="1800" b="1" dirty="0">
                <a:solidFill>
                  <a:schemeClr val="tx1"/>
                </a:solidFill>
                <a:latin typeface="Times New Roman"/>
                <a:ea typeface="+mn-lt"/>
                <a:cs typeface="+mn-lt"/>
              </a:rPr>
              <a:t>Toplumun tamamı veya belli kesimleri için fiziksel, ekonomik ve sosyal kayıplar doğuran, normal hayatı ve insan faaliyetlerini durduran veya kesintiye uğratan, etkilenen toplumun baş etme kapasitesinin yeterli olmadığı doğa, teknoloji veya insan kaynaklı olaydır. </a:t>
            </a:r>
            <a:endParaRPr lang="tr-TR" sz="1800" dirty="0">
              <a:latin typeface="Avenir Next LT Pro"/>
              <a:ea typeface="+mn-lt"/>
              <a:cs typeface="+mn-lt"/>
            </a:endParaRPr>
          </a:p>
          <a:p>
            <a:r>
              <a:rPr lang="tr-TR" sz="1800" b="1" dirty="0">
                <a:solidFill>
                  <a:schemeClr val="tx1"/>
                </a:solidFill>
                <a:latin typeface="Times New Roman"/>
                <a:ea typeface="+mn-lt"/>
                <a:cs typeface="+mn-lt"/>
              </a:rPr>
              <a:t>Afet bir olayın kendisi değil, doğurduğu sonuçtu</a:t>
            </a:r>
            <a:r>
              <a:rPr lang="tr-TR" sz="1800" b="1" dirty="0">
                <a:solidFill>
                  <a:schemeClr val="tx1"/>
                </a:solidFill>
                <a:ea typeface="+mn-lt"/>
                <a:cs typeface="+mn-lt"/>
              </a:rPr>
              <a:t>r.(1)</a:t>
            </a:r>
            <a:endParaRPr lang="tr-TR" sz="1800" b="1" dirty="0">
              <a:solidFill>
                <a:schemeClr val="tx1"/>
              </a:solidFill>
            </a:endParaRPr>
          </a:p>
        </p:txBody>
      </p:sp>
      <p:pic>
        <p:nvPicPr>
          <p:cNvPr id="5" name="Picture 4" descr="Yanmayan çok sayıda ampulün arasında yanan tek bir ampul">
            <a:extLst>
              <a:ext uri="{FF2B5EF4-FFF2-40B4-BE49-F238E27FC236}">
                <a16:creationId xmlns:a16="http://schemas.microsoft.com/office/drawing/2014/main" id="{478951C0-1BCB-4EDD-5F17-D9451D487956}"/>
              </a:ext>
            </a:extLst>
          </p:cNvPr>
          <p:cNvPicPr>
            <a:picLocks noChangeAspect="1"/>
          </p:cNvPicPr>
          <p:nvPr/>
        </p:nvPicPr>
        <p:blipFill rotWithShape="1">
          <a:blip r:embed="rId2"/>
          <a:srcRect l="22610" r="10385" b="-2"/>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363128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7C15A0-82A9-2232-D6A4-2997780442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DA97BB4-CCEE-0F3D-7DC6-840FBE95DA61}"/>
              </a:ext>
            </a:extLst>
          </p:cNvPr>
          <p:cNvSpPr>
            <a:spLocks noGrp="1"/>
          </p:cNvSpPr>
          <p:nvPr>
            <p:ph idx="1"/>
          </p:nvPr>
        </p:nvSpPr>
        <p:spPr/>
        <p:txBody>
          <a:bodyPr vert="horz" lIns="91440" tIns="45720" rIns="91440" bIns="45720" rtlCol="0" anchor="t">
            <a:normAutofit/>
          </a:bodyPr>
          <a:lstStyle/>
          <a:p>
            <a:r>
              <a:rPr lang="tr-TR" dirty="0"/>
              <a:t>On beş yaş altındakilere ek doz kızamık aşısı yapılmalıdır.</a:t>
            </a:r>
          </a:p>
          <a:p>
            <a:r>
              <a:rPr lang="tr-TR" dirty="0"/>
              <a:t>Kolera ve tifo aşıları önerilmez. Onun yerine </a:t>
            </a:r>
            <a:r>
              <a:rPr lang="tr-TR" dirty="0" err="1"/>
              <a:t>sürveyans</a:t>
            </a:r>
            <a:r>
              <a:rPr lang="tr-TR" dirty="0"/>
              <a:t> çalışmaları daha uygundur.</a:t>
            </a:r>
          </a:p>
          <a:p>
            <a:r>
              <a:rPr lang="tr-TR" dirty="0"/>
              <a:t>Sağlık kabininde tetanos serumu, kuduz aşısı ve serumu, yılan ve akrep serumu bulunmalıdır.</a:t>
            </a:r>
          </a:p>
          <a:p>
            <a:r>
              <a:rPr lang="tr-TR" dirty="0"/>
              <a:t>Rutin aşılama hizmetleri kaldığı yerden devam etmelidir.</a:t>
            </a:r>
          </a:p>
        </p:txBody>
      </p:sp>
    </p:spTree>
    <p:extLst>
      <p:ext uri="{BB962C8B-B14F-4D97-AF65-F5344CB8AC3E}">
        <p14:creationId xmlns:p14="http://schemas.microsoft.com/office/powerpoint/2010/main" val="349551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6"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61"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62"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8"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7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71"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2"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77"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8" name="Rectangle 114">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9" name="Right Triangle 116">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Document 118">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81" name="Group 120">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2" name="Straight Connector 121">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22">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23">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24">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25">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26">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31">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0AB9F3E8-A446-B86E-7B9D-D337C6B35F8C}"/>
              </a:ext>
            </a:extLst>
          </p:cNvPr>
          <p:cNvSpPr>
            <a:spLocks noGrp="1"/>
          </p:cNvSpPr>
          <p:nvPr>
            <p:ph type="title"/>
          </p:nvPr>
        </p:nvSpPr>
        <p:spPr>
          <a:xfrm>
            <a:off x="453142" y="725467"/>
            <a:ext cx="5414255" cy="2784496"/>
          </a:xfrm>
        </p:spPr>
        <p:txBody>
          <a:bodyPr vert="horz" lIns="91440" tIns="45720" rIns="91440" bIns="45720" rtlCol="0" anchor="b">
            <a:normAutofit/>
          </a:bodyPr>
          <a:lstStyle/>
          <a:p>
            <a:r>
              <a:rPr lang="en-US" sz="3400">
                <a:solidFill>
                  <a:schemeClr val="tx2"/>
                </a:solidFill>
              </a:rPr>
              <a:t>                  TEŞEKKÜRLER</a:t>
            </a:r>
          </a:p>
        </p:txBody>
      </p:sp>
      <p:pic>
        <p:nvPicPr>
          <p:cNvPr id="189" name="Graphic 6" descr="Smiling Face with No Fill">
            <a:extLst>
              <a:ext uri="{FF2B5EF4-FFF2-40B4-BE49-F238E27FC236}">
                <a16:creationId xmlns:a16="http://schemas.microsoft.com/office/drawing/2014/main" id="{F2289161-7462-70E1-DA75-26DA0B30F8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158" y="988340"/>
            <a:ext cx="4997188" cy="4997188"/>
          </a:xfrm>
          <a:prstGeom prst="rect">
            <a:avLst/>
          </a:prstGeom>
        </p:spPr>
      </p:pic>
    </p:spTree>
    <p:extLst>
      <p:ext uri="{BB962C8B-B14F-4D97-AF65-F5344CB8AC3E}">
        <p14:creationId xmlns:p14="http://schemas.microsoft.com/office/powerpoint/2010/main" val="399099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Harita üzerinde kırmızı raptiyeler">
            <a:extLst>
              <a:ext uri="{FF2B5EF4-FFF2-40B4-BE49-F238E27FC236}">
                <a16:creationId xmlns:a16="http://schemas.microsoft.com/office/drawing/2014/main" id="{E7121A8A-8DB2-5F48-3E10-883B2E1B26AB}"/>
              </a:ext>
            </a:extLst>
          </p:cNvPr>
          <p:cNvPicPr>
            <a:picLocks noChangeAspect="1"/>
          </p:cNvPicPr>
          <p:nvPr/>
        </p:nvPicPr>
        <p:blipFill rotWithShape="1">
          <a:blip r:embed="rId2"/>
          <a:srcRect t="16548" r="-2" b="8353"/>
          <a:stretch/>
        </p:blipFill>
        <p:spPr>
          <a:xfrm>
            <a:off x="20" y="10"/>
            <a:ext cx="12191980" cy="6857989"/>
          </a:xfrm>
          <a:prstGeom prst="rect">
            <a:avLst/>
          </a:prstGeom>
        </p:spPr>
      </p:pic>
      <p:grpSp>
        <p:nvGrpSpPr>
          <p:cNvPr id="81" name="Group 80">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E51B819-3567-84EC-0E7E-CDEA56F27964}"/>
              </a:ext>
            </a:extLst>
          </p:cNvPr>
          <p:cNvSpPr>
            <a:spLocks noGrp="1"/>
          </p:cNvSpPr>
          <p:nvPr>
            <p:ph type="title"/>
          </p:nvPr>
        </p:nvSpPr>
        <p:spPr>
          <a:xfrm>
            <a:off x="1524000" y="728905"/>
            <a:ext cx="9144000" cy="1413429"/>
          </a:xfrm>
        </p:spPr>
        <p:txBody>
          <a:bodyPr vert="horz" lIns="91440" tIns="45720" rIns="91440" bIns="45720" rtlCol="0" anchor="b">
            <a:normAutofit/>
          </a:bodyPr>
          <a:lstStyle/>
          <a:p>
            <a:pPr algn="ctr"/>
            <a:r>
              <a:rPr lang="en-US" sz="5400" b="1"/>
              <a:t>KAYNAKLAR</a:t>
            </a:r>
            <a:endParaRPr lang="en-US" sz="5400"/>
          </a:p>
        </p:txBody>
      </p:sp>
      <p:sp>
        <p:nvSpPr>
          <p:cNvPr id="3" name="İçerik Yer Tutucusu 2">
            <a:extLst>
              <a:ext uri="{FF2B5EF4-FFF2-40B4-BE49-F238E27FC236}">
                <a16:creationId xmlns:a16="http://schemas.microsoft.com/office/drawing/2014/main" id="{B640E93B-2E4D-2B13-3206-64F49E9885A6}"/>
              </a:ext>
            </a:extLst>
          </p:cNvPr>
          <p:cNvSpPr>
            <a:spLocks noGrp="1"/>
          </p:cNvSpPr>
          <p:nvPr>
            <p:ph idx="1"/>
          </p:nvPr>
        </p:nvSpPr>
        <p:spPr>
          <a:xfrm>
            <a:off x="1524000" y="2022157"/>
            <a:ext cx="9144000" cy="3545266"/>
          </a:xfrm>
        </p:spPr>
        <p:txBody>
          <a:bodyPr vert="horz" lIns="91440" tIns="45720" rIns="91440" bIns="45720" rtlCol="0" anchor="t">
            <a:normAutofit fontScale="85000" lnSpcReduction="20000"/>
          </a:bodyPr>
          <a:lstStyle/>
          <a:p>
            <a:pPr marL="0" indent="0">
              <a:buNone/>
            </a:pPr>
            <a:r>
              <a:rPr lang="en-US" sz="2200" kern="1200" dirty="0">
                <a:latin typeface="+mn-lt"/>
                <a:ea typeface="+mn-ea"/>
                <a:cs typeface="+mn-cs"/>
              </a:rPr>
              <a:t>1.https://www.afad.gov.tr/aciklamali-afet-yonetimi-terimleri-sozlugu.</a:t>
            </a:r>
            <a:r>
              <a:rPr lang="en-US" sz="2200" dirty="0"/>
              <a:t>Erişim Tarihi.14.09.2023</a:t>
            </a:r>
            <a:endParaRPr lang="en-US" sz="2200" kern="1200" dirty="0">
              <a:latin typeface="+mn-lt"/>
            </a:endParaRPr>
          </a:p>
          <a:p>
            <a:pPr marL="0" indent="0">
              <a:buNone/>
            </a:pPr>
            <a:r>
              <a:rPr lang="en-US" sz="2200" dirty="0"/>
              <a:t>2.</a:t>
            </a:r>
            <a:r>
              <a:rPr lang="en-US" sz="2200" dirty="0">
                <a:ea typeface="+mn-lt"/>
                <a:cs typeface="+mn-lt"/>
              </a:rPr>
              <a:t>Afetlerde </a:t>
            </a:r>
            <a:r>
              <a:rPr lang="en-US" sz="2200" dirty="0" err="1">
                <a:ea typeface="+mn-lt"/>
                <a:cs typeface="+mn-lt"/>
              </a:rPr>
              <a:t>enfeksiyon</a:t>
            </a:r>
            <a:r>
              <a:rPr lang="en-US" sz="2200" dirty="0">
                <a:ea typeface="+mn-lt"/>
                <a:cs typeface="+mn-lt"/>
              </a:rPr>
              <a:t> </a:t>
            </a:r>
            <a:r>
              <a:rPr lang="en-US" sz="2200" dirty="0" err="1">
                <a:ea typeface="+mn-lt"/>
                <a:cs typeface="+mn-lt"/>
              </a:rPr>
              <a:t>kontrol</a:t>
            </a:r>
            <a:r>
              <a:rPr lang="en-US" sz="2200" dirty="0">
                <a:ea typeface="+mn-lt"/>
                <a:cs typeface="+mn-lt"/>
              </a:rPr>
              <a:t> </a:t>
            </a:r>
            <a:r>
              <a:rPr lang="en-US" sz="2200" dirty="0" err="1">
                <a:ea typeface="+mn-lt"/>
                <a:cs typeface="+mn-lt"/>
              </a:rPr>
              <a:t>önlemleri.Eriş</a:t>
            </a:r>
            <a:r>
              <a:rPr lang="en-US" sz="2200" dirty="0">
                <a:ea typeface="+mn-lt"/>
                <a:cs typeface="+mn-lt"/>
              </a:rPr>
              <a:t> Tarihi.14.09.2023.https://dergipark.org.tr/</a:t>
            </a:r>
            <a:r>
              <a:rPr lang="en-US" sz="2200" dirty="0" err="1">
                <a:ea typeface="+mn-lt"/>
                <a:cs typeface="+mn-lt"/>
              </a:rPr>
              <a:t>en</a:t>
            </a:r>
            <a:r>
              <a:rPr lang="en-US" sz="2200" dirty="0">
                <a:ea typeface="+mn-lt"/>
                <a:cs typeface="+mn-lt"/>
              </a:rPr>
              <a:t>/download/article-file/1064481</a:t>
            </a:r>
          </a:p>
          <a:p>
            <a:pPr marL="0" indent="0">
              <a:buNone/>
            </a:pPr>
            <a:r>
              <a:rPr lang="en-US" sz="2200" dirty="0">
                <a:ea typeface="+mn-lt"/>
                <a:cs typeface="+mn-lt"/>
              </a:rPr>
              <a:t>3.Öztek Z.(2023).</a:t>
            </a:r>
            <a:r>
              <a:rPr lang="en-US" sz="2200" dirty="0" err="1">
                <a:ea typeface="+mn-lt"/>
                <a:cs typeface="+mn-lt"/>
              </a:rPr>
              <a:t>Tıp</a:t>
            </a:r>
            <a:r>
              <a:rPr lang="en-US" sz="2200" dirty="0">
                <a:ea typeface="+mn-lt"/>
                <a:cs typeface="+mn-lt"/>
              </a:rPr>
              <a:t> </a:t>
            </a:r>
            <a:r>
              <a:rPr lang="en-US" sz="2200" dirty="0" err="1">
                <a:ea typeface="+mn-lt"/>
                <a:cs typeface="+mn-lt"/>
              </a:rPr>
              <a:t>Öğreniminde</a:t>
            </a:r>
            <a:r>
              <a:rPr lang="en-US" sz="2200" dirty="0">
                <a:ea typeface="+mn-lt"/>
                <a:cs typeface="+mn-lt"/>
              </a:rPr>
              <a:t> Halk </a:t>
            </a:r>
            <a:r>
              <a:rPr lang="en-US" sz="2200" dirty="0" err="1">
                <a:ea typeface="+mn-lt"/>
                <a:cs typeface="+mn-lt"/>
              </a:rPr>
              <a:t>Sağlığı</a:t>
            </a:r>
            <a:r>
              <a:rPr lang="en-US" sz="2200" dirty="0">
                <a:ea typeface="+mn-lt"/>
                <a:cs typeface="+mn-lt"/>
              </a:rPr>
              <a:t> </a:t>
            </a:r>
            <a:r>
              <a:rPr lang="en-US" sz="2200" dirty="0" err="1">
                <a:ea typeface="+mn-lt"/>
                <a:cs typeface="+mn-lt"/>
              </a:rPr>
              <a:t>Dersleri.Afet</a:t>
            </a:r>
            <a:r>
              <a:rPr lang="en-US" sz="2200" dirty="0">
                <a:ea typeface="+mn-lt"/>
                <a:cs typeface="+mn-lt"/>
              </a:rPr>
              <a:t> </a:t>
            </a:r>
            <a:r>
              <a:rPr lang="en-US" sz="2200" dirty="0" err="1">
                <a:ea typeface="+mn-lt"/>
                <a:cs typeface="+mn-lt"/>
              </a:rPr>
              <a:t>ve</a:t>
            </a:r>
            <a:r>
              <a:rPr lang="en-US" sz="2200" dirty="0">
                <a:ea typeface="+mn-lt"/>
                <a:cs typeface="+mn-lt"/>
              </a:rPr>
              <a:t> </a:t>
            </a:r>
            <a:r>
              <a:rPr lang="en-US" sz="2200" dirty="0" err="1">
                <a:ea typeface="+mn-lt"/>
                <a:cs typeface="+mn-lt"/>
              </a:rPr>
              <a:t>acil</a:t>
            </a:r>
            <a:r>
              <a:rPr lang="en-US" sz="2200" dirty="0">
                <a:ea typeface="+mn-lt"/>
                <a:cs typeface="+mn-lt"/>
              </a:rPr>
              <a:t> </a:t>
            </a:r>
            <a:r>
              <a:rPr lang="en-US" sz="2200" dirty="0" err="1">
                <a:ea typeface="+mn-lt"/>
                <a:cs typeface="+mn-lt"/>
              </a:rPr>
              <a:t>durumlarda</a:t>
            </a:r>
            <a:r>
              <a:rPr lang="en-US" sz="2200" dirty="0">
                <a:ea typeface="+mn-lt"/>
                <a:cs typeface="+mn-lt"/>
              </a:rPr>
              <a:t> yönetim.S.361-368</a:t>
            </a:r>
          </a:p>
          <a:p>
            <a:pPr marL="0" indent="0">
              <a:buNone/>
            </a:pPr>
            <a:r>
              <a:rPr lang="en-US" sz="2200" dirty="0">
                <a:ea typeface="+mn-lt"/>
                <a:cs typeface="+mn-lt"/>
              </a:rPr>
              <a:t>4.Sağlık </a:t>
            </a:r>
            <a:r>
              <a:rPr lang="en-US" sz="2200" err="1">
                <a:ea typeface="+mn-lt"/>
                <a:cs typeface="+mn-lt"/>
              </a:rPr>
              <a:t>bakanlığı.bulaşıcı</a:t>
            </a:r>
            <a:r>
              <a:rPr lang="en-US" sz="2200" dirty="0">
                <a:ea typeface="+mn-lt"/>
                <a:cs typeface="+mn-lt"/>
              </a:rPr>
              <a:t> </a:t>
            </a:r>
            <a:r>
              <a:rPr lang="en-US" sz="2200" err="1">
                <a:ea typeface="+mn-lt"/>
                <a:cs typeface="+mn-lt"/>
              </a:rPr>
              <a:t>hastalıklar</a:t>
            </a:r>
            <a:r>
              <a:rPr lang="en-US" sz="2200" dirty="0">
                <a:ea typeface="+mn-lt"/>
                <a:cs typeface="+mn-lt"/>
              </a:rPr>
              <a:t> </a:t>
            </a:r>
            <a:r>
              <a:rPr lang="en-US" sz="2200" err="1">
                <a:ea typeface="+mn-lt"/>
                <a:cs typeface="+mn-lt"/>
              </a:rPr>
              <a:t>daire</a:t>
            </a:r>
            <a:r>
              <a:rPr lang="en-US" sz="2200" dirty="0">
                <a:ea typeface="+mn-lt"/>
                <a:cs typeface="+mn-lt"/>
              </a:rPr>
              <a:t> başkanlığı.Eriş:14.09.2023.https://hsgmdestek.saglik.gov.tr/tr/bulasicihastaliklar-anasayfa.html</a:t>
            </a:r>
          </a:p>
          <a:p>
            <a:pPr marL="0" indent="0">
              <a:buNone/>
            </a:pPr>
            <a:r>
              <a:rPr lang="en-US" sz="2200" dirty="0">
                <a:ea typeface="+mn-lt"/>
                <a:cs typeface="+mn-lt"/>
              </a:rPr>
              <a:t>5.Olağan </a:t>
            </a:r>
            <a:r>
              <a:rPr lang="en-US" sz="2200" dirty="0" err="1">
                <a:ea typeface="+mn-lt"/>
                <a:cs typeface="+mn-lt"/>
              </a:rPr>
              <a:t>dışı</a:t>
            </a:r>
            <a:r>
              <a:rPr lang="en-US" sz="2200" dirty="0">
                <a:ea typeface="+mn-lt"/>
                <a:cs typeface="+mn-lt"/>
              </a:rPr>
              <a:t> </a:t>
            </a:r>
            <a:r>
              <a:rPr lang="en-US" sz="2200" dirty="0" err="1">
                <a:ea typeface="+mn-lt"/>
                <a:cs typeface="+mn-lt"/>
              </a:rPr>
              <a:t>durumlarda</a:t>
            </a:r>
            <a:r>
              <a:rPr lang="en-US" sz="2200" dirty="0">
                <a:ea typeface="+mn-lt"/>
                <a:cs typeface="+mn-lt"/>
              </a:rPr>
              <a:t> </a:t>
            </a:r>
            <a:r>
              <a:rPr lang="en-US" sz="2200" dirty="0" err="1">
                <a:ea typeface="+mn-lt"/>
                <a:cs typeface="+mn-lt"/>
              </a:rPr>
              <a:t>sağlık</a:t>
            </a:r>
            <a:r>
              <a:rPr lang="en-US" sz="2200" dirty="0">
                <a:ea typeface="+mn-lt"/>
                <a:cs typeface="+mn-lt"/>
              </a:rPr>
              <a:t> </a:t>
            </a:r>
            <a:r>
              <a:rPr lang="en-US" sz="2200" dirty="0" err="1">
                <a:ea typeface="+mn-lt"/>
                <a:cs typeface="+mn-lt"/>
              </a:rPr>
              <a:t>hizmetleri</a:t>
            </a:r>
            <a:r>
              <a:rPr lang="en-US" sz="2200" dirty="0">
                <a:ea typeface="+mn-lt"/>
                <a:cs typeface="+mn-lt"/>
              </a:rPr>
              <a:t> </a:t>
            </a:r>
            <a:r>
              <a:rPr lang="en-US" sz="2200" dirty="0" err="1">
                <a:ea typeface="+mn-lt"/>
                <a:cs typeface="+mn-lt"/>
              </a:rPr>
              <a:t>ve</a:t>
            </a:r>
            <a:r>
              <a:rPr lang="en-US" sz="2200" dirty="0">
                <a:ea typeface="+mn-lt"/>
                <a:cs typeface="+mn-lt"/>
              </a:rPr>
              <a:t>  </a:t>
            </a:r>
            <a:r>
              <a:rPr lang="en-US" sz="2200" dirty="0" err="1">
                <a:ea typeface="+mn-lt"/>
                <a:cs typeface="+mn-lt"/>
              </a:rPr>
              <a:t>sağlık</a:t>
            </a:r>
            <a:r>
              <a:rPr lang="en-US" sz="2200" dirty="0">
                <a:ea typeface="+mn-lt"/>
                <a:cs typeface="+mn-lt"/>
              </a:rPr>
              <a:t> </a:t>
            </a:r>
            <a:r>
              <a:rPr lang="en-US" sz="2200" dirty="0" err="1">
                <a:ea typeface="+mn-lt"/>
                <a:cs typeface="+mn-lt"/>
              </a:rPr>
              <a:t>çalışanın</a:t>
            </a:r>
            <a:r>
              <a:rPr lang="en-US" sz="2200" dirty="0">
                <a:ea typeface="+mn-lt"/>
                <a:cs typeface="+mn-lt"/>
              </a:rPr>
              <a:t> </a:t>
            </a:r>
            <a:r>
              <a:rPr lang="en-US" sz="2200" dirty="0" err="1">
                <a:ea typeface="+mn-lt"/>
                <a:cs typeface="+mn-lt"/>
              </a:rPr>
              <a:t>el</a:t>
            </a:r>
            <a:r>
              <a:rPr lang="en-US" sz="2200" dirty="0">
                <a:ea typeface="+mn-lt"/>
                <a:cs typeface="+mn-lt"/>
              </a:rPr>
              <a:t> kitabı.Eriş:14.09.2023.https://www.ttb.org.tr/kutuphane/odsh_ek.pdf</a:t>
            </a:r>
          </a:p>
          <a:p>
            <a:pPr marL="0" indent="0">
              <a:buNone/>
            </a:pPr>
            <a:endParaRPr lang="en-US" sz="2200" dirty="0">
              <a:ea typeface="+mn-lt"/>
              <a:cs typeface="+mn-lt"/>
            </a:endParaRPr>
          </a:p>
          <a:p>
            <a:pPr marL="0" indent="0" algn="ctr">
              <a:buNone/>
            </a:pPr>
            <a:endParaRPr lang="en-US" sz="2200" dirty="0">
              <a:ea typeface="+mn-lt"/>
              <a:cs typeface="+mn-lt"/>
            </a:endParaRPr>
          </a:p>
        </p:txBody>
      </p:sp>
    </p:spTree>
    <p:extLst>
      <p:ext uri="{BB962C8B-B14F-4D97-AF65-F5344CB8AC3E}">
        <p14:creationId xmlns:p14="http://schemas.microsoft.com/office/powerpoint/2010/main" val="37924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8C27C16D-E53A-46B7-4F70-BFA3673B65DD}"/>
              </a:ext>
            </a:extLst>
          </p:cNvPr>
          <p:cNvSpPr>
            <a:spLocks noGrp="1"/>
          </p:cNvSpPr>
          <p:nvPr>
            <p:ph type="title"/>
          </p:nvPr>
        </p:nvSpPr>
        <p:spPr>
          <a:xfrm>
            <a:off x="457200" y="722025"/>
            <a:ext cx="4952999" cy="2247616"/>
          </a:xfrm>
        </p:spPr>
        <p:txBody>
          <a:bodyPr>
            <a:normAutofit/>
          </a:bodyPr>
          <a:lstStyle/>
          <a:p>
            <a:r>
              <a:rPr lang="tr-TR" b="1">
                <a:latin typeface="Times New Roman"/>
                <a:cs typeface="Posterama"/>
              </a:rPr>
              <a:t>AFET TÜRLERİ</a:t>
            </a:r>
            <a:endParaRPr lang="tr-TR" b="1">
              <a:latin typeface="Times New Roman"/>
              <a:cs typeface="Times New Roman"/>
            </a:endParaRPr>
          </a:p>
        </p:txBody>
      </p:sp>
      <p:sp>
        <p:nvSpPr>
          <p:cNvPr id="3" name="İçerik Yer Tutucusu 2">
            <a:extLst>
              <a:ext uri="{FF2B5EF4-FFF2-40B4-BE49-F238E27FC236}">
                <a16:creationId xmlns:a16="http://schemas.microsoft.com/office/drawing/2014/main" id="{C7DC3FDD-B42D-493B-4E2C-70EC516A6583}"/>
              </a:ext>
            </a:extLst>
          </p:cNvPr>
          <p:cNvSpPr>
            <a:spLocks noGrp="1"/>
          </p:cNvSpPr>
          <p:nvPr>
            <p:ph idx="1"/>
          </p:nvPr>
        </p:nvSpPr>
        <p:spPr>
          <a:xfrm>
            <a:off x="457200" y="3261390"/>
            <a:ext cx="4952999" cy="3009494"/>
          </a:xfrm>
        </p:spPr>
        <p:txBody>
          <a:bodyPr vert="horz" lIns="91440" tIns="45720" rIns="91440" bIns="45720" rtlCol="0" anchor="t">
            <a:normAutofit/>
          </a:bodyPr>
          <a:lstStyle/>
          <a:p>
            <a:pPr>
              <a:lnSpc>
                <a:spcPct val="100000"/>
              </a:lnSpc>
            </a:pPr>
            <a:r>
              <a:rPr lang="tr-TR" sz="1800" dirty="0"/>
              <a:t>Doğal afetler deprem, kuraklık, aşırı sıcaklıklar, seller, heyelan gibi farklı şekillerde ortaya çıkmaktadır .</a:t>
            </a:r>
          </a:p>
          <a:p>
            <a:pPr>
              <a:lnSpc>
                <a:spcPct val="100000"/>
              </a:lnSpc>
            </a:pPr>
            <a:endParaRPr lang="tr-TR" sz="1800"/>
          </a:p>
          <a:p>
            <a:pPr>
              <a:lnSpc>
                <a:spcPct val="100000"/>
              </a:lnSpc>
            </a:pPr>
            <a:r>
              <a:rPr lang="tr-TR" sz="1800" dirty="0">
                <a:ea typeface="+mn-lt"/>
                <a:cs typeface="+mn-lt"/>
              </a:rPr>
              <a:t>Afetin türlerine göre ortaya çıkma olasılığı olan enfeksiyon hastalıkları ve salgın riskleri de farklılaşmaktadır. Bu nedenle afetlerin oluşma mekanizmalarına göre gerekli önlemleri almak önem taşımaktadır.(2)</a:t>
            </a:r>
          </a:p>
        </p:txBody>
      </p:sp>
      <p:pic>
        <p:nvPicPr>
          <p:cNvPr id="5" name="Picture 4" descr="Büyüyen bitki">
            <a:extLst>
              <a:ext uri="{FF2B5EF4-FFF2-40B4-BE49-F238E27FC236}">
                <a16:creationId xmlns:a16="http://schemas.microsoft.com/office/drawing/2014/main" id="{C1E76C69-B83D-1F51-4B73-FB5F58276DAD}"/>
              </a:ext>
            </a:extLst>
          </p:cNvPr>
          <p:cNvPicPr>
            <a:picLocks noChangeAspect="1"/>
          </p:cNvPicPr>
          <p:nvPr/>
        </p:nvPicPr>
        <p:blipFill rotWithShape="1">
          <a:blip r:embed="rId2"/>
          <a:srcRect l="23406" r="17053" b="6"/>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182043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27C16D-E53A-46B7-4F70-BFA3673B65DD}"/>
              </a:ext>
            </a:extLst>
          </p:cNvPr>
          <p:cNvSpPr>
            <a:spLocks noGrp="1"/>
          </p:cNvSpPr>
          <p:nvPr>
            <p:ph type="title"/>
          </p:nvPr>
        </p:nvSpPr>
        <p:spPr/>
        <p:txBody>
          <a:bodyPr>
            <a:normAutofit fontScale="90000"/>
          </a:bodyPr>
          <a:lstStyle/>
          <a:p>
            <a:pPr algn="ctr"/>
            <a:r>
              <a:rPr lang="tr-TR" dirty="0">
                <a:solidFill>
                  <a:schemeClr val="tx1"/>
                </a:solidFill>
                <a:latin typeface="Times New Roman"/>
                <a:cs typeface="Posterama"/>
              </a:rPr>
              <a:t>AFET TÜRLERİ</a:t>
            </a:r>
            <a:br>
              <a:rPr lang="tr-TR" dirty="0">
                <a:solidFill>
                  <a:schemeClr val="tx1"/>
                </a:solidFill>
                <a:latin typeface="Times New Roman"/>
                <a:cs typeface="Posterama"/>
              </a:rPr>
            </a:br>
            <a:r>
              <a:rPr lang="tr-TR" dirty="0">
                <a:solidFill>
                  <a:schemeClr val="tx1"/>
                </a:solidFill>
                <a:latin typeface="Times New Roman"/>
                <a:cs typeface="Posterama"/>
              </a:rPr>
              <a:t>Afetler nedenlerine göre doğal ve insan nedenli olmak üzere iki gruba ayrılır.</a:t>
            </a:r>
          </a:p>
        </p:txBody>
      </p:sp>
      <p:sp>
        <p:nvSpPr>
          <p:cNvPr id="3" name="İçerik Yer Tutucusu 2">
            <a:extLst>
              <a:ext uri="{FF2B5EF4-FFF2-40B4-BE49-F238E27FC236}">
                <a16:creationId xmlns:a16="http://schemas.microsoft.com/office/drawing/2014/main" id="{C7DC3FDD-B42D-493B-4E2C-70EC516A6583}"/>
              </a:ext>
            </a:extLst>
          </p:cNvPr>
          <p:cNvSpPr>
            <a:spLocks noGrp="1"/>
          </p:cNvSpPr>
          <p:nvPr>
            <p:ph sz="half" idx="1"/>
          </p:nvPr>
        </p:nvSpPr>
        <p:spPr/>
        <p:txBody>
          <a:bodyPr vert="horz" lIns="91440" tIns="45720" rIns="91440" bIns="45720" rtlCol="0" anchor="t">
            <a:normAutofit fontScale="92500"/>
          </a:bodyPr>
          <a:lstStyle/>
          <a:p>
            <a:r>
              <a:rPr lang="tr-TR" sz="1200" dirty="0">
                <a:latin typeface="Times New Roman"/>
                <a:cs typeface="Times New Roman"/>
              </a:rPr>
              <a:t>1.Dogal afetler</a:t>
            </a:r>
          </a:p>
          <a:p>
            <a:r>
              <a:rPr lang="tr-TR" sz="1200" dirty="0">
                <a:latin typeface="Times New Roman"/>
                <a:cs typeface="Times New Roman"/>
              </a:rPr>
              <a:t> a. Biyolojik afetler</a:t>
            </a:r>
          </a:p>
          <a:p>
            <a:r>
              <a:rPr lang="tr-TR" sz="1200" dirty="0">
                <a:latin typeface="Times New Roman"/>
                <a:cs typeface="Times New Roman"/>
              </a:rPr>
              <a:t>    i. Epidemik afetler: Viral , Bakteriyel, Parazit, Mantar enfeksiyon salgınları ,pandemileri</a:t>
            </a:r>
          </a:p>
          <a:p>
            <a:r>
              <a:rPr lang="tr-TR" sz="1200" dirty="0">
                <a:latin typeface="Times New Roman"/>
                <a:cs typeface="Times New Roman"/>
              </a:rPr>
              <a:t>   ii. Böcek istilaları(Çekirge)</a:t>
            </a:r>
          </a:p>
          <a:p>
            <a:r>
              <a:rPr lang="tr-TR" sz="1200" dirty="0">
                <a:latin typeface="Times New Roman"/>
                <a:cs typeface="Times New Roman"/>
              </a:rPr>
              <a:t>b. Jeolojik Afetler</a:t>
            </a:r>
          </a:p>
          <a:p>
            <a:r>
              <a:rPr lang="tr-TR" sz="1200" dirty="0">
                <a:latin typeface="Times New Roman"/>
                <a:cs typeface="Times New Roman"/>
              </a:rPr>
              <a:t>      i. Deprem</a:t>
            </a:r>
          </a:p>
          <a:p>
            <a:r>
              <a:rPr lang="tr-TR" sz="1200" dirty="0">
                <a:latin typeface="Times New Roman"/>
                <a:cs typeface="Times New Roman"/>
              </a:rPr>
              <a:t>      ii. Yanardağ</a:t>
            </a:r>
          </a:p>
          <a:p>
            <a:r>
              <a:rPr lang="tr-TR" sz="1200" dirty="0">
                <a:latin typeface="Times New Roman"/>
                <a:cs typeface="Times New Roman"/>
              </a:rPr>
              <a:t>      iii. Kuru kitle hareketleri: Kaya düşmesi ,Toprak kayması...</a:t>
            </a:r>
          </a:p>
          <a:p>
            <a:r>
              <a:rPr lang="tr-TR" sz="1200" dirty="0">
                <a:latin typeface="Times New Roman"/>
                <a:cs typeface="Times New Roman"/>
              </a:rPr>
              <a:t>c. Klimatolojik Afetler</a:t>
            </a:r>
          </a:p>
          <a:p>
            <a:r>
              <a:rPr lang="tr-TR" sz="1200" dirty="0">
                <a:latin typeface="Times New Roman"/>
                <a:cs typeface="Times New Roman"/>
              </a:rPr>
              <a:t>      i. Isı Aşırılıkları: Sıcak Dalgası, Soğuk Dalgası, Aşırı kış koşulları</a:t>
            </a:r>
          </a:p>
          <a:p>
            <a:r>
              <a:rPr lang="tr-TR" sz="1200" dirty="0">
                <a:latin typeface="Times New Roman"/>
                <a:cs typeface="Times New Roman"/>
              </a:rPr>
              <a:t>      ii. Kuraklık</a:t>
            </a:r>
          </a:p>
          <a:p>
            <a:r>
              <a:rPr lang="tr-TR" sz="1200" dirty="0">
                <a:latin typeface="Times New Roman"/>
                <a:cs typeface="Times New Roman"/>
              </a:rPr>
              <a:t>      iii. Vahşi Yangınlar</a:t>
            </a:r>
          </a:p>
          <a:p>
            <a:r>
              <a:rPr lang="tr-TR" sz="1200" dirty="0">
                <a:latin typeface="Times New Roman"/>
                <a:cs typeface="Times New Roman"/>
              </a:rPr>
              <a:t>d. Hidrolojik Afetler: Seller,ıslak kitle hareketleri</a:t>
            </a:r>
          </a:p>
          <a:p>
            <a:r>
              <a:rPr lang="tr-TR" sz="1200" dirty="0">
                <a:latin typeface="Times New Roman"/>
                <a:cs typeface="Times New Roman"/>
              </a:rPr>
              <a:t>e. Meteorolojik Afetler: Fırtına: Tropik siklon, hortum</a:t>
            </a:r>
          </a:p>
          <a:p>
            <a:endParaRPr lang="tr-TR" dirty="0"/>
          </a:p>
        </p:txBody>
      </p:sp>
      <p:sp>
        <p:nvSpPr>
          <p:cNvPr id="4" name="İçerik Yer Tutucusu 3">
            <a:extLst>
              <a:ext uri="{FF2B5EF4-FFF2-40B4-BE49-F238E27FC236}">
                <a16:creationId xmlns:a16="http://schemas.microsoft.com/office/drawing/2014/main" id="{BDC436C8-4748-E6CB-8CE9-2504E2C8A7A5}"/>
              </a:ext>
            </a:extLst>
          </p:cNvPr>
          <p:cNvSpPr>
            <a:spLocks noGrp="1"/>
          </p:cNvSpPr>
          <p:nvPr>
            <p:ph sz="half" idx="2"/>
          </p:nvPr>
        </p:nvSpPr>
        <p:spPr/>
        <p:txBody>
          <a:bodyPr vert="horz" lIns="91440" tIns="45720" rIns="91440" bIns="45720" rtlCol="0" anchor="t">
            <a:normAutofit fontScale="92500"/>
          </a:bodyPr>
          <a:lstStyle/>
          <a:p>
            <a:r>
              <a:rPr lang="tr-TR" sz="1200" dirty="0">
                <a:latin typeface="Times New Roman"/>
                <a:cs typeface="Times New Roman"/>
              </a:rPr>
              <a:t>2. Teknolojik Afetler</a:t>
            </a:r>
          </a:p>
          <a:p>
            <a:r>
              <a:rPr lang="tr-TR" sz="1200" dirty="0">
                <a:latin typeface="Times New Roman"/>
                <a:cs typeface="Times New Roman"/>
              </a:rPr>
              <a:t>     a. Endüstriyel Afetler: Çökme, patlama, yangın, gaz sızması, zehirlenme, radyasyon</a:t>
            </a:r>
          </a:p>
          <a:p>
            <a:r>
              <a:rPr lang="tr-TR" sz="1200" dirty="0">
                <a:latin typeface="Times New Roman"/>
                <a:cs typeface="Times New Roman"/>
              </a:rPr>
              <a:t>      b. Çeşitli Kazalar: Çökme, patlama, yangın, diğerleri</a:t>
            </a:r>
          </a:p>
          <a:p>
            <a:r>
              <a:rPr lang="tr-TR" sz="1200" dirty="0">
                <a:latin typeface="Times New Roman"/>
                <a:cs typeface="Times New Roman"/>
              </a:rPr>
              <a:t>      c. Ulaşım Kazaları</a:t>
            </a:r>
          </a:p>
          <a:p>
            <a:r>
              <a:rPr lang="tr-TR" sz="1200" dirty="0">
                <a:latin typeface="Times New Roman"/>
                <a:cs typeface="Times New Roman"/>
              </a:rPr>
              <a:t>3.Kompleks İnsani Aciller: Savaş, çatışma, kaotik ortamlar</a:t>
            </a:r>
          </a:p>
          <a:p>
            <a:r>
              <a:rPr lang="tr-TR" sz="1200" dirty="0">
                <a:latin typeface="Times New Roman"/>
                <a:cs typeface="Times New Roman"/>
              </a:rPr>
              <a:t>4.Terörizm</a:t>
            </a:r>
          </a:p>
          <a:p>
            <a:endParaRPr lang="tr-TR" sz="1200" dirty="0">
              <a:latin typeface="Times New Roman"/>
              <a:cs typeface="Times New Roman"/>
            </a:endParaRPr>
          </a:p>
          <a:p>
            <a:endParaRPr lang="tr-TR" dirty="0"/>
          </a:p>
        </p:txBody>
      </p:sp>
    </p:spTree>
    <p:extLst>
      <p:ext uri="{BB962C8B-B14F-4D97-AF65-F5344CB8AC3E}">
        <p14:creationId xmlns:p14="http://schemas.microsoft.com/office/powerpoint/2010/main" val="85097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CC530-2EBF-B932-4F3B-8859D4C62BC5}"/>
              </a:ext>
            </a:extLst>
          </p:cNvPr>
          <p:cNvSpPr>
            <a:spLocks noGrp="1"/>
          </p:cNvSpPr>
          <p:nvPr>
            <p:ph type="title"/>
          </p:nvPr>
        </p:nvSpPr>
        <p:spPr/>
        <p:txBody>
          <a:bodyPr>
            <a:normAutofit/>
          </a:bodyPr>
          <a:lstStyle/>
          <a:p>
            <a:r>
              <a:rPr lang="tr-TR" sz="3600" dirty="0">
                <a:latin typeface="Times New Roman"/>
                <a:cs typeface="Posterama"/>
              </a:rPr>
              <a:t>AFETLERDE SALGINDAN KORUNMA</a:t>
            </a:r>
          </a:p>
        </p:txBody>
      </p:sp>
      <p:sp>
        <p:nvSpPr>
          <p:cNvPr id="3" name="İçerik Yer Tutucusu 2">
            <a:extLst>
              <a:ext uri="{FF2B5EF4-FFF2-40B4-BE49-F238E27FC236}">
                <a16:creationId xmlns:a16="http://schemas.microsoft.com/office/drawing/2014/main" id="{CC6958FD-37F5-0C35-F458-996FF150E844}"/>
              </a:ext>
            </a:extLst>
          </p:cNvPr>
          <p:cNvSpPr>
            <a:spLocks noGrp="1"/>
          </p:cNvSpPr>
          <p:nvPr>
            <p:ph idx="1"/>
          </p:nvPr>
        </p:nvSpPr>
        <p:spPr/>
        <p:txBody>
          <a:bodyPr vert="horz" lIns="91440" tIns="45720" rIns="91440" bIns="45720" rtlCol="0" anchor="t">
            <a:normAutofit/>
          </a:bodyPr>
          <a:lstStyle/>
          <a:p>
            <a:r>
              <a:rPr lang="tr-TR" dirty="0"/>
              <a:t>Afetin oluşmasından sonraki ilk saatler ve günlerde kurtarma, triyaj ve yaralılara acil </a:t>
            </a:r>
            <a:r>
              <a:rPr lang="tr-TR" dirty="0" err="1"/>
              <a:t>müdahele</a:t>
            </a:r>
            <a:r>
              <a:rPr lang="tr-TR" dirty="0"/>
              <a:t> ve onların sevk işlemleriyle geçer.</a:t>
            </a:r>
          </a:p>
          <a:p>
            <a:r>
              <a:rPr lang="tr-TR" dirty="0"/>
              <a:t>Bundan sonra ele alınması gereken önemli konulardan birisi afetzedelerin geçici olarak yerleştirilmeleri ve salgın yapması olası bulaşıcı hastalıkların önüne geçilmesidir.(3)</a:t>
            </a:r>
          </a:p>
        </p:txBody>
      </p:sp>
    </p:spTree>
    <p:extLst>
      <p:ext uri="{BB962C8B-B14F-4D97-AF65-F5344CB8AC3E}">
        <p14:creationId xmlns:p14="http://schemas.microsoft.com/office/powerpoint/2010/main" val="81762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5946B3-5346-CFB7-4B57-099C9300A1A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9BA3235-04FD-4839-0D54-5318C7BEC1BF}"/>
              </a:ext>
            </a:extLst>
          </p:cNvPr>
          <p:cNvSpPr>
            <a:spLocks noGrp="1"/>
          </p:cNvSpPr>
          <p:nvPr>
            <p:ph idx="1"/>
          </p:nvPr>
        </p:nvSpPr>
        <p:spPr/>
        <p:txBody>
          <a:bodyPr vert="horz" lIns="91440" tIns="45720" rIns="91440" bIns="45720" rtlCol="0" anchor="t">
            <a:normAutofit/>
          </a:bodyPr>
          <a:lstStyle/>
          <a:p>
            <a:r>
              <a:rPr lang="tr-TR" dirty="0"/>
              <a:t>Afet nedeniyle yerleşim yerlerinin alt yapısı hasar alabilir ve buna bağlı olarak kişiler açıkta yatmak zorunda kalabilir, çevre sağlığına ilişkin temel hizmetler aksayabilir, temiz su sağlama, banyo, çamaşırların temizlenmesi, beslenme sorunları ortaya çıkabilir. </a:t>
            </a:r>
          </a:p>
          <a:p>
            <a:r>
              <a:rPr lang="tr-TR" dirty="0"/>
              <a:t>Bütün bu sorunlar neticesinde, bulaşıcı hastalıklar görülme sıklığında artış olabilir bu da önemli bir halk sağlığı sorununu teşkil eder.(3)</a:t>
            </a:r>
          </a:p>
        </p:txBody>
      </p:sp>
    </p:spTree>
    <p:extLst>
      <p:ext uri="{BB962C8B-B14F-4D97-AF65-F5344CB8AC3E}">
        <p14:creationId xmlns:p14="http://schemas.microsoft.com/office/powerpoint/2010/main" val="280282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2BA8C-EEF9-811B-8728-6F392EED99F0}"/>
              </a:ext>
            </a:extLst>
          </p:cNvPr>
          <p:cNvSpPr>
            <a:spLocks noGrp="1"/>
          </p:cNvSpPr>
          <p:nvPr>
            <p:ph type="title"/>
          </p:nvPr>
        </p:nvSpPr>
        <p:spPr/>
        <p:txBody>
          <a:bodyPr/>
          <a:lstStyle/>
          <a:p>
            <a:r>
              <a:rPr lang="tr-TR" sz="2400" dirty="0">
                <a:ea typeface="+mj-lt"/>
                <a:cs typeface="+mj-lt"/>
              </a:rPr>
              <a:t>Afet sonrasında görülebilecek önemli hastalıklar şunlardır.(4)(Sağlık bakanlığı 2023)</a:t>
            </a:r>
            <a:endParaRPr lang="tr-TR" dirty="0"/>
          </a:p>
        </p:txBody>
      </p:sp>
      <p:pic>
        <p:nvPicPr>
          <p:cNvPr id="5" name="İçerik Yer Tutucusu 4" descr="metin içeren bir resim&#10;&#10;Açıklama otomatik olarak oluşturuldu">
            <a:extLst>
              <a:ext uri="{FF2B5EF4-FFF2-40B4-BE49-F238E27FC236}">
                <a16:creationId xmlns:a16="http://schemas.microsoft.com/office/drawing/2014/main" id="{473BB83D-23BA-0733-3450-AC3ED31E4EBC}"/>
              </a:ext>
            </a:extLst>
          </p:cNvPr>
          <p:cNvPicPr>
            <a:picLocks noGrp="1" noChangeAspect="1"/>
          </p:cNvPicPr>
          <p:nvPr>
            <p:ph sz="half" idx="1"/>
          </p:nvPr>
        </p:nvPicPr>
        <p:blipFill>
          <a:blip r:embed="rId2"/>
          <a:stretch>
            <a:fillRect/>
          </a:stretch>
        </p:blipFill>
        <p:spPr>
          <a:xfrm>
            <a:off x="457200" y="1409764"/>
            <a:ext cx="5562600" cy="4850356"/>
          </a:xfrm>
        </p:spPr>
      </p:pic>
      <p:pic>
        <p:nvPicPr>
          <p:cNvPr id="6" name="İçerik Yer Tutucusu 5" descr="metin, kolaj, kişi, şahıs, insan yüzü içeren bir resim&#10;&#10;Açıklama otomatik olarak oluşturuldu">
            <a:extLst>
              <a:ext uri="{FF2B5EF4-FFF2-40B4-BE49-F238E27FC236}">
                <a16:creationId xmlns:a16="http://schemas.microsoft.com/office/drawing/2014/main" id="{35D9D6C3-318F-9F37-AE0D-9705ECD957F4}"/>
              </a:ext>
            </a:extLst>
          </p:cNvPr>
          <p:cNvPicPr>
            <a:picLocks noGrp="1" noChangeAspect="1"/>
          </p:cNvPicPr>
          <p:nvPr>
            <p:ph sz="half" idx="2"/>
          </p:nvPr>
        </p:nvPicPr>
        <p:blipFill>
          <a:blip r:embed="rId3"/>
          <a:stretch>
            <a:fillRect/>
          </a:stretch>
        </p:blipFill>
        <p:spPr>
          <a:xfrm>
            <a:off x="6172200" y="1365444"/>
            <a:ext cx="5181600" cy="4896067"/>
          </a:xfrm>
        </p:spPr>
      </p:pic>
    </p:spTree>
    <p:extLst>
      <p:ext uri="{BB962C8B-B14F-4D97-AF65-F5344CB8AC3E}">
        <p14:creationId xmlns:p14="http://schemas.microsoft.com/office/powerpoint/2010/main" val="48276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DFA48B-7894-C0B8-7C90-7B7C4BF69D23}"/>
              </a:ext>
            </a:extLst>
          </p:cNvPr>
          <p:cNvSpPr>
            <a:spLocks noGrp="1"/>
          </p:cNvSpPr>
          <p:nvPr>
            <p:ph type="title"/>
          </p:nvPr>
        </p:nvSpPr>
        <p:spPr/>
        <p:txBody>
          <a:bodyPr/>
          <a:lstStyle/>
          <a:p>
            <a:r>
              <a:rPr lang="tr-TR" dirty="0">
                <a:cs typeface="Posterama"/>
              </a:rPr>
              <a:t>Salgın İçin Alınacak Önlemler</a:t>
            </a:r>
          </a:p>
        </p:txBody>
      </p:sp>
      <p:sp>
        <p:nvSpPr>
          <p:cNvPr id="3" name="İçerik Yer Tutucusu 2">
            <a:extLst>
              <a:ext uri="{FF2B5EF4-FFF2-40B4-BE49-F238E27FC236}">
                <a16:creationId xmlns:a16="http://schemas.microsoft.com/office/drawing/2014/main" id="{8F38F435-AD30-E0AC-FC83-5F1981CD930C}"/>
              </a:ext>
            </a:extLst>
          </p:cNvPr>
          <p:cNvSpPr>
            <a:spLocks noGrp="1"/>
          </p:cNvSpPr>
          <p:nvPr>
            <p:ph idx="1"/>
          </p:nvPr>
        </p:nvSpPr>
        <p:spPr/>
        <p:txBody>
          <a:bodyPr vert="horz" lIns="91440" tIns="45720" rIns="91440" bIns="45720" rtlCol="0" anchor="t">
            <a:normAutofit fontScale="62500" lnSpcReduction="20000"/>
          </a:bodyPr>
          <a:lstStyle/>
          <a:p>
            <a:r>
              <a:rPr lang="tr-TR" dirty="0"/>
              <a:t>Bulaşıcı hastalıkların önlenmesi için alınacak önlemler afet öncesi dönemdekilerden farklı değildir.</a:t>
            </a:r>
          </a:p>
          <a:p>
            <a:pPr marL="0" indent="0">
              <a:buNone/>
            </a:pPr>
            <a:r>
              <a:rPr lang="tr-TR" dirty="0"/>
              <a:t>    1.Yeterli ve temiz su sağlama</a:t>
            </a:r>
          </a:p>
          <a:p>
            <a:r>
              <a:rPr lang="tr-TR" dirty="0"/>
              <a:t> 2. Gıda hijyeni sağlama</a:t>
            </a:r>
          </a:p>
          <a:p>
            <a:r>
              <a:rPr lang="tr-TR" dirty="0"/>
              <a:t>3. Vektörlerle mücadele</a:t>
            </a:r>
          </a:p>
          <a:p>
            <a:r>
              <a:rPr lang="tr-TR" dirty="0"/>
              <a:t>4. Veteriner Müdürlüğüyle işbirliği</a:t>
            </a:r>
          </a:p>
          <a:p>
            <a:r>
              <a:rPr lang="tr-TR" dirty="0"/>
              <a:t>5. Çevrenin olumsuzluklarını etkisiz kılma</a:t>
            </a:r>
          </a:p>
          <a:p>
            <a:r>
              <a:rPr lang="tr-TR" dirty="0"/>
              <a:t>6. Sağlık eğitimi</a:t>
            </a:r>
          </a:p>
          <a:p>
            <a:r>
              <a:rPr lang="tr-TR" dirty="0"/>
              <a:t>7. Hastalık semptomlarını izleme</a:t>
            </a:r>
          </a:p>
          <a:p>
            <a:r>
              <a:rPr lang="tr-TR" dirty="0"/>
              <a:t>8. Taşıyıcı ( Portör) muayeneleri</a:t>
            </a:r>
          </a:p>
          <a:p>
            <a:r>
              <a:rPr lang="tr-TR" dirty="0"/>
              <a:t>9. Laboratuvar olanakları sağlama</a:t>
            </a:r>
          </a:p>
          <a:p>
            <a:r>
              <a:rPr lang="tr-TR" dirty="0"/>
              <a:t>10. Bağışıklama</a:t>
            </a:r>
          </a:p>
        </p:txBody>
      </p:sp>
    </p:spTree>
    <p:extLst>
      <p:ext uri="{BB962C8B-B14F-4D97-AF65-F5344CB8AC3E}">
        <p14:creationId xmlns:p14="http://schemas.microsoft.com/office/powerpoint/2010/main" val="420717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A88C0D-8E80-9160-3F9F-AABE8EFA98BC}"/>
              </a:ext>
            </a:extLst>
          </p:cNvPr>
          <p:cNvSpPr>
            <a:spLocks noGrp="1"/>
          </p:cNvSpPr>
          <p:nvPr>
            <p:ph type="title"/>
          </p:nvPr>
        </p:nvSpPr>
        <p:spPr/>
        <p:txBody>
          <a:bodyPr/>
          <a:lstStyle/>
          <a:p>
            <a:r>
              <a:rPr lang="tr-TR" dirty="0">
                <a:cs typeface="Posterama"/>
              </a:rPr>
              <a:t>SULARIN KONTROLÜ</a:t>
            </a:r>
          </a:p>
        </p:txBody>
      </p:sp>
      <p:sp>
        <p:nvSpPr>
          <p:cNvPr id="3" name="İçerik Yer Tutucusu 2">
            <a:extLst>
              <a:ext uri="{FF2B5EF4-FFF2-40B4-BE49-F238E27FC236}">
                <a16:creationId xmlns:a16="http://schemas.microsoft.com/office/drawing/2014/main" id="{E79DE2C8-7A49-8D16-A058-7DAF82B57A93}"/>
              </a:ext>
            </a:extLst>
          </p:cNvPr>
          <p:cNvSpPr>
            <a:spLocks noGrp="1"/>
          </p:cNvSpPr>
          <p:nvPr>
            <p:ph idx="1"/>
          </p:nvPr>
        </p:nvSpPr>
        <p:spPr/>
        <p:txBody>
          <a:bodyPr vert="horz" lIns="91440" tIns="45720" rIns="91440" bIns="45720" rtlCol="0" anchor="t">
            <a:normAutofit/>
          </a:bodyPr>
          <a:lstStyle/>
          <a:p>
            <a:r>
              <a:rPr lang="tr-TR" dirty="0">
                <a:ea typeface="+mn-lt"/>
                <a:cs typeface="+mn-lt"/>
              </a:rPr>
              <a:t>Deprem sonrasında bulaşıcı hastalıkların önlenmesinde temiz ve yeterli miktarda su sağlanması öncelikle ele alınmalıdır. İçme, yeme ve temel temizlik için kişi başına günde 15 - 20 litre su gerekmektedir. Şehir şebeke suyu kullanılır durumda ise, su örnekleri alınıp klor düzeyi ölçümü yapılmalıdır. Şebeke suyu kullanılamaz durumda ise, bölgeye ulaştırılan suyun kaynakları belirlenmelidir. Suyun bakteriyolojik değerlendirilmesi yapılmalı ve su mutlaka dezenfekte edilmelidir. Suların bireysel kullanımında şunlara dikkat edilmelidir. (5)</a:t>
            </a:r>
            <a:endParaRPr lang="tr-TR" dirty="0"/>
          </a:p>
        </p:txBody>
      </p:sp>
    </p:spTree>
    <p:extLst>
      <p:ext uri="{BB962C8B-B14F-4D97-AF65-F5344CB8AC3E}">
        <p14:creationId xmlns:p14="http://schemas.microsoft.com/office/powerpoint/2010/main" val="1212744584"/>
      </p:ext>
    </p:extLst>
  </p:cSld>
  <p:clrMapOvr>
    <a:masterClrMapping/>
  </p:clrMapOvr>
</p:sld>
</file>

<file path=ppt/theme/theme1.xml><?xml version="1.0" encoding="utf-8"?>
<a:theme xmlns:a="http://schemas.openxmlformats.org/drawingml/2006/main" name="SineVTI">
  <a:themeElements>
    <a:clrScheme name="AnalogousFromLightSeed_2SEEDS">
      <a:dk1>
        <a:srgbClr val="000000"/>
      </a:dk1>
      <a:lt1>
        <a:srgbClr val="FFFFFF"/>
      </a:lt1>
      <a:dk2>
        <a:srgbClr val="243741"/>
      </a:dk2>
      <a:lt2>
        <a:srgbClr val="E2E5E8"/>
      </a:lt2>
      <a:accent1>
        <a:srgbClr val="BB9D7E"/>
      </a:accent1>
      <a:accent2>
        <a:srgbClr val="C59791"/>
      </a:accent2>
      <a:accent3>
        <a:srgbClr val="A5A27B"/>
      </a:accent3>
      <a:accent4>
        <a:srgbClr val="74ADA7"/>
      </a:accent4>
      <a:accent5>
        <a:srgbClr val="7EA7BB"/>
      </a:accent5>
      <a:accent6>
        <a:srgbClr val="7E8DBB"/>
      </a:accent6>
      <a:hlink>
        <a:srgbClr val="6184A9"/>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Microsoft Office PowerPoint</Application>
  <PresentationFormat>Geniş ekran</PresentationFormat>
  <Paragraphs>0</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SineVTI</vt:lpstr>
      <vt:lpstr>  Araş.Gör.Dr.Sedat YİĞİT MCBÜ HALK SAĞLIĞI</vt:lpstr>
      <vt:lpstr>AFET TANIMI</vt:lpstr>
      <vt:lpstr>AFET TÜRLERİ</vt:lpstr>
      <vt:lpstr>AFET TÜRLERİ Afetler nedenlerine göre doğal ve insan nedenli olmak üzere iki gruba ayrılır.</vt:lpstr>
      <vt:lpstr>AFETLERDE SALGINDAN KORUNMA</vt:lpstr>
      <vt:lpstr>PowerPoint Sunusu</vt:lpstr>
      <vt:lpstr>Afet sonrasında görülebilecek önemli hastalıklar şunlardır.(4)(Sağlık bakanlığı 2023)</vt:lpstr>
      <vt:lpstr>Salgın İçin Alınacak Önlemler</vt:lpstr>
      <vt:lpstr>SULARIN KONTROLÜ</vt:lpstr>
      <vt:lpstr>SULARIN KONTROLÜ(2)</vt:lpstr>
      <vt:lpstr>SULARIN KONTROLÜ(3)</vt:lpstr>
      <vt:lpstr>ÇEVREYE YÖNELİK KORUYUCU ÖNLEMLER</vt:lpstr>
      <vt:lpstr>PowerPoint Sunusu</vt:lpstr>
      <vt:lpstr>PowerPoint Sunusu</vt:lpstr>
      <vt:lpstr>PowerPoint Sunusu</vt:lpstr>
      <vt:lpstr>PowerPoint Sunusu</vt:lpstr>
      <vt:lpstr>PowerPoint Sunusu</vt:lpstr>
      <vt:lpstr>VEKTÖR ve KEMİRİCİLERLE SAVAŞ</vt:lpstr>
      <vt:lpstr>BAĞIŞIKLAMA</vt:lpstr>
      <vt:lpstr>PowerPoint Sunusu</vt:lpstr>
      <vt:lpstr>                  TEŞEKKÜRLER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616</cp:revision>
  <dcterms:created xsi:type="dcterms:W3CDTF">2023-09-14T10:11:20Z</dcterms:created>
  <dcterms:modified xsi:type="dcterms:W3CDTF">2023-09-17T00:12:52Z</dcterms:modified>
</cp:coreProperties>
</file>