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4"/>
  </p:notesMasterIdLst>
  <p:sldIdLst>
    <p:sldId id="256" r:id="rId2"/>
    <p:sldId id="318" r:id="rId3"/>
    <p:sldId id="383" r:id="rId4"/>
    <p:sldId id="276" r:id="rId5"/>
    <p:sldId id="279" r:id="rId6"/>
    <p:sldId id="277" r:id="rId7"/>
    <p:sldId id="258" r:id="rId8"/>
    <p:sldId id="287" r:id="rId9"/>
    <p:sldId id="289" r:id="rId10"/>
    <p:sldId id="288" r:id="rId11"/>
    <p:sldId id="290" r:id="rId12"/>
    <p:sldId id="321" r:id="rId13"/>
    <p:sldId id="375" r:id="rId14"/>
    <p:sldId id="370" r:id="rId15"/>
    <p:sldId id="371" r:id="rId16"/>
    <p:sldId id="372" r:id="rId17"/>
    <p:sldId id="373" r:id="rId18"/>
    <p:sldId id="374" r:id="rId19"/>
    <p:sldId id="332" r:id="rId20"/>
    <p:sldId id="308" r:id="rId21"/>
    <p:sldId id="334" r:id="rId22"/>
    <p:sldId id="364" r:id="rId23"/>
    <p:sldId id="335" r:id="rId24"/>
    <p:sldId id="342" r:id="rId25"/>
    <p:sldId id="343" r:id="rId26"/>
    <p:sldId id="336" r:id="rId27"/>
    <p:sldId id="376" r:id="rId28"/>
    <p:sldId id="377" r:id="rId29"/>
    <p:sldId id="378" r:id="rId30"/>
    <p:sldId id="379" r:id="rId31"/>
    <p:sldId id="329" r:id="rId32"/>
    <p:sldId id="330" r:id="rId33"/>
    <p:sldId id="338" r:id="rId34"/>
    <p:sldId id="337" r:id="rId35"/>
    <p:sldId id="349" r:id="rId36"/>
    <p:sldId id="358" r:id="rId37"/>
    <p:sldId id="344" r:id="rId38"/>
    <p:sldId id="320" r:id="rId39"/>
    <p:sldId id="359" r:id="rId40"/>
    <p:sldId id="360" r:id="rId41"/>
    <p:sldId id="361" r:id="rId42"/>
    <p:sldId id="362" r:id="rId43"/>
    <p:sldId id="363" r:id="rId44"/>
    <p:sldId id="365" r:id="rId45"/>
    <p:sldId id="366" r:id="rId46"/>
    <p:sldId id="339" r:id="rId47"/>
    <p:sldId id="328" r:id="rId48"/>
    <p:sldId id="382" r:id="rId49"/>
    <p:sldId id="369" r:id="rId50"/>
    <p:sldId id="380" r:id="rId51"/>
    <p:sldId id="381" r:id="rId52"/>
    <p:sldId id="368" r:id="rId5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50A1"/>
    <a:srgbClr val="4695D1"/>
    <a:srgbClr val="2B3091"/>
    <a:srgbClr val="2D6EFC"/>
    <a:srgbClr val="ED569C"/>
    <a:srgbClr val="F79C1E"/>
    <a:srgbClr val="EC2225"/>
    <a:srgbClr val="53B848"/>
    <a:srgbClr val="FAED23"/>
    <a:srgbClr val="9C7C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E1C44-A40C-4F85-8DDA-9F29944AA176}" type="datetimeFigureOut">
              <a:rPr lang="tr-TR" smtClean="0"/>
              <a:t>28.09.2023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F7C4A-F300-4424-8883-DF564877B6F9}" type="slidenum">
              <a:rPr lang="tr-TR" smtClean="0"/>
              <a:t>‹#›</a:t>
            </a:fld>
            <a:endParaRPr lang="tr-TR"/>
          </a:p>
        </p:txBody>
      </p:sp>
    </p:spTree>
    <p:extLst>
      <p:ext uri="{BB962C8B-B14F-4D97-AF65-F5344CB8AC3E}">
        <p14:creationId xmlns:p14="http://schemas.microsoft.com/office/powerpoint/2010/main" val="829583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F1F7C4A-F300-4424-8883-DF564877B6F9}" type="slidenum">
              <a:rPr lang="tr-TR" smtClean="0"/>
              <a:t>26</a:t>
            </a:fld>
            <a:endParaRPr lang="tr-TR"/>
          </a:p>
        </p:txBody>
      </p:sp>
    </p:spTree>
    <p:extLst>
      <p:ext uri="{BB962C8B-B14F-4D97-AF65-F5344CB8AC3E}">
        <p14:creationId xmlns:p14="http://schemas.microsoft.com/office/powerpoint/2010/main" val="316765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3775C83-687E-4049-9FC0-A9E5CDD28473}" type="datetime1">
              <a:rPr lang="tr-TR" smtClean="0"/>
              <a:t>28.09.2023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58BC26-C375-4E6C-83CF-39FD14E97954}" type="slidenum">
              <a:rPr lang="tr-TR" smtClean="0"/>
              <a:t>‹#›</a:t>
            </a:fld>
            <a:endParaRPr lang="tr-TR"/>
          </a:p>
        </p:txBody>
      </p:sp>
    </p:spTree>
    <p:extLst>
      <p:ext uri="{BB962C8B-B14F-4D97-AF65-F5344CB8AC3E}">
        <p14:creationId xmlns:p14="http://schemas.microsoft.com/office/powerpoint/2010/main" val="6120434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72B7EF0-066E-4B92-A09B-BC58D9ADD567}" type="datetime1">
              <a:rPr lang="tr-TR" smtClean="0"/>
              <a:t>28.09.2023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58BC26-C375-4E6C-83CF-39FD14E97954}" type="slidenum">
              <a:rPr lang="tr-TR" smtClean="0"/>
              <a:t>‹#›</a:t>
            </a:fld>
            <a:endParaRPr lang="tr-TR"/>
          </a:p>
        </p:txBody>
      </p:sp>
    </p:spTree>
    <p:extLst>
      <p:ext uri="{BB962C8B-B14F-4D97-AF65-F5344CB8AC3E}">
        <p14:creationId xmlns:p14="http://schemas.microsoft.com/office/powerpoint/2010/main" val="327017114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61730C6-B1B9-45AB-B5BC-80CBA00A51B0}" type="datetime1">
              <a:rPr lang="tr-TR" smtClean="0"/>
              <a:t>28.09.2023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58BC26-C375-4E6C-83CF-39FD14E97954}" type="slidenum">
              <a:rPr lang="tr-TR" smtClean="0"/>
              <a:t>‹#›</a:t>
            </a:fld>
            <a:endParaRPr lang="tr-TR"/>
          </a:p>
        </p:txBody>
      </p:sp>
    </p:spTree>
    <p:extLst>
      <p:ext uri="{BB962C8B-B14F-4D97-AF65-F5344CB8AC3E}">
        <p14:creationId xmlns:p14="http://schemas.microsoft.com/office/powerpoint/2010/main" val="32736120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F471A0-46B7-4353-9AB0-F04A6564E749}" type="datetime1">
              <a:rPr lang="tr-TR" smtClean="0"/>
              <a:t>28.09.2023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58BC26-C375-4E6C-83CF-39FD14E97954}" type="slidenum">
              <a:rPr lang="tr-TR" smtClean="0"/>
              <a:t>‹#›</a:t>
            </a:fld>
            <a:endParaRPr lang="tr-TR"/>
          </a:p>
        </p:txBody>
      </p:sp>
    </p:spTree>
    <p:extLst>
      <p:ext uri="{BB962C8B-B14F-4D97-AF65-F5344CB8AC3E}">
        <p14:creationId xmlns:p14="http://schemas.microsoft.com/office/powerpoint/2010/main" val="13645075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2F0DA31-B3B1-4BBE-91F2-67E2E4A4189F}" type="datetime1">
              <a:rPr lang="tr-TR" smtClean="0"/>
              <a:t>28.09.2023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058BC26-C375-4E6C-83CF-39FD14E97954}" type="slidenum">
              <a:rPr lang="tr-TR" smtClean="0"/>
              <a:t>‹#›</a:t>
            </a:fld>
            <a:endParaRPr lang="tr-TR"/>
          </a:p>
        </p:txBody>
      </p:sp>
    </p:spTree>
    <p:extLst>
      <p:ext uri="{BB962C8B-B14F-4D97-AF65-F5344CB8AC3E}">
        <p14:creationId xmlns:p14="http://schemas.microsoft.com/office/powerpoint/2010/main" val="187592627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7E5E21E-1B04-4E1B-BE8F-37BB638FD63E}" type="datetime1">
              <a:rPr lang="tr-TR" smtClean="0"/>
              <a:t>28.09.2023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058BC26-C375-4E6C-83CF-39FD14E97954}" type="slidenum">
              <a:rPr lang="tr-TR" smtClean="0"/>
              <a:t>‹#›</a:t>
            </a:fld>
            <a:endParaRPr lang="tr-TR"/>
          </a:p>
        </p:txBody>
      </p:sp>
    </p:spTree>
    <p:extLst>
      <p:ext uri="{BB962C8B-B14F-4D97-AF65-F5344CB8AC3E}">
        <p14:creationId xmlns:p14="http://schemas.microsoft.com/office/powerpoint/2010/main" val="258696821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4EA8D1C-97A6-4417-99B3-47664C6936A9}" type="datetime1">
              <a:rPr lang="tr-TR" smtClean="0"/>
              <a:t>28.09.2023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058BC26-C375-4E6C-83CF-39FD14E97954}" type="slidenum">
              <a:rPr lang="tr-TR" smtClean="0"/>
              <a:t>‹#›</a:t>
            </a:fld>
            <a:endParaRPr lang="tr-TR"/>
          </a:p>
        </p:txBody>
      </p:sp>
    </p:spTree>
    <p:extLst>
      <p:ext uri="{BB962C8B-B14F-4D97-AF65-F5344CB8AC3E}">
        <p14:creationId xmlns:p14="http://schemas.microsoft.com/office/powerpoint/2010/main" val="117557442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250611E-50CD-4BE3-957F-192575BE2D52}" type="datetime1">
              <a:rPr lang="tr-TR" smtClean="0"/>
              <a:t>28.09.2023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058BC26-C375-4E6C-83CF-39FD14E97954}" type="slidenum">
              <a:rPr lang="tr-TR" smtClean="0"/>
              <a:t>‹#›</a:t>
            </a:fld>
            <a:endParaRPr lang="tr-TR"/>
          </a:p>
        </p:txBody>
      </p:sp>
    </p:spTree>
    <p:extLst>
      <p:ext uri="{BB962C8B-B14F-4D97-AF65-F5344CB8AC3E}">
        <p14:creationId xmlns:p14="http://schemas.microsoft.com/office/powerpoint/2010/main" val="144486270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15BBB12-ADAE-4BE1-9FF3-634FF27F3AEC}" type="datetime1">
              <a:rPr lang="tr-TR" smtClean="0"/>
              <a:t>28.09.2023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058BC26-C375-4E6C-83CF-39FD14E97954}" type="slidenum">
              <a:rPr lang="tr-TR" smtClean="0"/>
              <a:t>‹#›</a:t>
            </a:fld>
            <a:endParaRPr lang="tr-TR"/>
          </a:p>
        </p:txBody>
      </p:sp>
    </p:spTree>
    <p:extLst>
      <p:ext uri="{BB962C8B-B14F-4D97-AF65-F5344CB8AC3E}">
        <p14:creationId xmlns:p14="http://schemas.microsoft.com/office/powerpoint/2010/main" val="407262700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99841C-310E-475E-A2E6-C72F8AEEBF6A}" type="datetime1">
              <a:rPr lang="tr-TR" smtClean="0"/>
              <a:t>28.09.2023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058BC26-C375-4E6C-83CF-39FD14E97954}" type="slidenum">
              <a:rPr lang="tr-TR" smtClean="0"/>
              <a:t>‹#›</a:t>
            </a:fld>
            <a:endParaRPr lang="tr-TR"/>
          </a:p>
        </p:txBody>
      </p:sp>
    </p:spTree>
    <p:extLst>
      <p:ext uri="{BB962C8B-B14F-4D97-AF65-F5344CB8AC3E}">
        <p14:creationId xmlns:p14="http://schemas.microsoft.com/office/powerpoint/2010/main" val="38770612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89BC2A0-E9B5-4336-9E27-45FF827C0AE6}" type="datetime1">
              <a:rPr lang="tr-TR" smtClean="0"/>
              <a:t>28.09.2023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058BC26-C375-4E6C-83CF-39FD14E97954}" type="slidenum">
              <a:rPr lang="tr-TR" smtClean="0"/>
              <a:t>‹#›</a:t>
            </a:fld>
            <a:endParaRPr lang="tr-TR"/>
          </a:p>
        </p:txBody>
      </p:sp>
    </p:spTree>
    <p:extLst>
      <p:ext uri="{BB962C8B-B14F-4D97-AF65-F5344CB8AC3E}">
        <p14:creationId xmlns:p14="http://schemas.microsoft.com/office/powerpoint/2010/main" val="264270250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AE316-A553-49F5-9A30-5C163267CAC1}" type="datetime1">
              <a:rPr lang="tr-TR" smtClean="0"/>
              <a:t>28.09.2023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8BC26-C375-4E6C-83CF-39FD14E97954}" type="slidenum">
              <a:rPr lang="tr-TR" smtClean="0"/>
              <a:t>‹#›</a:t>
            </a:fld>
            <a:endParaRPr lang="tr-TR"/>
          </a:p>
        </p:txBody>
      </p:sp>
    </p:spTree>
    <p:extLst>
      <p:ext uri="{BB962C8B-B14F-4D97-AF65-F5344CB8AC3E}">
        <p14:creationId xmlns:p14="http://schemas.microsoft.com/office/powerpoint/2010/main" val="1759890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dn.iawg.rygn.io/documents/MISP-Reference-English.pdf?mtime=20200322131753&amp;focal=none"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cdn.iawg.rygn.io/documents/MISP-Reference-English.pdf?mtime=20200322131753&amp;focal=non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cdn.iawg.rygn.io/documents/MISP-Reference-English.pdf?mtime=20200322131753&amp;focal=non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cdn.iawg.rygn.io/documents/MISP-Reference-English.pdf?mtime=20200322131753&amp;focal=non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cdn.iawg.rygn.io/documents/MISP-Reference-English.pdf?mtime=20200322131753&amp;focal=non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halksagligiokulu.org/Kitap/DownloadEBook/1328ac87-5c1c-3824-1a4e-3a0d6211627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halksagligiokulu.org/Kitap/DownloadEBook/1328ac87-5c1c-3824-1a4e-3a0d6211627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halksagligiokulu.org/Kitap/DownloadEBook/1328ac87-5c1c-3824-1a4e-3a0d6211627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ttb.org.tr/userfiles/files/6ayraporu.pd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hasuder.org/Dokumanlar/EkIndir/fd603927-a389-a219-d620-3a0b3590822b"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halksagligiokulu.org/Kitap/DownloadEBook/919d65b0-e742-4135-b2e4-0033fd23be2b" TargetMode="External"/><Relationship Id="rId2" Type="http://schemas.openxmlformats.org/officeDocument/2006/relationships/hyperlink" Target="https://www.halksagligiokulu.org/Kitap/DownloadEBook/1328ac87-5c1c-3824-1a4e-3a0d62116270" TargetMode="External"/><Relationship Id="rId1" Type="http://schemas.openxmlformats.org/officeDocument/2006/relationships/slideLayout" Target="../slideLayouts/slideLayout2.xml"/><Relationship Id="rId5" Type="http://schemas.openxmlformats.org/officeDocument/2006/relationships/hyperlink" Target="https://www.care.org/our-work/disaster-response" TargetMode="External"/><Relationship Id="rId4" Type="http://schemas.openxmlformats.org/officeDocument/2006/relationships/hyperlink" Target="https://www.afad.gov.tr/aciklamali-afet-yonetimi-terimleri-sozlugu"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ttb.org.tr/userfiles/files/6ayraporu.pdf" TargetMode="External"/><Relationship Id="rId2" Type="http://schemas.openxmlformats.org/officeDocument/2006/relationships/hyperlink" Target="https://cdn.iawg.rygn.io/documents/MISP-Reference-English.pdf?mtime=20200322131753&amp;focal=none" TargetMode="External"/><Relationship Id="rId1" Type="http://schemas.openxmlformats.org/officeDocument/2006/relationships/slideLayout" Target="../slideLayouts/slideLayout2.xml"/><Relationship Id="rId4" Type="http://schemas.openxmlformats.org/officeDocument/2006/relationships/hyperlink" Target="https://hasuder.org/Dokumanlar/EkIndir/fd603927-a389-a219-d620-3a0b3590822b"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94542" y="2842162"/>
            <a:ext cx="9144000" cy="1650443"/>
          </a:xfrm>
        </p:spPr>
        <p:txBody>
          <a:bodyPr>
            <a:normAutofit fontScale="90000"/>
          </a:bodyPr>
          <a:lstStyle/>
          <a:p>
            <a:r>
              <a:rPr lang="tr-TR" b="1" dirty="0" smtClean="0">
                <a:solidFill>
                  <a:srgbClr val="009B40"/>
                </a:solidFill>
                <a:effectLst>
                  <a:outerShdw blurRad="38100" dist="38100" dir="2700000" algn="tl">
                    <a:srgbClr val="000000">
                      <a:alpha val="43137"/>
                    </a:srgbClr>
                  </a:outerShdw>
                </a:effectLst>
              </a:rPr>
              <a:t>AFETLERDE CİNSEL SAĞLIK </a:t>
            </a:r>
            <a:br>
              <a:rPr lang="tr-TR" b="1" dirty="0" smtClean="0">
                <a:solidFill>
                  <a:srgbClr val="009B40"/>
                </a:solidFill>
                <a:effectLst>
                  <a:outerShdw blurRad="38100" dist="38100" dir="2700000" algn="tl">
                    <a:srgbClr val="000000">
                      <a:alpha val="43137"/>
                    </a:srgbClr>
                  </a:outerShdw>
                </a:effectLst>
              </a:rPr>
            </a:br>
            <a:r>
              <a:rPr lang="tr-TR" b="1" dirty="0" smtClean="0">
                <a:solidFill>
                  <a:srgbClr val="009B40"/>
                </a:solidFill>
                <a:effectLst>
                  <a:outerShdw blurRad="38100" dist="38100" dir="2700000" algn="tl">
                    <a:srgbClr val="000000">
                      <a:alpha val="43137"/>
                    </a:srgbClr>
                  </a:outerShdw>
                </a:effectLst>
              </a:rPr>
              <a:t>VE ÜREME SAĞLIĞI</a:t>
            </a:r>
            <a:endParaRPr lang="tr-TR" b="1" dirty="0">
              <a:solidFill>
                <a:srgbClr val="009B40"/>
              </a:solidFill>
              <a:effectLst>
                <a:outerShdw blurRad="38100" dist="38100" dir="2700000" algn="tl">
                  <a:srgbClr val="000000">
                    <a:alpha val="43137"/>
                  </a:srgbClr>
                </a:outerShdw>
              </a:effectLst>
            </a:endParaRPr>
          </a:p>
        </p:txBody>
      </p:sp>
      <p:sp>
        <p:nvSpPr>
          <p:cNvPr id="3" name="Alt Başlık 2"/>
          <p:cNvSpPr>
            <a:spLocks noGrp="1"/>
          </p:cNvSpPr>
          <p:nvPr>
            <p:ph type="subTitle" idx="1"/>
          </p:nvPr>
        </p:nvSpPr>
        <p:spPr>
          <a:xfrm>
            <a:off x="1524000" y="4697356"/>
            <a:ext cx="9144000" cy="1848264"/>
          </a:xfrm>
        </p:spPr>
        <p:txBody>
          <a:bodyPr>
            <a:normAutofit fontScale="92500" lnSpcReduction="20000"/>
          </a:bodyPr>
          <a:lstStyle/>
          <a:p>
            <a:r>
              <a:rPr lang="tr-TR" sz="2900" b="1" dirty="0" smtClean="0"/>
              <a:t>TÜRK TABİPLERİ BİRLİĞİ 34. GEZİCİ EĞİTİM SEMİNERİ</a:t>
            </a:r>
          </a:p>
          <a:p>
            <a:r>
              <a:rPr lang="tr-TR" sz="2900" i="1" dirty="0" smtClean="0">
                <a:solidFill>
                  <a:srgbClr val="FF0000"/>
                </a:solidFill>
                <a:effectLst>
                  <a:outerShdw blurRad="38100" dist="38100" dir="2700000" algn="tl">
                    <a:srgbClr val="000000">
                      <a:alpha val="43137"/>
                    </a:srgbClr>
                  </a:outerShdw>
                </a:effectLst>
              </a:rPr>
              <a:t>AFETE DİRENÇLİ YAŞAM ALANLARI VE HALK SAĞLIĞI</a:t>
            </a:r>
          </a:p>
          <a:p>
            <a:endParaRPr lang="tr-TR" i="1" dirty="0" smtClean="0"/>
          </a:p>
          <a:p>
            <a:r>
              <a:rPr lang="tr-TR" sz="2200" b="1" dirty="0" smtClean="0"/>
              <a:t>Hazırlayan: Arş. Gör. Dr. Güzin Ateş Özbey</a:t>
            </a:r>
          </a:p>
          <a:p>
            <a:r>
              <a:rPr lang="tr-TR" sz="2200" dirty="0" smtClean="0"/>
              <a:t>Erciyes Üniversitesi Tıp Fakültesi Halk Sağlığı AD</a:t>
            </a:r>
            <a:endParaRPr lang="tr-TR" sz="2200" dirty="0"/>
          </a:p>
        </p:txBody>
      </p:sp>
      <p:pic>
        <p:nvPicPr>
          <p:cNvPr id="1026" name="Picture 2" descr="https://www.ttb.org.tr/amblem/500x5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252" y="548448"/>
            <a:ext cx="2154580" cy="22149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ÇAMLARALTI KOLEJİ - Atatürk Sayfası"/>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41" t="6263" r="-3304" b="2976"/>
          <a:stretch/>
        </p:blipFill>
        <p:spPr bwMode="auto">
          <a:xfrm>
            <a:off x="9156526" y="313069"/>
            <a:ext cx="1802439" cy="26071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ürkiye Bayrağı PNG Resimleri | çizimi Ve Resmi Dosyaları | Pngtree'de  Ücretsiz İndi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33000"/>
                    </a14:imgEffect>
                    <a14:imgEffect>
                      <a14:saturation sat="272000"/>
                    </a14:imgEffect>
                    <a14:imgEffect>
                      <a14:brightnessContrast bright="-10000" contrast="73000"/>
                    </a14:imgEffect>
                  </a14:imgLayer>
                </a14:imgProps>
              </a:ext>
              <a:ext uri="{28A0092B-C50C-407E-A947-70E740481C1C}">
                <a14:useLocalDpi xmlns:a14="http://schemas.microsoft.com/office/drawing/2010/main" val="0"/>
              </a:ext>
            </a:extLst>
          </a:blip>
          <a:srcRect l="1696" t="16757" r="846" b="18834"/>
          <a:stretch/>
        </p:blipFill>
        <p:spPr bwMode="auto">
          <a:xfrm>
            <a:off x="280749" y="548448"/>
            <a:ext cx="3371178" cy="222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4031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3367" y="1364105"/>
            <a:ext cx="10635641" cy="5096863"/>
          </a:xfrm>
        </p:spPr>
        <p:txBody>
          <a:bodyPr>
            <a:normAutofit/>
          </a:bodyPr>
          <a:lstStyle/>
          <a:p>
            <a:r>
              <a:rPr lang="tr-TR" sz="3200" dirty="0" smtClean="0"/>
              <a:t>Afetler sonucunda kadınlar </a:t>
            </a:r>
            <a:br>
              <a:rPr lang="tr-TR" sz="3200" dirty="0" smtClean="0"/>
            </a:br>
            <a:r>
              <a:rPr lang="tr-TR" sz="3200" b="1" dirty="0" smtClean="0">
                <a:solidFill>
                  <a:srgbClr val="FF0000"/>
                </a:solidFill>
              </a:rPr>
              <a:t>istismar</a:t>
            </a:r>
            <a:r>
              <a:rPr lang="tr-TR" sz="3200" dirty="0" smtClean="0">
                <a:solidFill>
                  <a:srgbClr val="FF0000"/>
                </a:solidFill>
              </a:rPr>
              <a:t> </a:t>
            </a:r>
            <a:r>
              <a:rPr lang="tr-TR" sz="3200" dirty="0" smtClean="0"/>
              <a:t>ve </a:t>
            </a:r>
            <a:r>
              <a:rPr lang="tr-TR" sz="3200" b="1" dirty="0" smtClean="0">
                <a:solidFill>
                  <a:srgbClr val="FF0000"/>
                </a:solidFill>
              </a:rPr>
              <a:t>sömürü</a:t>
            </a:r>
            <a:r>
              <a:rPr lang="tr-TR" sz="3200" dirty="0" smtClean="0">
                <a:solidFill>
                  <a:srgbClr val="FF0000"/>
                </a:solidFill>
              </a:rPr>
              <a:t> </a:t>
            </a:r>
            <a:r>
              <a:rPr lang="tr-TR" sz="3200" dirty="0" smtClean="0"/>
              <a:t>riski ile de </a:t>
            </a:r>
            <a:br>
              <a:rPr lang="tr-TR" sz="3200" dirty="0" smtClean="0"/>
            </a:br>
            <a:r>
              <a:rPr lang="tr-TR" sz="3200" dirty="0" smtClean="0"/>
              <a:t>karşı karşıyadırlar.</a:t>
            </a:r>
          </a:p>
          <a:p>
            <a:endParaRPr lang="tr-TR" dirty="0" smtClean="0"/>
          </a:p>
          <a:p>
            <a:endParaRPr lang="tr-TR" dirty="0" smtClean="0"/>
          </a:p>
          <a:p>
            <a:endParaRPr lang="tr-TR" dirty="0" smtClean="0"/>
          </a:p>
          <a:p>
            <a:r>
              <a:rPr lang="tr-TR" sz="3200" dirty="0" smtClean="0"/>
              <a:t>Aileler barınak bulmak, yeterince yemek </a:t>
            </a:r>
            <a:r>
              <a:rPr lang="tr-TR" sz="3200" dirty="0" err="1" smtClean="0"/>
              <a:t>yemek</a:t>
            </a:r>
            <a:r>
              <a:rPr lang="tr-TR" sz="3200" dirty="0" smtClean="0"/>
              <a:t> ve hayatlarını yeniden inşa etmek için güvenli yerler bulmak için mücadele ederken, krizlerden etkilenen </a:t>
            </a:r>
            <a:r>
              <a:rPr lang="tr-TR" sz="3200" b="1" u="sng" dirty="0" smtClean="0">
                <a:solidFill>
                  <a:srgbClr val="FF0000"/>
                </a:solidFill>
              </a:rPr>
              <a:t>her 5 kadından birinin </a:t>
            </a:r>
            <a:r>
              <a:rPr lang="tr-TR" sz="3200" b="1" dirty="0" smtClean="0">
                <a:solidFill>
                  <a:srgbClr val="FF0000"/>
                </a:solidFill>
              </a:rPr>
              <a:t>cinsel saldırıya uğradığı </a:t>
            </a:r>
            <a:r>
              <a:rPr lang="tr-TR" sz="3200" dirty="0" smtClean="0"/>
              <a:t>belirtilmiştir(</a:t>
            </a:r>
            <a:r>
              <a:rPr lang="tr-TR" sz="3200" dirty="0" err="1" smtClean="0"/>
              <a:t>Care</a:t>
            </a:r>
            <a:r>
              <a:rPr lang="tr-TR" sz="3200" dirty="0" smtClean="0"/>
              <a:t>, 2022</a:t>
            </a:r>
            <a:r>
              <a:rPr lang="tr-TR" sz="3200" dirty="0" smtClean="0"/>
              <a:t>).</a:t>
            </a:r>
            <a:endParaRPr lang="tr-TR" sz="3200" dirty="0"/>
          </a:p>
        </p:txBody>
      </p:sp>
      <p:pic>
        <p:nvPicPr>
          <p:cNvPr id="1026" name="Picture 2" descr="6 Şubat depremleri: Felaketler kadınları nasıl etkiliyor? - BBC News Türkçe"/>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7000"/>
                    </a14:imgEffect>
                  </a14:imgLayer>
                </a14:imgProps>
              </a:ext>
              <a:ext uri="{28A0092B-C50C-407E-A947-70E740481C1C}">
                <a14:useLocalDpi xmlns:a14="http://schemas.microsoft.com/office/drawing/2010/main" val="0"/>
              </a:ext>
            </a:extLst>
          </a:blip>
          <a:srcRect/>
          <a:stretch>
            <a:fillRect/>
          </a:stretch>
        </p:blipFill>
        <p:spPr bwMode="auto">
          <a:xfrm>
            <a:off x="6081632" y="692022"/>
            <a:ext cx="5645224" cy="3175439"/>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D058BC26-C375-4E6C-83CF-39FD14E97954}" type="slidenum">
              <a:rPr lang="tr-TR" smtClean="0"/>
              <a:t>10</a:t>
            </a:fld>
            <a:endParaRPr lang="tr-TR"/>
          </a:p>
        </p:txBody>
      </p:sp>
    </p:spTree>
    <p:extLst>
      <p:ext uri="{BB962C8B-B14F-4D97-AF65-F5344CB8AC3E}">
        <p14:creationId xmlns:p14="http://schemas.microsoft.com/office/powerpoint/2010/main" val="4228643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4682" y="331932"/>
            <a:ext cx="10869118" cy="939019"/>
          </a:xfrm>
        </p:spPr>
        <p:txBody>
          <a:bodyPr>
            <a:noAutofit/>
          </a:bodyPr>
          <a:lstStyle/>
          <a:p>
            <a:r>
              <a:rPr lang="tr-TR" b="1" dirty="0" smtClean="0">
                <a:solidFill>
                  <a:srgbClr val="6AA604"/>
                </a:solidFill>
                <a:effectLst>
                  <a:outerShdw blurRad="38100" dist="38100" dir="2700000" algn="tl">
                    <a:srgbClr val="000000">
                      <a:alpha val="43137"/>
                    </a:srgbClr>
                  </a:outerShdw>
                </a:effectLst>
              </a:rPr>
              <a:t>KADINLARA YÖNELİK HİZMETLERDE ÖNCELİKLER</a:t>
            </a:r>
            <a:endParaRPr lang="tr-TR" b="1" dirty="0">
              <a:solidFill>
                <a:srgbClr val="6AA604"/>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614597" y="1528997"/>
            <a:ext cx="10882859" cy="5006714"/>
          </a:xfrm>
        </p:spPr>
        <p:txBody>
          <a:bodyPr>
            <a:normAutofit fontScale="92500" lnSpcReduction="10000"/>
          </a:bodyPr>
          <a:lstStyle/>
          <a:p>
            <a:pPr marL="514350" indent="-514350">
              <a:buFont typeface="+mj-lt"/>
              <a:buAutoNum type="arabicPeriod"/>
            </a:pPr>
            <a:r>
              <a:rPr lang="tr-TR" dirty="0" smtClean="0"/>
              <a:t>Doğurgan çağdaki kadınların ölümlerine neden olabilen gebelik ve doğum komplikasyonları ile mücadele</a:t>
            </a:r>
          </a:p>
          <a:p>
            <a:pPr lvl="1"/>
            <a:r>
              <a:rPr lang="tr-TR" dirty="0"/>
              <a:t>A</a:t>
            </a:r>
            <a:r>
              <a:rPr lang="tr-TR" dirty="0" smtClean="0"/>
              <a:t>nne ve bebek ölümlerinin azaltılması, </a:t>
            </a:r>
            <a:r>
              <a:rPr lang="tr-TR" dirty="0"/>
              <a:t>emzirmenin bırakılmaması, </a:t>
            </a:r>
            <a:r>
              <a:rPr lang="tr-TR" dirty="0" smtClean="0"/>
              <a:t>istenmeyen </a:t>
            </a:r>
            <a:r>
              <a:rPr lang="tr-TR" dirty="0"/>
              <a:t>gebeliklerin </a:t>
            </a:r>
            <a:r>
              <a:rPr lang="tr-TR" dirty="0" smtClean="0"/>
              <a:t>önlenmesi</a:t>
            </a:r>
          </a:p>
          <a:p>
            <a:pPr marL="514350" indent="-514350">
              <a:buFont typeface="+mj-lt"/>
              <a:buAutoNum type="arabicPeriod"/>
            </a:pPr>
            <a:r>
              <a:rPr lang="tr-TR" dirty="0" smtClean="0"/>
              <a:t>Temiz su ve sanitasyon</a:t>
            </a:r>
          </a:p>
          <a:p>
            <a:pPr marL="514350" indent="-514350">
              <a:buFont typeface="+mj-lt"/>
              <a:buAutoNum type="arabicPeriod"/>
            </a:pPr>
            <a:r>
              <a:rPr lang="tr-TR" dirty="0" smtClean="0"/>
              <a:t>Yeterli yiyecek ve barınak</a:t>
            </a:r>
          </a:p>
          <a:p>
            <a:pPr marL="514350" indent="-514350">
              <a:buFont typeface="+mj-lt"/>
              <a:buAutoNum type="arabicPeriod"/>
            </a:pPr>
            <a:r>
              <a:rPr lang="tr-TR" dirty="0" smtClean="0"/>
              <a:t>Toplumsal cinsiyete dayalı şiddetin önlenmesi ve müdahalesi</a:t>
            </a:r>
          </a:p>
          <a:p>
            <a:pPr lvl="1"/>
            <a:r>
              <a:rPr lang="tr-TR" dirty="0" smtClean="0"/>
              <a:t>Fiziksel/psikolojik şiddet, tecavüz, cinsel istismar, istemsiz fahişelik</a:t>
            </a:r>
          </a:p>
          <a:p>
            <a:pPr marL="514350" indent="-514350">
              <a:buFont typeface="+mj-lt"/>
              <a:buAutoNum type="arabicPeriod"/>
            </a:pPr>
            <a:r>
              <a:rPr lang="tr-TR" dirty="0" err="1" smtClean="0"/>
              <a:t>CYBH’den</a:t>
            </a:r>
            <a:r>
              <a:rPr lang="tr-TR" dirty="0" smtClean="0"/>
              <a:t> </a:t>
            </a:r>
            <a:r>
              <a:rPr lang="tr-TR" dirty="0" smtClean="0"/>
              <a:t>korunma ve bu enfeksiyonların yönetimi</a:t>
            </a:r>
          </a:p>
          <a:p>
            <a:endParaRPr lang="tr-TR" dirty="0"/>
          </a:p>
          <a:p>
            <a:pPr marL="0" indent="0">
              <a:buNone/>
            </a:pPr>
            <a:r>
              <a:rPr lang="tr-TR" dirty="0" smtClean="0">
                <a:sym typeface="Wingdings" panose="05000000000000000000" pitchFamily="2" charset="2"/>
              </a:rPr>
              <a:t> </a:t>
            </a:r>
            <a:r>
              <a:rPr lang="tr-TR" i="1" dirty="0" smtClean="0"/>
              <a:t>Bunlara ilişkin </a:t>
            </a:r>
            <a:r>
              <a:rPr lang="tr-TR" b="1" i="1" dirty="0" smtClean="0">
                <a:solidFill>
                  <a:srgbClr val="FF0000"/>
                </a:solidFill>
              </a:rPr>
              <a:t>güvenli annelik programı</a:t>
            </a:r>
            <a:r>
              <a:rPr lang="tr-TR" i="1" dirty="0" smtClean="0"/>
              <a:t>, </a:t>
            </a:r>
            <a:r>
              <a:rPr lang="tr-TR" b="1" i="1" dirty="0" smtClean="0">
                <a:solidFill>
                  <a:srgbClr val="009B40"/>
                </a:solidFill>
              </a:rPr>
              <a:t>AP hizmetleri</a:t>
            </a:r>
            <a:r>
              <a:rPr lang="tr-TR" i="1" dirty="0" smtClean="0"/>
              <a:t>, </a:t>
            </a:r>
            <a:r>
              <a:rPr lang="tr-TR" b="1" i="1" dirty="0" smtClean="0">
                <a:solidFill>
                  <a:srgbClr val="CC3300"/>
                </a:solidFill>
              </a:rPr>
              <a:t>CYBH korunma</a:t>
            </a:r>
            <a:r>
              <a:rPr lang="tr-TR" i="1" dirty="0" smtClean="0"/>
              <a:t>, ve </a:t>
            </a:r>
            <a:r>
              <a:rPr lang="tr-TR" b="1" i="1" dirty="0" smtClean="0">
                <a:solidFill>
                  <a:srgbClr val="0070C0"/>
                </a:solidFill>
              </a:rPr>
              <a:t>şiddetin engellenmesine</a:t>
            </a:r>
            <a:r>
              <a:rPr lang="tr-TR" b="1" i="1" dirty="0" smtClean="0"/>
              <a:t> </a:t>
            </a:r>
            <a:r>
              <a:rPr lang="tr-TR" i="1" dirty="0" smtClean="0"/>
              <a:t>yönelik girişimlerde bulunmak ve hizmet sunucularını bu konuda bilgilendirmek gerekmektedir.</a:t>
            </a:r>
            <a:endParaRPr lang="tr-TR" i="1" dirty="0"/>
          </a:p>
        </p:txBody>
      </p:sp>
      <p:pic>
        <p:nvPicPr>
          <p:cNvPr id="2050" name="Picture 2" descr="Önemli Dikkat Dosya - Pixabay'da ücretsiz vektör grafik -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3705" y="2550400"/>
            <a:ext cx="2113613" cy="2116553"/>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D058BC26-C375-4E6C-83CF-39FD14E97954}" type="slidenum">
              <a:rPr lang="tr-TR" smtClean="0"/>
              <a:t>11</a:t>
            </a:fld>
            <a:endParaRPr lang="tr-TR"/>
          </a:p>
        </p:txBody>
      </p:sp>
    </p:spTree>
    <p:extLst>
      <p:ext uri="{BB962C8B-B14F-4D97-AF65-F5344CB8AC3E}">
        <p14:creationId xmlns:p14="http://schemas.microsoft.com/office/powerpoint/2010/main" val="1402301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9534" y="365125"/>
            <a:ext cx="10644266" cy="1325563"/>
          </a:xfrm>
        </p:spPr>
        <p:txBody>
          <a:bodyPr/>
          <a:lstStyle/>
          <a:p>
            <a:r>
              <a:rPr lang="tr-TR" b="1" dirty="0" smtClean="0">
                <a:solidFill>
                  <a:srgbClr val="FF0000"/>
                </a:solidFill>
              </a:rPr>
              <a:t>Cinsel Sağlık ve Üreme Sağlığı (CSÜS) Hizmetleri</a:t>
            </a:r>
            <a:endParaRPr lang="tr-TR" b="1" dirty="0">
              <a:solidFill>
                <a:srgbClr val="FF0000"/>
              </a:solidFill>
            </a:endParaRPr>
          </a:p>
        </p:txBody>
      </p:sp>
      <p:sp>
        <p:nvSpPr>
          <p:cNvPr id="3" name="İçerik Yer Tutucusu 2"/>
          <p:cNvSpPr>
            <a:spLocks noGrp="1"/>
          </p:cNvSpPr>
          <p:nvPr>
            <p:ph idx="1"/>
          </p:nvPr>
        </p:nvSpPr>
        <p:spPr>
          <a:xfrm>
            <a:off x="838200" y="1828800"/>
            <a:ext cx="10515600" cy="4348163"/>
          </a:xfrm>
        </p:spPr>
        <p:txBody>
          <a:bodyPr>
            <a:normAutofit/>
          </a:bodyPr>
          <a:lstStyle/>
          <a:p>
            <a:r>
              <a:rPr lang="tr-TR" dirty="0"/>
              <a:t>Doğum öncesi ve doğum sonrası bakım ile anne ve bebek </a:t>
            </a:r>
            <a:r>
              <a:rPr lang="tr-TR" dirty="0" err="1"/>
              <a:t>mortalite</a:t>
            </a:r>
            <a:r>
              <a:rPr lang="tr-TR" dirty="0"/>
              <a:t> ve </a:t>
            </a:r>
            <a:r>
              <a:rPr lang="tr-TR" dirty="0" err="1"/>
              <a:t>morbiditesinin</a:t>
            </a:r>
            <a:r>
              <a:rPr lang="tr-TR" dirty="0"/>
              <a:t> önlenmesi, </a:t>
            </a:r>
          </a:p>
          <a:p>
            <a:r>
              <a:rPr lang="tr-TR" dirty="0" smtClean="0"/>
              <a:t>Aile Planlaması hizmetleri </a:t>
            </a:r>
          </a:p>
          <a:p>
            <a:pPr lvl="1"/>
            <a:r>
              <a:rPr lang="tr-TR" dirty="0" smtClean="0"/>
              <a:t>gebeliği </a:t>
            </a:r>
            <a:r>
              <a:rPr lang="tr-TR" dirty="0"/>
              <a:t>önleyici yöntemler konusunda danışmanlık ve yöntemlere ulaşım, </a:t>
            </a:r>
            <a:endParaRPr lang="tr-TR" dirty="0" smtClean="0"/>
          </a:p>
          <a:p>
            <a:pPr lvl="1"/>
            <a:r>
              <a:rPr lang="tr-TR" dirty="0" smtClean="0"/>
              <a:t>istenmeyen </a:t>
            </a:r>
            <a:r>
              <a:rPr lang="tr-TR" dirty="0"/>
              <a:t>gebeliklerin sonlandırılması</a:t>
            </a:r>
            <a:r>
              <a:rPr lang="tr-TR" dirty="0" smtClean="0"/>
              <a:t>,</a:t>
            </a:r>
          </a:p>
          <a:p>
            <a:pPr lvl="1"/>
            <a:r>
              <a:rPr lang="tr-TR" dirty="0" err="1"/>
              <a:t>infertilite</a:t>
            </a:r>
            <a:r>
              <a:rPr lang="tr-TR" dirty="0"/>
              <a:t> tedavisi,</a:t>
            </a:r>
            <a:endParaRPr lang="tr-TR" dirty="0" smtClean="0"/>
          </a:p>
          <a:p>
            <a:r>
              <a:rPr lang="tr-TR" dirty="0"/>
              <a:t>C</a:t>
            </a:r>
            <a:r>
              <a:rPr lang="tr-TR" dirty="0" smtClean="0"/>
              <a:t>insel </a:t>
            </a:r>
            <a:r>
              <a:rPr lang="tr-TR" dirty="0"/>
              <a:t>yolla bulaşan hastalıklar ve </a:t>
            </a:r>
            <a:r>
              <a:rPr lang="tr-TR" dirty="0" err="1"/>
              <a:t>HIV’in</a:t>
            </a:r>
            <a:r>
              <a:rPr lang="tr-TR" dirty="0"/>
              <a:t> </a:t>
            </a:r>
            <a:r>
              <a:rPr lang="tr-TR" dirty="0" smtClean="0"/>
              <a:t>önlenmesi-tedavisi</a:t>
            </a:r>
            <a:r>
              <a:rPr lang="tr-TR" dirty="0"/>
              <a:t>, </a:t>
            </a:r>
            <a:endParaRPr lang="tr-TR" dirty="0" smtClean="0"/>
          </a:p>
          <a:p>
            <a:r>
              <a:rPr lang="tr-TR" dirty="0" smtClean="0"/>
              <a:t>Kadına </a:t>
            </a:r>
            <a:r>
              <a:rPr lang="tr-TR" dirty="0"/>
              <a:t>yönelik her türlü şiddetin önlenmesi, </a:t>
            </a:r>
            <a:endParaRPr lang="tr-TR" dirty="0" smtClean="0"/>
          </a:p>
          <a:p>
            <a:r>
              <a:rPr lang="tr-TR" dirty="0"/>
              <a:t>J</a:t>
            </a:r>
            <a:r>
              <a:rPr lang="tr-TR" dirty="0" smtClean="0"/>
              <a:t>inekolojik </a:t>
            </a:r>
            <a:r>
              <a:rPr lang="tr-TR" dirty="0"/>
              <a:t>kanserlerin taranması gibi </a:t>
            </a:r>
            <a:r>
              <a:rPr lang="tr-TR" dirty="0" smtClean="0"/>
              <a:t>hizmetlerdir.</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12</a:t>
            </a:fld>
            <a:endParaRPr lang="tr-TR"/>
          </a:p>
        </p:txBody>
      </p:sp>
    </p:spTree>
    <p:extLst>
      <p:ext uri="{BB962C8B-B14F-4D97-AF65-F5344CB8AC3E}">
        <p14:creationId xmlns:p14="http://schemas.microsoft.com/office/powerpoint/2010/main" val="70093450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im"/>
          <p:cNvPicPr>
            <a:picLocks noGrp="1" noChangeAspect="1" noChangeArrowheads="1"/>
          </p:cNvPicPr>
          <p:nvPr>
            <p:ph idx="1"/>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6873"/>
          <a:stretch/>
        </p:blipFill>
        <p:spPr bwMode="auto">
          <a:xfrm>
            <a:off x="2542381" y="893883"/>
            <a:ext cx="7134380" cy="497597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578245" y="388307"/>
            <a:ext cx="4446740" cy="1938992"/>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t>Zamanında, hızlı ve etkili olarak müdahale edebilmek için</a:t>
            </a:r>
          </a:p>
          <a:p>
            <a:pPr marL="285750" indent="-285750">
              <a:buFont typeface="Arial" panose="020B0604020202020204" pitchFamily="34" charset="0"/>
              <a:buChar char="•"/>
            </a:pPr>
            <a:r>
              <a:rPr lang="tr-TR" sz="2400" dirty="0" smtClean="0"/>
              <a:t>Afet öncesinde</a:t>
            </a:r>
          </a:p>
          <a:p>
            <a:pPr marL="285750" indent="-285750">
              <a:buFont typeface="Arial" panose="020B0604020202020204" pitchFamily="34" charset="0"/>
              <a:buChar char="•"/>
            </a:pPr>
            <a:r>
              <a:rPr lang="tr-TR" sz="2400" dirty="0" smtClean="0"/>
              <a:t>Eğitim, tatbikat, acil uyarı sistemlerinin kurulması..</a:t>
            </a:r>
            <a:endParaRPr lang="tr-TR" sz="2400" dirty="0"/>
          </a:p>
        </p:txBody>
      </p:sp>
      <p:sp>
        <p:nvSpPr>
          <p:cNvPr id="3" name="Metin kutusu 2"/>
          <p:cNvSpPr txBox="1"/>
          <p:nvPr/>
        </p:nvSpPr>
        <p:spPr>
          <a:xfrm>
            <a:off x="475990" y="400833"/>
            <a:ext cx="5010410" cy="2215991"/>
          </a:xfrm>
          <a:prstGeom prst="rect">
            <a:avLst/>
          </a:prstGeom>
          <a:noFill/>
        </p:spPr>
        <p:txBody>
          <a:bodyPr wrap="square" rtlCol="0">
            <a:spAutoFit/>
          </a:bodyPr>
          <a:lstStyle/>
          <a:p>
            <a:pPr marL="342900" indent="-342900">
              <a:buFont typeface="Arial" panose="020B0604020202020204" pitchFamily="34" charset="0"/>
              <a:buChar char="•"/>
            </a:pPr>
            <a:r>
              <a:rPr lang="tr-TR" sz="2300" dirty="0"/>
              <a:t>Ç</a:t>
            </a:r>
            <a:r>
              <a:rPr lang="tr-TR" sz="2300" dirty="0" smtClean="0"/>
              <a:t>evresel </a:t>
            </a:r>
            <a:r>
              <a:rPr lang="tr-TR" sz="2300" dirty="0"/>
              <a:t>bozulmaların afet sonucunu</a:t>
            </a:r>
          </a:p>
          <a:p>
            <a:pPr marL="342900" indent="-342900">
              <a:buFont typeface="Arial" panose="020B0604020202020204" pitchFamily="34" charset="0"/>
              <a:buChar char="•"/>
            </a:pPr>
            <a:r>
              <a:rPr lang="tr-TR" sz="2300" dirty="0"/>
              <a:t>doğurmasını önlemek ve etkilerini </a:t>
            </a:r>
            <a:r>
              <a:rPr lang="tr-TR" sz="2300" dirty="0" smtClean="0"/>
              <a:t>azaltmak için</a:t>
            </a:r>
          </a:p>
          <a:p>
            <a:pPr marL="342900" indent="-342900">
              <a:buFont typeface="Arial" panose="020B0604020202020204" pitchFamily="34" charset="0"/>
              <a:buChar char="•"/>
            </a:pPr>
            <a:r>
              <a:rPr lang="tr-TR" sz="2300" dirty="0" smtClean="0"/>
              <a:t>Afet öncesinde</a:t>
            </a:r>
          </a:p>
          <a:p>
            <a:pPr marL="342900" indent="-342900">
              <a:buFont typeface="Arial" panose="020B0604020202020204" pitchFamily="34" charset="0"/>
              <a:buChar char="•"/>
            </a:pPr>
            <a:r>
              <a:rPr lang="tr-TR" sz="2300" dirty="0" err="1" smtClean="0"/>
              <a:t>Multidisipliner</a:t>
            </a:r>
            <a:r>
              <a:rPr lang="tr-TR" sz="2300" dirty="0" smtClean="0"/>
              <a:t> uzun vadeli çalışmalar..</a:t>
            </a:r>
            <a:endParaRPr lang="tr-TR" sz="2300" dirty="0"/>
          </a:p>
        </p:txBody>
      </p:sp>
      <p:sp>
        <p:nvSpPr>
          <p:cNvPr id="7" name="Metin kutusu 6"/>
          <p:cNvSpPr txBox="1"/>
          <p:nvPr/>
        </p:nvSpPr>
        <p:spPr>
          <a:xfrm>
            <a:off x="7868431" y="4971768"/>
            <a:ext cx="4156554" cy="1569660"/>
          </a:xfrm>
          <a:prstGeom prst="rect">
            <a:avLst/>
          </a:prstGeom>
          <a:noFill/>
        </p:spPr>
        <p:txBody>
          <a:bodyPr wrap="square" rtlCol="0">
            <a:spAutoFit/>
          </a:bodyPr>
          <a:lstStyle/>
          <a:p>
            <a:pPr marL="285750" indent="-285750">
              <a:buFont typeface="Arial" panose="020B0604020202020204" pitchFamily="34" charset="0"/>
              <a:buChar char="•"/>
            </a:pPr>
            <a:r>
              <a:rPr lang="tr-TR" sz="2400" dirty="0" smtClean="0"/>
              <a:t>Afetle başlar. </a:t>
            </a:r>
          </a:p>
          <a:p>
            <a:pPr marL="285750" indent="-285750">
              <a:buFont typeface="Arial" panose="020B0604020202020204" pitchFamily="34" charset="0"/>
              <a:buChar char="•"/>
            </a:pPr>
            <a:r>
              <a:rPr lang="tr-TR" sz="2400" dirty="0" smtClean="0"/>
              <a:t>Acil ihtiyaçların karşılanması</a:t>
            </a:r>
          </a:p>
          <a:p>
            <a:pPr marL="285750" indent="-285750">
              <a:buFont typeface="Arial" panose="020B0604020202020204" pitchFamily="34" charset="0"/>
              <a:buChar char="•"/>
            </a:pPr>
            <a:r>
              <a:rPr lang="tr-TR" sz="2400" dirty="0"/>
              <a:t>Arama-Kurtarma, ilk </a:t>
            </a:r>
            <a:r>
              <a:rPr lang="tr-TR" sz="2400" dirty="0" smtClean="0"/>
              <a:t>yardım, bağışıklama hizmetleri..</a:t>
            </a:r>
          </a:p>
        </p:txBody>
      </p:sp>
      <p:sp>
        <p:nvSpPr>
          <p:cNvPr id="8" name="Metin kutusu 7"/>
          <p:cNvSpPr txBox="1"/>
          <p:nvPr/>
        </p:nvSpPr>
        <p:spPr>
          <a:xfrm>
            <a:off x="475990" y="4971768"/>
            <a:ext cx="4455092" cy="1200329"/>
          </a:xfrm>
          <a:prstGeom prst="rect">
            <a:avLst/>
          </a:prstGeom>
          <a:noFill/>
        </p:spPr>
        <p:txBody>
          <a:bodyPr wrap="square" rtlCol="0">
            <a:spAutoFit/>
          </a:bodyPr>
          <a:lstStyle/>
          <a:p>
            <a:pPr marL="285750" indent="-285750">
              <a:buFont typeface="Arial" panose="020B0604020202020204" pitchFamily="34" charset="0"/>
              <a:buChar char="•"/>
            </a:pPr>
            <a:r>
              <a:rPr lang="tr-TR" sz="2400" dirty="0"/>
              <a:t>H</a:t>
            </a:r>
            <a:r>
              <a:rPr lang="tr-TR" sz="2400" dirty="0" smtClean="0"/>
              <a:t>ayatın </a:t>
            </a:r>
            <a:r>
              <a:rPr lang="tr-TR" sz="2400" dirty="0"/>
              <a:t>bir an önce normale </a:t>
            </a:r>
            <a:r>
              <a:rPr lang="tr-TR" sz="2400" dirty="0" smtClean="0"/>
              <a:t>döndürülmesi</a:t>
            </a:r>
          </a:p>
          <a:p>
            <a:pPr marL="285750" indent="-285750">
              <a:buFont typeface="Arial" panose="020B0604020202020204" pitchFamily="34" charset="0"/>
              <a:buChar char="•"/>
            </a:pPr>
            <a:r>
              <a:rPr lang="tr-TR" sz="2400" dirty="0"/>
              <a:t>E</a:t>
            </a:r>
            <a:r>
              <a:rPr lang="tr-TR" sz="2400" dirty="0" smtClean="0"/>
              <a:t>ğitim</a:t>
            </a:r>
            <a:r>
              <a:rPr lang="tr-TR" sz="2400" dirty="0"/>
              <a:t>, uzun süreli geçici iskân</a:t>
            </a:r>
            <a:endParaRPr lang="tr-TR" sz="2400" dirty="0" smtClean="0"/>
          </a:p>
        </p:txBody>
      </p:sp>
      <p:sp>
        <p:nvSpPr>
          <p:cNvPr id="6" name="Slayt Numarası Yer Tutucusu 5"/>
          <p:cNvSpPr>
            <a:spLocks noGrp="1"/>
          </p:cNvSpPr>
          <p:nvPr>
            <p:ph type="sldNum" sz="quarter" idx="12"/>
          </p:nvPr>
        </p:nvSpPr>
        <p:spPr/>
        <p:txBody>
          <a:bodyPr/>
          <a:lstStyle/>
          <a:p>
            <a:fld id="{B0ED6CEE-26C7-45EF-B941-E5E45C810E75}" type="slidenum">
              <a:rPr lang="tr-TR" smtClean="0"/>
              <a:t>13</a:t>
            </a:fld>
            <a:endParaRPr lang="tr-TR"/>
          </a:p>
        </p:txBody>
      </p:sp>
      <p:sp>
        <p:nvSpPr>
          <p:cNvPr id="4" name="5-Nokta Yıldız 3"/>
          <p:cNvSpPr/>
          <p:nvPr/>
        </p:nvSpPr>
        <p:spPr>
          <a:xfrm>
            <a:off x="4797468" y="4013598"/>
            <a:ext cx="2968669" cy="2322969"/>
          </a:xfrm>
          <a:prstGeom prst="star5">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500" b="1" dirty="0" smtClean="0">
                <a:solidFill>
                  <a:schemeClr val="tx1"/>
                </a:solidFill>
              </a:rPr>
              <a:t/>
            </a:r>
            <a:br>
              <a:rPr lang="tr-TR" sz="3500" b="1" dirty="0" smtClean="0">
                <a:solidFill>
                  <a:schemeClr val="tx1"/>
                </a:solidFill>
              </a:rPr>
            </a:br>
            <a:r>
              <a:rPr lang="tr-TR" sz="3500" b="1" i="1" dirty="0" smtClean="0">
                <a:solidFill>
                  <a:schemeClr val="tx1"/>
                </a:solidFill>
                <a:effectLst>
                  <a:outerShdw blurRad="38100" dist="38100" dir="2700000" algn="tl">
                    <a:srgbClr val="000000">
                      <a:alpha val="43137"/>
                    </a:srgbClr>
                  </a:outerShdw>
                </a:effectLst>
              </a:rPr>
              <a:t>CSÜS</a:t>
            </a:r>
            <a:r>
              <a:rPr lang="tr-TR" sz="3600" b="1" dirty="0" smtClean="0">
                <a:solidFill>
                  <a:schemeClr val="tx1"/>
                </a:solidFill>
              </a:rPr>
              <a:t/>
            </a:r>
            <a:br>
              <a:rPr lang="tr-TR" sz="3600" b="1" dirty="0" smtClean="0">
                <a:solidFill>
                  <a:schemeClr val="tx1"/>
                </a:solidFill>
              </a:rPr>
            </a:br>
            <a:endParaRPr lang="tr-TR" sz="3600" b="1" dirty="0">
              <a:solidFill>
                <a:schemeClr val="tx1"/>
              </a:solidFill>
            </a:endParaRPr>
          </a:p>
        </p:txBody>
      </p:sp>
      <p:sp>
        <p:nvSpPr>
          <p:cNvPr id="9" name="Metin kutusu 8"/>
          <p:cNvSpPr txBox="1"/>
          <p:nvPr/>
        </p:nvSpPr>
        <p:spPr>
          <a:xfrm>
            <a:off x="739036" y="6538912"/>
            <a:ext cx="10614764" cy="276999"/>
          </a:xfrm>
          <a:prstGeom prst="rect">
            <a:avLst/>
          </a:prstGeom>
          <a:noFill/>
        </p:spPr>
        <p:txBody>
          <a:bodyPr wrap="square" rtlCol="0">
            <a:spAutoFit/>
          </a:bodyPr>
          <a:lstStyle/>
          <a:p>
            <a:r>
              <a:rPr lang="tr-TR" sz="1200" i="1" dirty="0" smtClean="0">
                <a:solidFill>
                  <a:schemeClr val="accent4">
                    <a:lumMod val="50000"/>
                  </a:schemeClr>
                </a:solidFill>
              </a:rPr>
              <a:t>KAYNAK: </a:t>
            </a:r>
            <a:r>
              <a:rPr lang="tr-TR" sz="1200" i="1" dirty="0">
                <a:solidFill>
                  <a:schemeClr val="accent4">
                    <a:lumMod val="50000"/>
                  </a:schemeClr>
                </a:solidFill>
              </a:rPr>
              <a:t>Acil Durum ve Afet Yönetimi Planları, T.C. ANADOLU ÜNİVERSİTESİ YAYINI NO: 3718, AÇIKÖĞRETİM FAKÜLTESİ YAYINI NO: 2537, E-ISBN </a:t>
            </a:r>
            <a:r>
              <a:rPr lang="tr-TR" sz="1200" i="1" dirty="0" smtClean="0">
                <a:solidFill>
                  <a:schemeClr val="accent4">
                    <a:lumMod val="50000"/>
                  </a:schemeClr>
                </a:solidFill>
              </a:rPr>
              <a:t>978-975-06-2763-7</a:t>
            </a:r>
            <a:endParaRPr lang="tr-TR" sz="1200" i="1" dirty="0">
              <a:solidFill>
                <a:schemeClr val="accent4">
                  <a:lumMod val="50000"/>
                </a:schemeClr>
              </a:solidFill>
            </a:endParaRPr>
          </a:p>
        </p:txBody>
      </p:sp>
    </p:spTree>
    <p:extLst>
      <p:ext uri="{BB962C8B-B14F-4D97-AF65-F5344CB8AC3E}">
        <p14:creationId xmlns:p14="http://schemas.microsoft.com/office/powerpoint/2010/main" val="4273814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KADINLARDA CİNSEL YOLLA BULAŞAN HASTALIKLAR</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Afetlerde yetersiz beslenme, kötü hijyen, şiddet ve aşırı </a:t>
            </a:r>
            <a:r>
              <a:rPr lang="tr-TR" dirty="0" err="1" smtClean="0"/>
              <a:t>kalabalıklık</a:t>
            </a:r>
            <a:r>
              <a:rPr lang="tr-TR" dirty="0" smtClean="0"/>
              <a:t> kadınların </a:t>
            </a:r>
            <a:r>
              <a:rPr lang="tr-TR" dirty="0" err="1" smtClean="0"/>
              <a:t>CYBH’ye</a:t>
            </a:r>
            <a:r>
              <a:rPr lang="tr-TR" dirty="0" smtClean="0"/>
              <a:t> </a:t>
            </a:r>
            <a:r>
              <a:rPr lang="tr-TR" dirty="0" smtClean="0"/>
              <a:t>duyarlılığını artırmaktadır.</a:t>
            </a:r>
          </a:p>
          <a:p>
            <a:r>
              <a:rPr lang="tr-TR" dirty="0" smtClean="0"/>
              <a:t>Aynı zamanda su güvensizliği, vücut hijyenini ve diş sağlığını zayıflatabilmekte ve daha fazla </a:t>
            </a:r>
            <a:r>
              <a:rPr lang="tr-TR" dirty="0" err="1" smtClean="0"/>
              <a:t>dehidratasyon</a:t>
            </a:r>
            <a:r>
              <a:rPr lang="tr-TR" dirty="0" smtClean="0"/>
              <a:t> ve fırsatçı enfeksiyon riski </a:t>
            </a:r>
            <a:r>
              <a:rPr lang="tr-TR" dirty="0" smtClean="0"/>
              <a:t>oluşturabilmektedir </a:t>
            </a:r>
            <a:r>
              <a:rPr lang="tr-TR" dirty="0" smtClean="0"/>
              <a:t>(</a:t>
            </a:r>
            <a:r>
              <a:rPr lang="tr-TR" dirty="0" err="1" smtClean="0"/>
              <a:t>Grammatikopoulou</a:t>
            </a:r>
            <a:r>
              <a:rPr lang="tr-TR" dirty="0" smtClean="0"/>
              <a:t> vd., 2021</a:t>
            </a:r>
            <a:r>
              <a:rPr lang="tr-TR" dirty="0" smtClean="0"/>
              <a:t>).</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14</a:t>
            </a:fld>
            <a:endParaRPr lang="tr-TR"/>
          </a:p>
        </p:txBody>
      </p:sp>
      <p:sp>
        <p:nvSpPr>
          <p:cNvPr id="5" name="Metin kutusu 4"/>
          <p:cNvSpPr txBox="1"/>
          <p:nvPr/>
        </p:nvSpPr>
        <p:spPr>
          <a:xfrm>
            <a:off x="654570" y="6015692"/>
            <a:ext cx="10882859" cy="461665"/>
          </a:xfrm>
          <a:prstGeom prst="rect">
            <a:avLst/>
          </a:prstGeom>
          <a:noFill/>
        </p:spPr>
        <p:txBody>
          <a:bodyPr wrap="square" rtlCol="0">
            <a:spAutoFit/>
          </a:bodyPr>
          <a:lstStyle/>
          <a:p>
            <a:r>
              <a:rPr lang="tr-TR" sz="1200" i="1" dirty="0" smtClean="0">
                <a:solidFill>
                  <a:schemeClr val="accent4">
                    <a:lumMod val="50000"/>
                  </a:schemeClr>
                </a:solidFill>
              </a:rPr>
              <a:t>KAYNAK: </a:t>
            </a:r>
            <a:r>
              <a:rPr lang="tr-TR" sz="1200" i="1" dirty="0" err="1" smtClean="0">
                <a:solidFill>
                  <a:schemeClr val="accent4">
                    <a:lumMod val="50000"/>
                  </a:schemeClr>
                </a:solidFill>
              </a:rPr>
              <a:t>Grammatikopoulou</a:t>
            </a:r>
            <a:r>
              <a:rPr lang="tr-TR" sz="1200" i="1" dirty="0" smtClean="0">
                <a:solidFill>
                  <a:schemeClr val="accent4">
                    <a:lumMod val="50000"/>
                  </a:schemeClr>
                </a:solidFill>
              </a:rPr>
              <a:t>, M. G., </a:t>
            </a:r>
            <a:r>
              <a:rPr lang="tr-TR" sz="1200" i="1" dirty="0" err="1" smtClean="0">
                <a:solidFill>
                  <a:schemeClr val="accent4">
                    <a:lumMod val="50000"/>
                  </a:schemeClr>
                </a:solidFill>
              </a:rPr>
              <a:t>Gkiouras</a:t>
            </a:r>
            <a:r>
              <a:rPr lang="tr-TR" sz="1200" i="1" dirty="0" smtClean="0">
                <a:solidFill>
                  <a:schemeClr val="accent4">
                    <a:lumMod val="50000"/>
                  </a:schemeClr>
                </a:solidFill>
              </a:rPr>
              <a:t>, K., </a:t>
            </a:r>
            <a:r>
              <a:rPr lang="tr-TR" sz="1200" i="1" dirty="0" err="1" smtClean="0">
                <a:solidFill>
                  <a:schemeClr val="accent4">
                    <a:lumMod val="50000"/>
                  </a:schemeClr>
                </a:solidFill>
              </a:rPr>
              <a:t>Pepa</a:t>
            </a:r>
            <a:r>
              <a:rPr lang="tr-TR" sz="1200" i="1" dirty="0" smtClean="0">
                <a:solidFill>
                  <a:schemeClr val="accent4">
                    <a:lumMod val="50000"/>
                  </a:schemeClr>
                </a:solidFill>
              </a:rPr>
              <a:t>, A., </a:t>
            </a:r>
            <a:r>
              <a:rPr lang="tr-TR" sz="1200" i="1" dirty="0" err="1" smtClean="0">
                <a:solidFill>
                  <a:schemeClr val="accent4">
                    <a:lumMod val="50000"/>
                  </a:schemeClr>
                </a:solidFill>
              </a:rPr>
              <a:t>Persynaki</a:t>
            </a:r>
            <a:r>
              <a:rPr lang="tr-TR" sz="1200" i="1" dirty="0" smtClean="0">
                <a:solidFill>
                  <a:schemeClr val="accent4">
                    <a:lumMod val="50000"/>
                  </a:schemeClr>
                </a:solidFill>
              </a:rPr>
              <a:t>, A., </a:t>
            </a:r>
            <a:r>
              <a:rPr lang="tr-TR" sz="1200" i="1" dirty="0" err="1" smtClean="0">
                <a:solidFill>
                  <a:schemeClr val="accent4">
                    <a:lumMod val="50000"/>
                  </a:schemeClr>
                </a:solidFill>
              </a:rPr>
              <a:t>Taousani</a:t>
            </a:r>
            <a:r>
              <a:rPr lang="tr-TR" sz="1200" i="1" dirty="0" smtClean="0">
                <a:solidFill>
                  <a:schemeClr val="accent4">
                    <a:lumMod val="50000"/>
                  </a:schemeClr>
                </a:solidFill>
              </a:rPr>
              <a:t>, E., </a:t>
            </a:r>
            <a:r>
              <a:rPr lang="tr-TR" sz="1200" i="1" dirty="0" err="1" smtClean="0">
                <a:solidFill>
                  <a:schemeClr val="accent4">
                    <a:lumMod val="50000"/>
                  </a:schemeClr>
                </a:solidFill>
              </a:rPr>
              <a:t>Milapidou</a:t>
            </a:r>
            <a:r>
              <a:rPr lang="tr-TR" sz="1200" i="1" dirty="0" smtClean="0">
                <a:solidFill>
                  <a:schemeClr val="accent4">
                    <a:lumMod val="50000"/>
                  </a:schemeClr>
                </a:solidFill>
              </a:rPr>
              <a:t>, M., </a:t>
            </a:r>
            <a:r>
              <a:rPr lang="tr-TR" sz="1200" i="1" dirty="0" err="1" smtClean="0">
                <a:solidFill>
                  <a:schemeClr val="accent4">
                    <a:lumMod val="50000"/>
                  </a:schemeClr>
                </a:solidFill>
              </a:rPr>
              <a:t>Smyrnakis</a:t>
            </a:r>
            <a:r>
              <a:rPr lang="tr-TR" sz="1200" i="1" dirty="0" smtClean="0">
                <a:solidFill>
                  <a:schemeClr val="accent4">
                    <a:lumMod val="50000"/>
                  </a:schemeClr>
                </a:solidFill>
              </a:rPr>
              <a:t>, E., &amp; </a:t>
            </a:r>
            <a:r>
              <a:rPr lang="tr-TR" sz="1200" i="1" dirty="0" err="1" smtClean="0">
                <a:solidFill>
                  <a:schemeClr val="accent4">
                    <a:lumMod val="50000"/>
                  </a:schemeClr>
                </a:solidFill>
              </a:rPr>
              <a:t>Goulis</a:t>
            </a:r>
            <a:r>
              <a:rPr lang="tr-TR" sz="1200" i="1" dirty="0" smtClean="0">
                <a:solidFill>
                  <a:schemeClr val="accent4">
                    <a:lumMod val="50000"/>
                  </a:schemeClr>
                </a:solidFill>
              </a:rPr>
              <a:t>, D. G. (2021). </a:t>
            </a:r>
            <a:r>
              <a:rPr lang="tr-TR" sz="1200" i="1" dirty="0" err="1" smtClean="0">
                <a:solidFill>
                  <a:schemeClr val="accent4">
                    <a:lumMod val="50000"/>
                  </a:schemeClr>
                </a:solidFill>
              </a:rPr>
              <a:t>Health</a:t>
            </a:r>
            <a:r>
              <a:rPr lang="tr-TR" sz="1200" i="1" dirty="0" smtClean="0">
                <a:solidFill>
                  <a:schemeClr val="accent4">
                    <a:lumMod val="50000"/>
                  </a:schemeClr>
                </a:solidFill>
              </a:rPr>
              <a:t> </a:t>
            </a:r>
            <a:r>
              <a:rPr lang="tr-TR" sz="1200" i="1" dirty="0" err="1" smtClean="0">
                <a:solidFill>
                  <a:schemeClr val="accent4">
                    <a:lumMod val="50000"/>
                  </a:schemeClr>
                </a:solidFill>
              </a:rPr>
              <a:t>status</a:t>
            </a:r>
            <a:r>
              <a:rPr lang="tr-TR" sz="1200" i="1" dirty="0" smtClean="0">
                <a:solidFill>
                  <a:schemeClr val="accent4">
                    <a:lumMod val="50000"/>
                  </a:schemeClr>
                </a:solidFill>
              </a:rPr>
              <a:t> of </a:t>
            </a:r>
            <a:r>
              <a:rPr lang="tr-TR" sz="1200" i="1" dirty="0" err="1" smtClean="0">
                <a:solidFill>
                  <a:schemeClr val="accent4">
                    <a:lumMod val="50000"/>
                  </a:schemeClr>
                </a:solidFill>
              </a:rPr>
              <a:t>women</a:t>
            </a:r>
            <a:r>
              <a:rPr lang="tr-TR" sz="1200" i="1" dirty="0" smtClean="0">
                <a:solidFill>
                  <a:schemeClr val="accent4">
                    <a:lumMod val="50000"/>
                  </a:schemeClr>
                </a:solidFill>
              </a:rPr>
              <a:t> </a:t>
            </a:r>
            <a:r>
              <a:rPr lang="tr-TR" sz="1200" i="1" dirty="0" err="1" smtClean="0">
                <a:solidFill>
                  <a:schemeClr val="accent4">
                    <a:lumMod val="50000"/>
                  </a:schemeClr>
                </a:solidFill>
              </a:rPr>
              <a:t>affected</a:t>
            </a:r>
            <a:r>
              <a:rPr lang="tr-TR" sz="1200" i="1" dirty="0" smtClean="0">
                <a:solidFill>
                  <a:schemeClr val="accent4">
                    <a:lumMod val="50000"/>
                  </a:schemeClr>
                </a:solidFill>
              </a:rPr>
              <a:t> </a:t>
            </a:r>
            <a:r>
              <a:rPr lang="tr-TR" sz="1200" i="1" dirty="0" err="1" smtClean="0">
                <a:solidFill>
                  <a:schemeClr val="accent4">
                    <a:lumMod val="50000"/>
                  </a:schemeClr>
                </a:solidFill>
              </a:rPr>
              <a:t>by</a:t>
            </a:r>
            <a:r>
              <a:rPr lang="tr-TR" sz="1200" i="1" dirty="0" smtClean="0">
                <a:solidFill>
                  <a:schemeClr val="accent4">
                    <a:lumMod val="50000"/>
                  </a:schemeClr>
                </a:solidFill>
              </a:rPr>
              <a:t> </a:t>
            </a:r>
            <a:r>
              <a:rPr lang="tr-TR" sz="1200" i="1" dirty="0" err="1" smtClean="0">
                <a:solidFill>
                  <a:schemeClr val="accent4">
                    <a:lumMod val="50000"/>
                  </a:schemeClr>
                </a:solidFill>
              </a:rPr>
              <a:t>homelessness</a:t>
            </a:r>
            <a:r>
              <a:rPr lang="tr-TR" sz="1200" i="1" dirty="0" smtClean="0">
                <a:solidFill>
                  <a:schemeClr val="accent4">
                    <a:lumMod val="50000"/>
                  </a:schemeClr>
                </a:solidFill>
              </a:rPr>
              <a:t>: A </a:t>
            </a:r>
            <a:r>
              <a:rPr lang="tr-TR" sz="1200" i="1" dirty="0" err="1" smtClean="0">
                <a:solidFill>
                  <a:schemeClr val="accent4">
                    <a:lumMod val="50000"/>
                  </a:schemeClr>
                </a:solidFill>
              </a:rPr>
              <a:t>cluster</a:t>
            </a:r>
            <a:r>
              <a:rPr lang="tr-TR" sz="1200" i="1" dirty="0" smtClean="0">
                <a:solidFill>
                  <a:schemeClr val="accent4">
                    <a:lumMod val="50000"/>
                  </a:schemeClr>
                </a:solidFill>
              </a:rPr>
              <a:t> of in </a:t>
            </a:r>
            <a:r>
              <a:rPr lang="tr-TR" sz="1200" i="1" dirty="0" err="1" smtClean="0">
                <a:solidFill>
                  <a:schemeClr val="accent4">
                    <a:lumMod val="50000"/>
                  </a:schemeClr>
                </a:solidFill>
              </a:rPr>
              <a:t>concreto</a:t>
            </a:r>
            <a:r>
              <a:rPr lang="tr-TR" sz="1200" i="1" dirty="0" smtClean="0">
                <a:solidFill>
                  <a:schemeClr val="accent4">
                    <a:lumMod val="50000"/>
                  </a:schemeClr>
                </a:solidFill>
              </a:rPr>
              <a:t> </a:t>
            </a:r>
            <a:r>
              <a:rPr lang="tr-TR" sz="1200" i="1" dirty="0" err="1" smtClean="0">
                <a:solidFill>
                  <a:schemeClr val="accent4">
                    <a:lumMod val="50000"/>
                  </a:schemeClr>
                </a:solidFill>
              </a:rPr>
              <a:t>human</a:t>
            </a:r>
            <a:r>
              <a:rPr lang="tr-TR" sz="1200" i="1" dirty="0" smtClean="0">
                <a:solidFill>
                  <a:schemeClr val="accent4">
                    <a:lumMod val="50000"/>
                  </a:schemeClr>
                </a:solidFill>
              </a:rPr>
              <a:t> </a:t>
            </a:r>
            <a:r>
              <a:rPr lang="tr-TR" sz="1200" i="1" dirty="0" err="1" smtClean="0">
                <a:solidFill>
                  <a:schemeClr val="accent4">
                    <a:lumMod val="50000"/>
                  </a:schemeClr>
                </a:solidFill>
              </a:rPr>
              <a:t>rights</a:t>
            </a:r>
            <a:r>
              <a:rPr lang="tr-TR" sz="1200" i="1" dirty="0" smtClean="0">
                <a:solidFill>
                  <a:schemeClr val="accent4">
                    <a:lumMod val="50000"/>
                  </a:schemeClr>
                </a:solidFill>
              </a:rPr>
              <a:t> </a:t>
            </a:r>
            <a:r>
              <a:rPr lang="tr-TR" sz="1200" i="1" dirty="0" err="1" smtClean="0">
                <a:solidFill>
                  <a:schemeClr val="accent4">
                    <a:lumMod val="50000"/>
                  </a:schemeClr>
                </a:solidFill>
              </a:rPr>
              <a:t>violations</a:t>
            </a:r>
            <a:r>
              <a:rPr lang="tr-TR" sz="1200" i="1" dirty="0" smtClean="0">
                <a:solidFill>
                  <a:schemeClr val="accent4">
                    <a:lumMod val="50000"/>
                  </a:schemeClr>
                </a:solidFill>
              </a:rPr>
              <a:t> </a:t>
            </a:r>
            <a:r>
              <a:rPr lang="tr-TR" sz="1200" i="1" dirty="0" err="1" smtClean="0">
                <a:solidFill>
                  <a:schemeClr val="accent4">
                    <a:lumMod val="50000"/>
                  </a:schemeClr>
                </a:solidFill>
              </a:rPr>
              <a:t>and</a:t>
            </a:r>
            <a:r>
              <a:rPr lang="tr-TR" sz="1200" i="1" dirty="0" smtClean="0">
                <a:solidFill>
                  <a:schemeClr val="accent4">
                    <a:lumMod val="50000"/>
                  </a:schemeClr>
                </a:solidFill>
              </a:rPr>
              <a:t> a time </a:t>
            </a:r>
            <a:r>
              <a:rPr lang="tr-TR" sz="1200" i="1" dirty="0" err="1" smtClean="0">
                <a:solidFill>
                  <a:schemeClr val="accent4">
                    <a:lumMod val="50000"/>
                  </a:schemeClr>
                </a:solidFill>
              </a:rPr>
              <a:t>for</a:t>
            </a:r>
            <a:r>
              <a:rPr lang="tr-TR" sz="1200" i="1" dirty="0" smtClean="0">
                <a:solidFill>
                  <a:schemeClr val="accent4">
                    <a:lumMod val="50000"/>
                  </a:schemeClr>
                </a:solidFill>
              </a:rPr>
              <a:t> </a:t>
            </a:r>
            <a:r>
              <a:rPr lang="tr-TR" sz="1200" i="1" dirty="0" err="1" smtClean="0">
                <a:solidFill>
                  <a:schemeClr val="accent4">
                    <a:lumMod val="50000"/>
                  </a:schemeClr>
                </a:solidFill>
              </a:rPr>
              <a:t>action</a:t>
            </a:r>
            <a:r>
              <a:rPr lang="tr-TR" sz="1200" i="1" dirty="0" smtClean="0">
                <a:solidFill>
                  <a:schemeClr val="accent4">
                    <a:lumMod val="50000"/>
                  </a:schemeClr>
                </a:solidFill>
              </a:rPr>
              <a:t>. </a:t>
            </a:r>
            <a:r>
              <a:rPr lang="tr-TR" sz="1200" i="1" dirty="0" err="1" smtClean="0">
                <a:solidFill>
                  <a:schemeClr val="accent4">
                    <a:lumMod val="50000"/>
                  </a:schemeClr>
                </a:solidFill>
              </a:rPr>
              <a:t>Maturitas</a:t>
            </a:r>
            <a:r>
              <a:rPr lang="tr-TR" sz="1200" i="1" dirty="0" smtClean="0">
                <a:solidFill>
                  <a:schemeClr val="accent4">
                    <a:lumMod val="50000"/>
                  </a:schemeClr>
                </a:solidFill>
              </a:rPr>
              <a:t>, 154, 31-45.</a:t>
            </a:r>
            <a:endParaRPr lang="tr-TR" sz="1200" i="1" dirty="0">
              <a:solidFill>
                <a:schemeClr val="accent4">
                  <a:lumMod val="50000"/>
                </a:schemeClr>
              </a:solidFill>
            </a:endParaRPr>
          </a:p>
        </p:txBody>
      </p:sp>
    </p:spTree>
    <p:extLst>
      <p:ext uri="{BB962C8B-B14F-4D97-AF65-F5344CB8AC3E}">
        <p14:creationId xmlns:p14="http://schemas.microsoft.com/office/powerpoint/2010/main" val="293466058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KADINLARDA CİNSEL YOLLA BULAŞAN HASTALIKLAR - </a:t>
            </a:r>
            <a:r>
              <a:rPr lang="tr-TR" b="1" dirty="0" smtClean="0">
                <a:solidFill>
                  <a:srgbClr val="FF0000"/>
                </a:solidFill>
              </a:rPr>
              <a:t>HIV</a:t>
            </a: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Bilindiği üzere, CYBH özellikle gelişmekte olan ülkelerde önemli bir halk sağlığı sorunudur.</a:t>
            </a:r>
          </a:p>
          <a:p>
            <a:r>
              <a:rPr lang="tr-TR" dirty="0" smtClean="0"/>
              <a:t>Olağan dışı durumlarda da CYBH ve HIV önemli bir sorundur.</a:t>
            </a:r>
          </a:p>
          <a:p>
            <a:r>
              <a:rPr lang="tr-TR" dirty="0" smtClean="0"/>
              <a:t>Gıda, su, temizlik, güvenlik, yoksulluk, işsizlik, evsizlik, madde kötüye kullanımı, mağduriyet öyküsü, kötü ruh sağlığı ve stres, HIV ile ilişkilendirilmiştir.</a:t>
            </a:r>
          </a:p>
          <a:p>
            <a:r>
              <a:rPr lang="tr-TR" dirty="0" smtClean="0"/>
              <a:t>21. yy başlarında, az gelişmiş ülkelerde HIV ile </a:t>
            </a:r>
            <a:r>
              <a:rPr lang="tr-TR" dirty="0" err="1" smtClean="0"/>
              <a:t>enfekte</a:t>
            </a:r>
            <a:r>
              <a:rPr lang="tr-TR" dirty="0" smtClean="0"/>
              <a:t> bireylerin %60’ının kadın olduğu ve kadın nüfusu için üreme çağındaki ölümlerin önemli bir nedeni olduğu belirtilmiştir.</a:t>
            </a:r>
          </a:p>
          <a:p>
            <a:endParaRPr lang="tr-TR" dirty="0" smtClean="0"/>
          </a:p>
        </p:txBody>
      </p:sp>
      <p:sp>
        <p:nvSpPr>
          <p:cNvPr id="4" name="Slayt Numarası Yer Tutucusu 3"/>
          <p:cNvSpPr>
            <a:spLocks noGrp="1"/>
          </p:cNvSpPr>
          <p:nvPr>
            <p:ph type="sldNum" sz="quarter" idx="12"/>
          </p:nvPr>
        </p:nvSpPr>
        <p:spPr/>
        <p:txBody>
          <a:bodyPr/>
          <a:lstStyle/>
          <a:p>
            <a:fld id="{D058BC26-C375-4E6C-83CF-39FD14E97954}" type="slidenum">
              <a:rPr lang="tr-TR" smtClean="0"/>
              <a:t>15</a:t>
            </a:fld>
            <a:endParaRPr lang="tr-TR"/>
          </a:p>
        </p:txBody>
      </p:sp>
    </p:spTree>
    <p:extLst>
      <p:ext uri="{BB962C8B-B14F-4D97-AF65-F5344CB8AC3E}">
        <p14:creationId xmlns:p14="http://schemas.microsoft.com/office/powerpoint/2010/main" val="425741798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KADINLARDA CİNSEL YOLLA BULAŞAN HASTALIKLAR - </a:t>
            </a:r>
            <a:r>
              <a:rPr lang="tr-TR" b="1" dirty="0" smtClean="0">
                <a:solidFill>
                  <a:srgbClr val="FF0000"/>
                </a:solidFill>
              </a:rPr>
              <a:t>HIV</a:t>
            </a: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Bir felaketten sonra, HIV ile </a:t>
            </a:r>
            <a:r>
              <a:rPr lang="tr-TR" dirty="0" err="1" smtClean="0"/>
              <a:t>enfekte</a:t>
            </a:r>
            <a:r>
              <a:rPr lang="tr-TR" dirty="0" smtClean="0"/>
              <a:t> olma riskinin kadınlarda erkeklerden daha yüksek olduğu </a:t>
            </a:r>
            <a:r>
              <a:rPr lang="tr-TR" dirty="0" smtClean="0"/>
              <a:t>bilinmektedir </a:t>
            </a:r>
            <a:r>
              <a:rPr lang="tr-TR" dirty="0" smtClean="0"/>
              <a:t>(Austin vd., 2020</a:t>
            </a:r>
            <a:r>
              <a:rPr lang="tr-TR" dirty="0" smtClean="0"/>
              <a:t>).</a:t>
            </a:r>
            <a:endParaRPr lang="tr-TR" dirty="0" smtClean="0"/>
          </a:p>
          <a:p>
            <a:r>
              <a:rPr lang="tr-TR" dirty="0" smtClean="0"/>
              <a:t>Afetlerde özellikle cinsel saldırı ve yoksulluk görülme riskindeki artış, kadınların HIV ile </a:t>
            </a:r>
            <a:r>
              <a:rPr lang="tr-TR" dirty="0" err="1" smtClean="0"/>
              <a:t>enfekte</a:t>
            </a:r>
            <a:r>
              <a:rPr lang="tr-TR" dirty="0" smtClean="0"/>
              <a:t> olma riskini </a:t>
            </a:r>
            <a:r>
              <a:rPr lang="tr-TR" dirty="0" smtClean="0"/>
              <a:t>artırmaktadır </a:t>
            </a:r>
            <a:r>
              <a:rPr lang="tr-TR" dirty="0" smtClean="0"/>
              <a:t>(</a:t>
            </a:r>
            <a:r>
              <a:rPr lang="tr-TR" dirty="0" err="1" smtClean="0"/>
              <a:t>Llorente-Marron</a:t>
            </a:r>
            <a:r>
              <a:rPr lang="tr-TR" dirty="0" smtClean="0"/>
              <a:t> vd., 2021</a:t>
            </a:r>
            <a:r>
              <a:rPr lang="tr-TR" dirty="0" smtClean="0"/>
              <a:t>).</a:t>
            </a:r>
            <a:endParaRPr lang="tr-TR" dirty="0" smtClean="0"/>
          </a:p>
          <a:p>
            <a:pPr lvl="1"/>
            <a:r>
              <a:rPr lang="tr-TR" dirty="0" smtClean="0"/>
              <a:t>2010 yılındaki Haiti depremi ardından yapılan araştırmalarda, aşırı yoksulluğun seks </a:t>
            </a:r>
            <a:r>
              <a:rPr lang="tr-TR" dirty="0" err="1" smtClean="0"/>
              <a:t>kaçakçılığınındaki</a:t>
            </a:r>
            <a:r>
              <a:rPr lang="tr-TR" dirty="0" smtClean="0"/>
              <a:t> artışın bir nedeni olduğunu </a:t>
            </a:r>
            <a:r>
              <a:rPr lang="tr-TR" dirty="0" smtClean="0"/>
              <a:t>göstermiştir </a:t>
            </a:r>
            <a:r>
              <a:rPr lang="tr-TR" dirty="0" smtClean="0"/>
              <a:t>(</a:t>
            </a:r>
            <a:r>
              <a:rPr lang="tr-TR" dirty="0" err="1" smtClean="0"/>
              <a:t>Conserve</a:t>
            </a:r>
            <a:r>
              <a:rPr lang="tr-TR" dirty="0" smtClean="0"/>
              <a:t> vd., 2017</a:t>
            </a:r>
            <a:r>
              <a:rPr lang="tr-TR" dirty="0" smtClean="0"/>
              <a:t>).</a:t>
            </a:r>
            <a:endParaRPr lang="tr-TR" dirty="0" smtClean="0"/>
          </a:p>
          <a:p>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16</a:t>
            </a:fld>
            <a:endParaRPr lang="tr-TR"/>
          </a:p>
        </p:txBody>
      </p:sp>
      <p:sp>
        <p:nvSpPr>
          <p:cNvPr id="5" name="Metin kutusu 4"/>
          <p:cNvSpPr txBox="1"/>
          <p:nvPr/>
        </p:nvSpPr>
        <p:spPr>
          <a:xfrm>
            <a:off x="464695" y="5338583"/>
            <a:ext cx="11182661" cy="1200329"/>
          </a:xfrm>
          <a:prstGeom prst="rect">
            <a:avLst/>
          </a:prstGeom>
          <a:noFill/>
        </p:spPr>
        <p:txBody>
          <a:bodyPr wrap="square" rtlCol="0">
            <a:spAutoFit/>
          </a:bodyPr>
          <a:lstStyle/>
          <a:p>
            <a:r>
              <a:rPr lang="tr-TR" sz="1200" i="1" dirty="0" smtClean="0">
                <a:solidFill>
                  <a:schemeClr val="accent4">
                    <a:lumMod val="50000"/>
                  </a:schemeClr>
                </a:solidFill>
              </a:rPr>
              <a:t>KAYNAK: </a:t>
            </a:r>
            <a:r>
              <a:rPr lang="en-US" sz="1200" i="1" dirty="0">
                <a:solidFill>
                  <a:schemeClr val="accent4">
                    <a:lumMod val="50000"/>
                  </a:schemeClr>
                </a:solidFill>
              </a:rPr>
              <a:t>Austin, K. F., Noble, M. D., &amp; McKinney, L. (2020). Climate disasters contaminate women: Investigating cross-national linkages between disasters, food insecurity, and women’s HIV in less developed nation. Glob. Health </a:t>
            </a:r>
            <a:r>
              <a:rPr lang="en-US" sz="1200" i="1" dirty="0" err="1">
                <a:solidFill>
                  <a:schemeClr val="accent4">
                    <a:lumMod val="50000"/>
                  </a:schemeClr>
                </a:solidFill>
              </a:rPr>
              <a:t>Gov</a:t>
            </a:r>
            <a:r>
              <a:rPr lang="en-US" sz="1200" i="1" dirty="0">
                <a:solidFill>
                  <a:schemeClr val="accent4">
                    <a:lumMod val="50000"/>
                  </a:schemeClr>
                </a:solidFill>
              </a:rPr>
              <a:t>, 10, 85-103</a:t>
            </a:r>
            <a:r>
              <a:rPr lang="en-US" sz="1200" i="1" dirty="0" smtClean="0">
                <a:solidFill>
                  <a:schemeClr val="accent4">
                    <a:lumMod val="50000"/>
                  </a:schemeClr>
                </a:solidFill>
              </a:rPr>
              <a:t>.</a:t>
            </a:r>
            <a:endParaRPr lang="tr-TR" sz="1200" i="1" dirty="0" smtClean="0">
              <a:solidFill>
                <a:schemeClr val="accent4">
                  <a:lumMod val="50000"/>
                </a:schemeClr>
              </a:solidFill>
            </a:endParaRPr>
          </a:p>
          <a:p>
            <a:r>
              <a:rPr lang="tr-TR" sz="1200" i="1" dirty="0" err="1">
                <a:solidFill>
                  <a:schemeClr val="accent4">
                    <a:lumMod val="50000"/>
                  </a:schemeClr>
                </a:solidFill>
              </a:rPr>
              <a:t>Llorente-Marrón</a:t>
            </a:r>
            <a:r>
              <a:rPr lang="tr-TR" sz="1200" i="1" dirty="0">
                <a:solidFill>
                  <a:schemeClr val="accent4">
                    <a:lumMod val="50000"/>
                  </a:schemeClr>
                </a:solidFill>
              </a:rPr>
              <a:t>, M., </a:t>
            </a:r>
            <a:r>
              <a:rPr lang="tr-TR" sz="1200" i="1" dirty="0" err="1">
                <a:solidFill>
                  <a:schemeClr val="accent4">
                    <a:lumMod val="50000"/>
                  </a:schemeClr>
                </a:solidFill>
              </a:rPr>
              <a:t>Fontanil-Gómez</a:t>
            </a:r>
            <a:r>
              <a:rPr lang="tr-TR" sz="1200" i="1" dirty="0">
                <a:solidFill>
                  <a:schemeClr val="accent4">
                    <a:lumMod val="50000"/>
                  </a:schemeClr>
                </a:solidFill>
              </a:rPr>
              <a:t>, Y., </a:t>
            </a:r>
            <a:r>
              <a:rPr lang="tr-TR" sz="1200" i="1" dirty="0" err="1">
                <a:solidFill>
                  <a:schemeClr val="accent4">
                    <a:lumMod val="50000"/>
                  </a:schemeClr>
                </a:solidFill>
              </a:rPr>
              <a:t>Díaz-Fernández</a:t>
            </a:r>
            <a:r>
              <a:rPr lang="tr-TR" sz="1200" i="1" dirty="0">
                <a:solidFill>
                  <a:schemeClr val="accent4">
                    <a:lumMod val="50000"/>
                  </a:schemeClr>
                </a:solidFill>
              </a:rPr>
              <a:t>, M., &amp; </a:t>
            </a:r>
            <a:r>
              <a:rPr lang="tr-TR" sz="1200" i="1" dirty="0" err="1">
                <a:solidFill>
                  <a:schemeClr val="accent4">
                    <a:lumMod val="50000"/>
                  </a:schemeClr>
                </a:solidFill>
              </a:rPr>
              <a:t>Solís</a:t>
            </a:r>
            <a:r>
              <a:rPr lang="tr-TR" sz="1200" i="1" dirty="0">
                <a:solidFill>
                  <a:schemeClr val="accent4">
                    <a:lumMod val="50000"/>
                  </a:schemeClr>
                </a:solidFill>
              </a:rPr>
              <a:t> </a:t>
            </a:r>
            <a:r>
              <a:rPr lang="tr-TR" sz="1200" i="1" dirty="0" err="1">
                <a:solidFill>
                  <a:schemeClr val="accent4">
                    <a:lumMod val="50000"/>
                  </a:schemeClr>
                </a:solidFill>
              </a:rPr>
              <a:t>García</a:t>
            </a:r>
            <a:r>
              <a:rPr lang="tr-TR" sz="1200" i="1" dirty="0">
                <a:solidFill>
                  <a:schemeClr val="accent4">
                    <a:lumMod val="50000"/>
                  </a:schemeClr>
                </a:solidFill>
              </a:rPr>
              <a:t>, P. (2021). </a:t>
            </a:r>
            <a:r>
              <a:rPr lang="tr-TR" sz="1200" i="1" dirty="0" err="1">
                <a:solidFill>
                  <a:schemeClr val="accent4">
                    <a:lumMod val="50000"/>
                  </a:schemeClr>
                </a:solidFill>
              </a:rPr>
              <a:t>Disasters</a:t>
            </a:r>
            <a:r>
              <a:rPr lang="tr-TR" sz="1200" i="1" dirty="0">
                <a:solidFill>
                  <a:schemeClr val="accent4">
                    <a:lumMod val="50000"/>
                  </a:schemeClr>
                </a:solidFill>
              </a:rPr>
              <a:t>, </a:t>
            </a:r>
            <a:r>
              <a:rPr lang="tr-TR" sz="1200" i="1" dirty="0" err="1">
                <a:solidFill>
                  <a:schemeClr val="accent4">
                    <a:lumMod val="50000"/>
                  </a:schemeClr>
                </a:solidFill>
              </a:rPr>
              <a:t>Gender</a:t>
            </a:r>
            <a:r>
              <a:rPr lang="tr-TR" sz="1200" i="1" dirty="0">
                <a:solidFill>
                  <a:schemeClr val="accent4">
                    <a:lumMod val="50000"/>
                  </a:schemeClr>
                </a:solidFill>
              </a:rPr>
              <a:t>, </a:t>
            </a:r>
            <a:r>
              <a:rPr lang="tr-TR" sz="1200" i="1" dirty="0" err="1">
                <a:solidFill>
                  <a:schemeClr val="accent4">
                    <a:lumMod val="50000"/>
                  </a:schemeClr>
                </a:solidFill>
              </a:rPr>
              <a:t>and</a:t>
            </a:r>
            <a:r>
              <a:rPr lang="tr-TR" sz="1200" i="1" dirty="0">
                <a:solidFill>
                  <a:schemeClr val="accent4">
                    <a:lumMod val="50000"/>
                  </a:schemeClr>
                </a:solidFill>
              </a:rPr>
              <a:t> HIV </a:t>
            </a:r>
            <a:r>
              <a:rPr lang="tr-TR" sz="1200" i="1" dirty="0" err="1">
                <a:solidFill>
                  <a:schemeClr val="accent4">
                    <a:lumMod val="50000"/>
                  </a:schemeClr>
                </a:solidFill>
              </a:rPr>
              <a:t>infection</a:t>
            </a:r>
            <a:r>
              <a:rPr lang="tr-TR" sz="1200" i="1" dirty="0">
                <a:solidFill>
                  <a:schemeClr val="accent4">
                    <a:lumMod val="50000"/>
                  </a:schemeClr>
                </a:solidFill>
              </a:rPr>
              <a:t>: </a:t>
            </a:r>
            <a:r>
              <a:rPr lang="tr-TR" sz="1200" i="1" dirty="0" err="1">
                <a:solidFill>
                  <a:schemeClr val="accent4">
                    <a:lumMod val="50000"/>
                  </a:schemeClr>
                </a:solidFill>
              </a:rPr>
              <a:t>the</a:t>
            </a:r>
            <a:r>
              <a:rPr lang="tr-TR" sz="1200" i="1" dirty="0">
                <a:solidFill>
                  <a:schemeClr val="accent4">
                    <a:lumMod val="50000"/>
                  </a:schemeClr>
                </a:solidFill>
              </a:rPr>
              <a:t> </a:t>
            </a:r>
            <a:r>
              <a:rPr lang="tr-TR" sz="1200" i="1" dirty="0" err="1">
                <a:solidFill>
                  <a:schemeClr val="accent4">
                    <a:lumMod val="50000"/>
                  </a:schemeClr>
                </a:solidFill>
              </a:rPr>
              <a:t>impact</a:t>
            </a:r>
            <a:r>
              <a:rPr lang="tr-TR" sz="1200" i="1" dirty="0">
                <a:solidFill>
                  <a:schemeClr val="accent4">
                    <a:lumMod val="50000"/>
                  </a:schemeClr>
                </a:solidFill>
              </a:rPr>
              <a:t> of </a:t>
            </a:r>
            <a:r>
              <a:rPr lang="tr-TR" sz="1200" i="1" dirty="0" err="1">
                <a:solidFill>
                  <a:schemeClr val="accent4">
                    <a:lumMod val="50000"/>
                  </a:schemeClr>
                </a:solidFill>
              </a:rPr>
              <a:t>the</a:t>
            </a:r>
            <a:r>
              <a:rPr lang="tr-TR" sz="1200" i="1" dirty="0">
                <a:solidFill>
                  <a:schemeClr val="accent4">
                    <a:lumMod val="50000"/>
                  </a:schemeClr>
                </a:solidFill>
              </a:rPr>
              <a:t> 2010 Haiti </a:t>
            </a:r>
            <a:r>
              <a:rPr lang="tr-TR" sz="1200" i="1" dirty="0" err="1">
                <a:solidFill>
                  <a:schemeClr val="accent4">
                    <a:lumMod val="50000"/>
                  </a:schemeClr>
                </a:solidFill>
              </a:rPr>
              <a:t>Earthquake</a:t>
            </a:r>
            <a:r>
              <a:rPr lang="tr-TR" sz="1200" i="1" dirty="0">
                <a:solidFill>
                  <a:schemeClr val="accent4">
                    <a:lumMod val="50000"/>
                  </a:schemeClr>
                </a:solidFill>
              </a:rPr>
              <a:t>. International </a:t>
            </a:r>
            <a:r>
              <a:rPr lang="tr-TR" sz="1200" i="1" dirty="0" err="1">
                <a:solidFill>
                  <a:schemeClr val="accent4">
                    <a:lumMod val="50000"/>
                  </a:schemeClr>
                </a:solidFill>
              </a:rPr>
              <a:t>Journal</a:t>
            </a:r>
            <a:r>
              <a:rPr lang="tr-TR" sz="1200" i="1" dirty="0">
                <a:solidFill>
                  <a:schemeClr val="accent4">
                    <a:lumMod val="50000"/>
                  </a:schemeClr>
                </a:solidFill>
              </a:rPr>
              <a:t> of </a:t>
            </a:r>
            <a:r>
              <a:rPr lang="tr-TR" sz="1200" i="1" dirty="0" err="1">
                <a:solidFill>
                  <a:schemeClr val="accent4">
                    <a:lumMod val="50000"/>
                  </a:schemeClr>
                </a:solidFill>
              </a:rPr>
              <a:t>Environmental</a:t>
            </a:r>
            <a:r>
              <a:rPr lang="tr-TR" sz="1200" i="1" dirty="0">
                <a:solidFill>
                  <a:schemeClr val="accent4">
                    <a:lumMod val="50000"/>
                  </a:schemeClr>
                </a:solidFill>
              </a:rPr>
              <a:t> </a:t>
            </a:r>
            <a:r>
              <a:rPr lang="tr-TR" sz="1200" i="1" dirty="0" err="1">
                <a:solidFill>
                  <a:schemeClr val="accent4">
                    <a:lumMod val="50000"/>
                  </a:schemeClr>
                </a:solidFill>
              </a:rPr>
              <a:t>Research</a:t>
            </a:r>
            <a:r>
              <a:rPr lang="tr-TR" sz="1200" i="1" dirty="0">
                <a:solidFill>
                  <a:schemeClr val="accent4">
                    <a:lumMod val="50000"/>
                  </a:schemeClr>
                </a:solidFill>
              </a:rPr>
              <a:t> </a:t>
            </a:r>
            <a:r>
              <a:rPr lang="tr-TR" sz="1200" i="1" dirty="0" err="1">
                <a:solidFill>
                  <a:schemeClr val="accent4">
                    <a:lumMod val="50000"/>
                  </a:schemeClr>
                </a:solidFill>
              </a:rPr>
              <a:t>and</a:t>
            </a:r>
            <a:r>
              <a:rPr lang="tr-TR" sz="1200" i="1" dirty="0">
                <a:solidFill>
                  <a:schemeClr val="accent4">
                    <a:lumMod val="50000"/>
                  </a:schemeClr>
                </a:solidFill>
              </a:rPr>
              <a:t> </a:t>
            </a:r>
            <a:r>
              <a:rPr lang="tr-TR" sz="1200" i="1" dirty="0" err="1">
                <a:solidFill>
                  <a:schemeClr val="accent4">
                    <a:lumMod val="50000"/>
                  </a:schemeClr>
                </a:solidFill>
              </a:rPr>
              <a:t>Public</a:t>
            </a:r>
            <a:r>
              <a:rPr lang="tr-TR" sz="1200" i="1" dirty="0">
                <a:solidFill>
                  <a:schemeClr val="accent4">
                    <a:lumMod val="50000"/>
                  </a:schemeClr>
                </a:solidFill>
              </a:rPr>
              <a:t> </a:t>
            </a:r>
            <a:r>
              <a:rPr lang="tr-TR" sz="1200" i="1" dirty="0" err="1">
                <a:solidFill>
                  <a:schemeClr val="accent4">
                    <a:lumMod val="50000"/>
                  </a:schemeClr>
                </a:solidFill>
              </a:rPr>
              <a:t>Health</a:t>
            </a:r>
            <a:r>
              <a:rPr lang="tr-TR" sz="1200" i="1" dirty="0">
                <a:solidFill>
                  <a:schemeClr val="accent4">
                    <a:lumMod val="50000"/>
                  </a:schemeClr>
                </a:solidFill>
              </a:rPr>
              <a:t>, 18(13), 7198</a:t>
            </a:r>
            <a:r>
              <a:rPr lang="tr-TR" sz="1200" i="1" dirty="0" smtClean="0">
                <a:solidFill>
                  <a:schemeClr val="accent4">
                    <a:lumMod val="50000"/>
                  </a:schemeClr>
                </a:solidFill>
              </a:rPr>
              <a:t>.</a:t>
            </a:r>
          </a:p>
          <a:p>
            <a:r>
              <a:rPr lang="en-US" sz="1200" i="1" dirty="0">
                <a:solidFill>
                  <a:schemeClr val="accent4">
                    <a:lumMod val="50000"/>
                  </a:schemeClr>
                </a:solidFill>
              </a:rPr>
              <a:t>Conserve, D. F., </a:t>
            </a:r>
            <a:r>
              <a:rPr lang="en-US" sz="1200" i="1" dirty="0" err="1">
                <a:solidFill>
                  <a:schemeClr val="accent4">
                    <a:lumMod val="50000"/>
                  </a:schemeClr>
                </a:solidFill>
              </a:rPr>
              <a:t>Iwelunmor</a:t>
            </a:r>
            <a:r>
              <a:rPr lang="en-US" sz="1200" i="1" dirty="0">
                <a:solidFill>
                  <a:schemeClr val="accent4">
                    <a:lumMod val="50000"/>
                  </a:schemeClr>
                </a:solidFill>
              </a:rPr>
              <a:t>, J., </a:t>
            </a:r>
            <a:r>
              <a:rPr lang="en-US" sz="1200" i="1" dirty="0" err="1">
                <a:solidFill>
                  <a:schemeClr val="accent4">
                    <a:lumMod val="50000"/>
                  </a:schemeClr>
                </a:solidFill>
              </a:rPr>
              <a:t>Whembolua</a:t>
            </a:r>
            <a:r>
              <a:rPr lang="en-US" sz="1200" i="1" dirty="0">
                <a:solidFill>
                  <a:schemeClr val="accent4">
                    <a:lumMod val="50000"/>
                  </a:schemeClr>
                </a:solidFill>
              </a:rPr>
              <a:t>, G. L., </a:t>
            </a:r>
            <a:r>
              <a:rPr lang="en-US" sz="1200" i="1" dirty="0" err="1">
                <a:solidFill>
                  <a:schemeClr val="accent4">
                    <a:lumMod val="50000"/>
                  </a:schemeClr>
                </a:solidFill>
              </a:rPr>
              <a:t>Sofolahan-Oladeinde</a:t>
            </a:r>
            <a:r>
              <a:rPr lang="en-US" sz="1200" i="1" dirty="0">
                <a:solidFill>
                  <a:schemeClr val="accent4">
                    <a:lumMod val="50000"/>
                  </a:schemeClr>
                </a:solidFill>
              </a:rPr>
              <a:t>, Y., </a:t>
            </a:r>
            <a:r>
              <a:rPr lang="en-US" sz="1200" i="1" dirty="0" err="1">
                <a:solidFill>
                  <a:schemeClr val="accent4">
                    <a:lumMod val="50000"/>
                  </a:schemeClr>
                </a:solidFill>
              </a:rPr>
              <a:t>Teti</a:t>
            </a:r>
            <a:r>
              <a:rPr lang="en-US" sz="1200" i="1" dirty="0">
                <a:solidFill>
                  <a:schemeClr val="accent4">
                    <a:lumMod val="50000"/>
                  </a:schemeClr>
                </a:solidFill>
              </a:rPr>
              <a:t>, M., &amp; </a:t>
            </a:r>
            <a:r>
              <a:rPr lang="en-US" sz="1200" i="1" dirty="0" err="1">
                <a:solidFill>
                  <a:schemeClr val="accent4">
                    <a:lumMod val="50000"/>
                  </a:schemeClr>
                </a:solidFill>
              </a:rPr>
              <a:t>Surkan</a:t>
            </a:r>
            <a:r>
              <a:rPr lang="en-US" sz="1200" i="1" dirty="0">
                <a:solidFill>
                  <a:schemeClr val="accent4">
                    <a:lumMod val="50000"/>
                  </a:schemeClr>
                </a:solidFill>
              </a:rPr>
              <a:t>, P. J. (2017). Factors associated with HIV testing among men in Haiti: results from the 2012 demographic and health survey. American journal of men's health, 11(5), 1322-1330</a:t>
            </a:r>
            <a:r>
              <a:rPr lang="en-US" sz="1200" i="1" dirty="0" smtClean="0">
                <a:solidFill>
                  <a:schemeClr val="accent4">
                    <a:lumMod val="50000"/>
                  </a:schemeClr>
                </a:solidFill>
              </a:rPr>
              <a:t>.</a:t>
            </a:r>
            <a:endParaRPr lang="tr-TR" sz="1200" i="1" dirty="0">
              <a:solidFill>
                <a:schemeClr val="accent4">
                  <a:lumMod val="50000"/>
                </a:schemeClr>
              </a:solidFill>
            </a:endParaRPr>
          </a:p>
        </p:txBody>
      </p:sp>
    </p:spTree>
    <p:extLst>
      <p:ext uri="{BB962C8B-B14F-4D97-AF65-F5344CB8AC3E}">
        <p14:creationId xmlns:p14="http://schemas.microsoft.com/office/powerpoint/2010/main" val="185357864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KADINLARDA CİNSEL YOLLA BULAŞAN HASTALIKLAR </a:t>
            </a:r>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Savunmasız kadınlar arasında HIV bulaşmasını artıran riskli cinsel davranışlar, sağlık ve sosyal kaynakların yokluğu, eşitsizlikler ve ayrımcı durumlar da zaman içerisinde hastalığı kalıcı hale getirip, hem tedavi edilmesini hem de önlenmesini zorlaştırmakta ve kadınlarda HIV </a:t>
            </a:r>
            <a:r>
              <a:rPr lang="tr-TR" dirty="0" err="1" smtClean="0"/>
              <a:t>prevalansının</a:t>
            </a:r>
            <a:r>
              <a:rPr lang="tr-TR" dirty="0" smtClean="0"/>
              <a:t> artmasına neden </a:t>
            </a:r>
            <a:r>
              <a:rPr lang="tr-TR" dirty="0" smtClean="0"/>
              <a:t>olmaktadır </a:t>
            </a:r>
            <a:r>
              <a:rPr lang="tr-TR" dirty="0" smtClean="0"/>
              <a:t>( Austin vd., 2020</a:t>
            </a:r>
            <a:r>
              <a:rPr lang="tr-TR" dirty="0" smtClean="0"/>
              <a:t>).</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17</a:t>
            </a:fld>
            <a:endParaRPr lang="tr-TR"/>
          </a:p>
        </p:txBody>
      </p:sp>
      <p:sp>
        <p:nvSpPr>
          <p:cNvPr id="5" name="Metin kutusu 4"/>
          <p:cNvSpPr txBox="1"/>
          <p:nvPr/>
        </p:nvSpPr>
        <p:spPr>
          <a:xfrm>
            <a:off x="989351" y="5696262"/>
            <a:ext cx="10508105" cy="461665"/>
          </a:xfrm>
          <a:prstGeom prst="rect">
            <a:avLst/>
          </a:prstGeom>
          <a:noFill/>
        </p:spPr>
        <p:txBody>
          <a:bodyPr wrap="square" rtlCol="0">
            <a:spAutoFit/>
          </a:bodyPr>
          <a:lstStyle/>
          <a:p>
            <a:r>
              <a:rPr lang="tr-TR" sz="1200" i="1" dirty="0" smtClean="0">
                <a:solidFill>
                  <a:schemeClr val="accent4">
                    <a:lumMod val="50000"/>
                  </a:schemeClr>
                </a:solidFill>
              </a:rPr>
              <a:t>KAYNAK: </a:t>
            </a:r>
            <a:r>
              <a:rPr lang="en-US" sz="1200" i="1" dirty="0">
                <a:solidFill>
                  <a:schemeClr val="accent4">
                    <a:lumMod val="50000"/>
                  </a:schemeClr>
                </a:solidFill>
              </a:rPr>
              <a:t>Austin, K. F., Noble, M. D., &amp; McKinney, L. (2020). Climate disasters contaminate women: Investigating cross-national linkages between disasters, food insecurity, and women’s HIV in less developed nation. Glob. Health </a:t>
            </a:r>
            <a:r>
              <a:rPr lang="en-US" sz="1200" i="1" dirty="0" err="1">
                <a:solidFill>
                  <a:schemeClr val="accent4">
                    <a:lumMod val="50000"/>
                  </a:schemeClr>
                </a:solidFill>
              </a:rPr>
              <a:t>Gov</a:t>
            </a:r>
            <a:r>
              <a:rPr lang="en-US" sz="1200" i="1" dirty="0">
                <a:solidFill>
                  <a:schemeClr val="accent4">
                    <a:lumMod val="50000"/>
                  </a:schemeClr>
                </a:solidFill>
              </a:rPr>
              <a:t>, 10, 85-103</a:t>
            </a:r>
            <a:r>
              <a:rPr lang="en-US" sz="1200" i="1" dirty="0" smtClean="0">
                <a:solidFill>
                  <a:schemeClr val="accent4">
                    <a:lumMod val="50000"/>
                  </a:schemeClr>
                </a:solidFill>
              </a:rPr>
              <a:t>.</a:t>
            </a:r>
            <a:endParaRPr lang="tr-TR" sz="1200" i="1" dirty="0">
              <a:solidFill>
                <a:schemeClr val="accent4">
                  <a:lumMod val="50000"/>
                </a:schemeClr>
              </a:solidFill>
            </a:endParaRPr>
          </a:p>
        </p:txBody>
      </p:sp>
    </p:spTree>
    <p:extLst>
      <p:ext uri="{BB962C8B-B14F-4D97-AF65-F5344CB8AC3E}">
        <p14:creationId xmlns:p14="http://schemas.microsoft.com/office/powerpoint/2010/main" val="380651124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FF0000"/>
                </a:solidFill>
              </a:rPr>
              <a:t>CYHB’den</a:t>
            </a:r>
            <a:r>
              <a:rPr lang="tr-TR" b="1" dirty="0" smtClean="0">
                <a:solidFill>
                  <a:srgbClr val="FF0000"/>
                </a:solidFill>
              </a:rPr>
              <a:t> </a:t>
            </a:r>
            <a:r>
              <a:rPr lang="tr-TR" b="1" dirty="0" smtClean="0">
                <a:solidFill>
                  <a:srgbClr val="FF0000"/>
                </a:solidFill>
              </a:rPr>
              <a:t>korunmada öncelik: KONDOM</a:t>
            </a:r>
            <a:endParaRPr lang="tr-TR" b="1" dirty="0">
              <a:solidFill>
                <a:srgbClr val="FF0000"/>
              </a:solidFill>
            </a:endParaRPr>
          </a:p>
        </p:txBody>
      </p:sp>
      <p:sp>
        <p:nvSpPr>
          <p:cNvPr id="3" name="İçerik Yer Tutucusu 2"/>
          <p:cNvSpPr>
            <a:spLocks noGrp="1"/>
          </p:cNvSpPr>
          <p:nvPr>
            <p:ph idx="1"/>
          </p:nvPr>
        </p:nvSpPr>
        <p:spPr/>
        <p:txBody>
          <a:bodyPr/>
          <a:lstStyle/>
          <a:p>
            <a:r>
              <a:rPr lang="tr-TR" dirty="0" err="1" smtClean="0"/>
              <a:t>CYBH’den</a:t>
            </a:r>
            <a:r>
              <a:rPr lang="tr-TR" dirty="0" smtClean="0"/>
              <a:t> </a:t>
            </a:r>
            <a:r>
              <a:rPr lang="tr-TR" dirty="0" smtClean="0"/>
              <a:t>korunmayı sağlamak için, korunma yollarıyla ilgili sağlık personelinin ve halkın bilgilendirilmesi önemlidir. </a:t>
            </a:r>
          </a:p>
          <a:p>
            <a:pPr lvl="1">
              <a:buFont typeface="Wingdings" panose="05000000000000000000" pitchFamily="2" charset="2"/>
              <a:buChar char="ü"/>
            </a:pPr>
            <a:r>
              <a:rPr lang="tr-TR" sz="2800" dirty="0" smtClean="0"/>
              <a:t> Erken tanı ve tedaviyi sağlar.</a:t>
            </a:r>
          </a:p>
          <a:p>
            <a:pPr lvl="1"/>
            <a:endParaRPr lang="tr-TR" dirty="0" smtClean="0"/>
          </a:p>
          <a:p>
            <a:r>
              <a:rPr lang="tr-TR" dirty="0" smtClean="0"/>
              <a:t>Özellikle ilişki sırasında kondom kullanımının önemi vurgulanarak bulaş zincirinin kırılması sağlanmalıdır.</a:t>
            </a:r>
            <a:endParaRPr lang="tr-TR" dirty="0"/>
          </a:p>
          <a:p>
            <a:r>
              <a:rPr lang="tr-TR" dirty="0" smtClean="0"/>
              <a:t>Bu amaçla yeterli kondom sağlanması ve dağıtımının yapılması </a:t>
            </a:r>
            <a:r>
              <a:rPr lang="tr-TR" dirty="0" smtClean="0"/>
              <a:t>gerekmektedir </a:t>
            </a:r>
            <a:r>
              <a:rPr lang="tr-TR" dirty="0" smtClean="0"/>
              <a:t>(Karababa, 2002</a:t>
            </a:r>
            <a:r>
              <a:rPr lang="tr-TR" dirty="0" smtClean="0"/>
              <a:t>).</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18</a:t>
            </a:fld>
            <a:endParaRPr lang="tr-TR"/>
          </a:p>
        </p:txBody>
      </p:sp>
      <p:sp>
        <p:nvSpPr>
          <p:cNvPr id="5" name="Metin kutusu 4"/>
          <p:cNvSpPr txBox="1"/>
          <p:nvPr/>
        </p:nvSpPr>
        <p:spPr>
          <a:xfrm>
            <a:off x="1377862" y="6356350"/>
            <a:ext cx="9975937" cy="276999"/>
          </a:xfrm>
          <a:prstGeom prst="rect">
            <a:avLst/>
          </a:prstGeom>
          <a:noFill/>
        </p:spPr>
        <p:txBody>
          <a:bodyPr wrap="square" rtlCol="0">
            <a:spAutoFit/>
          </a:bodyPr>
          <a:lstStyle/>
          <a:p>
            <a:r>
              <a:rPr lang="tr-TR" sz="1200" dirty="0" smtClean="0">
                <a:solidFill>
                  <a:schemeClr val="accent4">
                    <a:lumMod val="50000"/>
                  </a:schemeClr>
                </a:solidFill>
              </a:rPr>
              <a:t>KAYNAK: </a:t>
            </a:r>
            <a:r>
              <a:rPr lang="tr-TR" sz="1200" dirty="0">
                <a:solidFill>
                  <a:schemeClr val="accent4">
                    <a:lumMod val="50000"/>
                  </a:schemeClr>
                </a:solidFill>
              </a:rPr>
              <a:t>KARABABA, A. O. (2002) Olağandışı Durumlarda Sağlık </a:t>
            </a:r>
            <a:r>
              <a:rPr lang="tr-TR" sz="1200" dirty="0" err="1">
                <a:solidFill>
                  <a:schemeClr val="accent4">
                    <a:lumMod val="50000"/>
                  </a:schemeClr>
                </a:solidFill>
              </a:rPr>
              <a:t>Hizmetleri.Sağlık</a:t>
            </a:r>
            <a:r>
              <a:rPr lang="tr-TR" sz="1200" dirty="0">
                <a:solidFill>
                  <a:schemeClr val="accent4">
                    <a:lumMod val="50000"/>
                  </a:schemeClr>
                </a:solidFill>
              </a:rPr>
              <a:t> Çalışanının El Kitabı. Türk Tabipleri Birliği</a:t>
            </a:r>
          </a:p>
        </p:txBody>
      </p:sp>
    </p:spTree>
    <p:extLst>
      <p:ext uri="{BB962C8B-B14F-4D97-AF65-F5344CB8AC3E}">
        <p14:creationId xmlns:p14="http://schemas.microsoft.com/office/powerpoint/2010/main" val="418532577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nsan Hakları ve Eğitim"/>
          <p:cNvPicPr>
            <a:picLocks noChangeAspect="1" noChangeArrowheads="1"/>
          </p:cNvPicPr>
          <p:nvPr/>
        </p:nvPicPr>
        <p:blipFill rotWithShape="1">
          <a:blip r:embed="rId2">
            <a:extLst>
              <a:ext uri="{28A0092B-C50C-407E-A947-70E740481C1C}">
                <a14:useLocalDpi xmlns:a14="http://schemas.microsoft.com/office/drawing/2010/main" val="0"/>
              </a:ext>
            </a:extLst>
          </a:blip>
          <a:srcRect l="16297" r="14817"/>
          <a:stretch/>
        </p:blipFill>
        <p:spPr bwMode="auto">
          <a:xfrm>
            <a:off x="7325500" y="1372963"/>
            <a:ext cx="4516730" cy="3288977"/>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616470" y="329068"/>
            <a:ext cx="10515600" cy="1043896"/>
          </a:xfrm>
        </p:spPr>
        <p:txBody>
          <a:bodyPr>
            <a:normAutofit/>
          </a:bodyPr>
          <a:lstStyle/>
          <a:p>
            <a:r>
              <a:rPr lang="tr-TR" b="1" i="1" dirty="0" smtClean="0">
                <a:solidFill>
                  <a:srgbClr val="FF0000"/>
                </a:solidFill>
              </a:rPr>
              <a:t>‘’CSÜS </a:t>
            </a:r>
            <a:r>
              <a:rPr lang="tr-TR" b="1" i="1" dirty="0" smtClean="0">
                <a:solidFill>
                  <a:srgbClr val="FF0000"/>
                </a:solidFill>
              </a:rPr>
              <a:t>Hizmetleri Temel İnsani Haklardandır</a:t>
            </a:r>
            <a:r>
              <a:rPr lang="tr-TR" b="1" i="1" dirty="0" smtClean="0">
                <a:solidFill>
                  <a:srgbClr val="FF0000"/>
                </a:solidFill>
              </a:rPr>
              <a:t>.’’</a:t>
            </a:r>
            <a:endParaRPr lang="tr-TR" b="1" i="1" dirty="0">
              <a:solidFill>
                <a:srgbClr val="FF0000"/>
              </a:solidFill>
            </a:endParaRPr>
          </a:p>
        </p:txBody>
      </p:sp>
      <p:sp>
        <p:nvSpPr>
          <p:cNvPr id="3" name="İçerik Yer Tutucusu 2"/>
          <p:cNvSpPr>
            <a:spLocks noGrp="1"/>
          </p:cNvSpPr>
          <p:nvPr>
            <p:ph idx="1"/>
          </p:nvPr>
        </p:nvSpPr>
        <p:spPr>
          <a:xfrm>
            <a:off x="394741" y="1654630"/>
            <a:ext cx="10959059" cy="4701719"/>
          </a:xfrm>
        </p:spPr>
        <p:txBody>
          <a:bodyPr>
            <a:normAutofit/>
          </a:bodyPr>
          <a:lstStyle/>
          <a:p>
            <a:r>
              <a:rPr lang="tr-TR" dirty="0" smtClean="0"/>
              <a:t>CSÜS hizmetleri hayati </a:t>
            </a:r>
            <a:r>
              <a:rPr lang="tr-TR" dirty="0"/>
              <a:t>öneme </a:t>
            </a:r>
            <a:r>
              <a:rPr lang="tr-TR" dirty="0" smtClean="0"/>
              <a:t>sahip </a:t>
            </a:r>
            <a:br>
              <a:rPr lang="tr-TR" dirty="0" smtClean="0"/>
            </a:br>
            <a:r>
              <a:rPr lang="tr-TR" dirty="0" smtClean="0"/>
              <a:t>olmasına </a:t>
            </a:r>
            <a:r>
              <a:rPr lang="tr-TR" dirty="0"/>
              <a:t>karşın,  </a:t>
            </a:r>
            <a:r>
              <a:rPr lang="tr-TR" dirty="0" smtClean="0"/>
              <a:t>afetler </a:t>
            </a:r>
            <a:r>
              <a:rPr lang="tr-TR" dirty="0"/>
              <a:t>ve acil durumlarda </a:t>
            </a:r>
            <a:r>
              <a:rPr lang="tr-TR" dirty="0" smtClean="0"/>
              <a:t/>
            </a:r>
            <a:br>
              <a:rPr lang="tr-TR" dirty="0" smtClean="0"/>
            </a:br>
            <a:r>
              <a:rPr lang="tr-TR" u="sng" dirty="0" smtClean="0"/>
              <a:t>en </a:t>
            </a:r>
            <a:r>
              <a:rPr lang="tr-TR" u="sng" dirty="0"/>
              <a:t>çok aksayan </a:t>
            </a:r>
            <a:r>
              <a:rPr lang="tr-TR" dirty="0"/>
              <a:t>ve </a:t>
            </a:r>
            <a:r>
              <a:rPr lang="tr-TR" u="sng" dirty="0"/>
              <a:t>en önce  </a:t>
            </a:r>
            <a:r>
              <a:rPr lang="tr-TR" u="sng" dirty="0" smtClean="0"/>
              <a:t>terkedilen </a:t>
            </a:r>
            <a:r>
              <a:rPr lang="tr-TR" dirty="0"/>
              <a:t>sağlık </a:t>
            </a:r>
            <a:r>
              <a:rPr lang="tr-TR" dirty="0" smtClean="0"/>
              <a:t/>
            </a:r>
            <a:br>
              <a:rPr lang="tr-TR" dirty="0" smtClean="0"/>
            </a:br>
            <a:r>
              <a:rPr lang="tr-TR" dirty="0" smtClean="0"/>
              <a:t>hizmetlerindendir</a:t>
            </a:r>
            <a:r>
              <a:rPr lang="tr-TR" dirty="0"/>
              <a:t>. </a:t>
            </a:r>
          </a:p>
          <a:p>
            <a:r>
              <a:rPr lang="tr-TR" dirty="0" smtClean="0"/>
              <a:t>Afetlerde, </a:t>
            </a:r>
            <a:r>
              <a:rPr lang="tr-TR" dirty="0"/>
              <a:t>cinsiyete dayalı eşitsizlikler </a:t>
            </a:r>
            <a:r>
              <a:rPr lang="tr-TR" dirty="0" smtClean="0"/>
              <a:t/>
            </a:r>
            <a:br>
              <a:rPr lang="tr-TR" dirty="0" smtClean="0"/>
            </a:br>
            <a:r>
              <a:rPr lang="tr-TR" dirty="0" smtClean="0"/>
              <a:t>derinleşmekte</a:t>
            </a:r>
            <a:r>
              <a:rPr lang="tr-TR" dirty="0"/>
              <a:t>, </a:t>
            </a:r>
            <a:r>
              <a:rPr lang="tr-TR" b="1" dirty="0" smtClean="0"/>
              <a:t>CSÜS </a:t>
            </a:r>
            <a:r>
              <a:rPr lang="tr-TR" b="1" dirty="0"/>
              <a:t>hizmetlerine erişim </a:t>
            </a:r>
            <a:r>
              <a:rPr lang="tr-TR" dirty="0" smtClean="0"/>
              <a:t/>
            </a:r>
            <a:br>
              <a:rPr lang="tr-TR" dirty="0" smtClean="0"/>
            </a:br>
            <a:r>
              <a:rPr lang="tr-TR" u="sng" dirty="0" smtClean="0"/>
              <a:t>önemli ölçüde </a:t>
            </a:r>
            <a:r>
              <a:rPr lang="tr-TR" u="sng" dirty="0"/>
              <a:t>riske </a:t>
            </a:r>
            <a:r>
              <a:rPr lang="tr-TR" u="sng" dirty="0" smtClean="0"/>
              <a:t>girmektedir.</a:t>
            </a:r>
          </a:p>
          <a:p>
            <a:r>
              <a:rPr lang="tr-TR" dirty="0"/>
              <a:t>Kadınların ve kızların üreme sağlığı ihtiyaçlarının karşılanması, kaliteli hizmetlerin sağlanması ve </a:t>
            </a:r>
            <a:r>
              <a:rPr lang="tr-TR" dirty="0" smtClean="0"/>
              <a:t>talep </a:t>
            </a:r>
            <a:r>
              <a:rPr lang="tr-TR" dirty="0"/>
              <a:t>edilmesi, insani ortamlarda sıklıkla ihmal ve ihlal edilen cinsel ve </a:t>
            </a:r>
            <a:r>
              <a:rPr lang="tr-TR" dirty="0" smtClean="0"/>
              <a:t>üreme </a:t>
            </a:r>
            <a:r>
              <a:rPr lang="tr-TR" dirty="0"/>
              <a:t>sağlık haklarının insan hakları olduğunun kabul edilmesi gerekmektedir.</a:t>
            </a:r>
          </a:p>
          <a:p>
            <a:endParaRPr lang="tr-TR" dirty="0"/>
          </a:p>
          <a:p>
            <a:endParaRPr lang="tr-TR" dirty="0" smtClean="0"/>
          </a:p>
        </p:txBody>
      </p:sp>
      <p:sp>
        <p:nvSpPr>
          <p:cNvPr id="4" name="Slayt Numarası Yer Tutucusu 3"/>
          <p:cNvSpPr>
            <a:spLocks noGrp="1"/>
          </p:cNvSpPr>
          <p:nvPr>
            <p:ph type="sldNum" sz="quarter" idx="12"/>
          </p:nvPr>
        </p:nvSpPr>
        <p:spPr/>
        <p:txBody>
          <a:bodyPr/>
          <a:lstStyle/>
          <a:p>
            <a:fld id="{D058BC26-C375-4E6C-83CF-39FD14E97954}" type="slidenum">
              <a:rPr lang="tr-TR" smtClean="0"/>
              <a:t>19</a:t>
            </a:fld>
            <a:endParaRPr lang="tr-TR"/>
          </a:p>
        </p:txBody>
      </p:sp>
    </p:spTree>
    <p:extLst>
      <p:ext uri="{BB962C8B-B14F-4D97-AF65-F5344CB8AC3E}">
        <p14:creationId xmlns:p14="http://schemas.microsoft.com/office/powerpoint/2010/main" val="866830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SUNUM PLANI</a:t>
            </a:r>
            <a:endParaRPr lang="tr-TR" b="1" dirty="0"/>
          </a:p>
        </p:txBody>
      </p:sp>
      <p:sp>
        <p:nvSpPr>
          <p:cNvPr id="3" name="İçerik Yer Tutucusu 2"/>
          <p:cNvSpPr>
            <a:spLocks noGrp="1"/>
          </p:cNvSpPr>
          <p:nvPr>
            <p:ph idx="1"/>
          </p:nvPr>
        </p:nvSpPr>
        <p:spPr/>
        <p:txBody>
          <a:bodyPr/>
          <a:lstStyle/>
          <a:p>
            <a:pPr marL="514350" indent="-514350">
              <a:buFont typeface="+mj-lt"/>
              <a:buAutoNum type="arabicPeriod"/>
            </a:pPr>
            <a:r>
              <a:rPr lang="tr-TR" dirty="0" smtClean="0"/>
              <a:t>Tanımlar</a:t>
            </a:r>
          </a:p>
          <a:p>
            <a:pPr marL="514350" indent="-514350">
              <a:buFont typeface="+mj-lt"/>
              <a:buAutoNum type="arabicPeriod"/>
            </a:pPr>
            <a:r>
              <a:rPr lang="tr-TR" dirty="0" smtClean="0"/>
              <a:t>Bir Halk Sağlığı Sorunu: Afetler</a:t>
            </a:r>
          </a:p>
          <a:p>
            <a:pPr marL="514350" indent="-514350">
              <a:buFont typeface="+mj-lt"/>
              <a:buAutoNum type="arabicPeriod"/>
            </a:pPr>
            <a:r>
              <a:rPr lang="tr-TR" dirty="0" smtClean="0"/>
              <a:t>Afetlerde Duyarlı Gruplar</a:t>
            </a:r>
          </a:p>
          <a:p>
            <a:pPr marL="514350" indent="-514350">
              <a:buFont typeface="+mj-lt"/>
              <a:buAutoNum type="arabicPeriod"/>
            </a:pPr>
            <a:r>
              <a:rPr lang="tr-TR" dirty="0" smtClean="0"/>
              <a:t>Cinsel Sağlık ve Üreme Sağlığı (CSÜS) Hizmetleri</a:t>
            </a:r>
          </a:p>
          <a:p>
            <a:pPr marL="514350" indent="-514350">
              <a:buFont typeface="+mj-lt"/>
              <a:buAutoNum type="arabicPeriod"/>
            </a:pPr>
            <a:r>
              <a:rPr lang="tr-TR" dirty="0" smtClean="0"/>
              <a:t>MISP</a:t>
            </a:r>
          </a:p>
          <a:p>
            <a:pPr marL="514350" indent="-514350">
              <a:buFont typeface="+mj-lt"/>
              <a:buAutoNum type="arabicPeriod"/>
            </a:pPr>
            <a:r>
              <a:rPr lang="tr-TR" dirty="0" smtClean="0"/>
              <a:t>Afetlerde </a:t>
            </a:r>
            <a:r>
              <a:rPr lang="tr-TR" dirty="0"/>
              <a:t>Cinsel Sağlık ve Üreme Sağlığı </a:t>
            </a:r>
            <a:r>
              <a:rPr lang="tr-TR" dirty="0" smtClean="0"/>
              <a:t>Hizmetleri ile ilgili Güçlükler</a:t>
            </a:r>
          </a:p>
          <a:p>
            <a:pPr marL="514350" indent="-514350">
              <a:buFont typeface="+mj-lt"/>
              <a:buAutoNum type="arabicPeriod"/>
            </a:pPr>
            <a:r>
              <a:rPr lang="tr-TR" dirty="0"/>
              <a:t>6 Şubat Kahramanmaraş ve 20 Şubat Hatay Depremlerinde CSÜS Hizmetleri</a:t>
            </a:r>
          </a:p>
        </p:txBody>
      </p:sp>
      <p:sp>
        <p:nvSpPr>
          <p:cNvPr id="4" name="Slayt Numarası Yer Tutucusu 3"/>
          <p:cNvSpPr>
            <a:spLocks noGrp="1"/>
          </p:cNvSpPr>
          <p:nvPr>
            <p:ph type="sldNum" sz="quarter" idx="12"/>
          </p:nvPr>
        </p:nvSpPr>
        <p:spPr/>
        <p:txBody>
          <a:bodyPr/>
          <a:lstStyle/>
          <a:p>
            <a:fld id="{D058BC26-C375-4E6C-83CF-39FD14E97954}" type="slidenum">
              <a:rPr lang="tr-TR" smtClean="0"/>
              <a:t>2</a:t>
            </a:fld>
            <a:endParaRPr lang="tr-TR"/>
          </a:p>
        </p:txBody>
      </p:sp>
    </p:spTree>
    <p:extLst>
      <p:ext uri="{BB962C8B-B14F-4D97-AF65-F5344CB8AC3E}">
        <p14:creationId xmlns:p14="http://schemas.microsoft.com/office/powerpoint/2010/main" val="126351077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insel Sağlık Müfredatı | Rehberlik Servi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64365"/>
            <a:ext cx="2542655" cy="1690118"/>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3527686" y="746642"/>
            <a:ext cx="7691203" cy="1325563"/>
          </a:xfrm>
        </p:spPr>
        <p:txBody>
          <a:bodyPr>
            <a:noAutofit/>
          </a:bodyPr>
          <a:lstStyle/>
          <a:p>
            <a:r>
              <a:rPr lang="tr-TR" sz="4700" b="1" i="1" dirty="0" smtClean="0">
                <a:solidFill>
                  <a:srgbClr val="ED569C"/>
                </a:solidFill>
              </a:rPr>
              <a:t>‘’CSÜS </a:t>
            </a:r>
            <a:r>
              <a:rPr lang="tr-TR" sz="4700" b="1" i="1" dirty="0">
                <a:solidFill>
                  <a:srgbClr val="ED569C"/>
                </a:solidFill>
              </a:rPr>
              <a:t>acil ve afet durumlarında çok daha fazla önem kazanır</a:t>
            </a:r>
            <a:r>
              <a:rPr lang="tr-TR" sz="4700" b="1" i="1" dirty="0" smtClean="0">
                <a:solidFill>
                  <a:srgbClr val="ED569C"/>
                </a:solidFill>
              </a:rPr>
              <a:t>.’’</a:t>
            </a:r>
            <a:endParaRPr lang="tr-TR" sz="4700" b="1" i="1" dirty="0">
              <a:solidFill>
                <a:srgbClr val="ED569C"/>
              </a:solidFill>
            </a:endParaRPr>
          </a:p>
        </p:txBody>
      </p:sp>
      <p:sp>
        <p:nvSpPr>
          <p:cNvPr id="3" name="İçerik Yer Tutucusu 2"/>
          <p:cNvSpPr>
            <a:spLocks noGrp="1"/>
          </p:cNvSpPr>
          <p:nvPr>
            <p:ph idx="1"/>
          </p:nvPr>
        </p:nvSpPr>
        <p:spPr>
          <a:xfrm>
            <a:off x="838200" y="2619608"/>
            <a:ext cx="10515600" cy="3736742"/>
          </a:xfrm>
        </p:spPr>
        <p:txBody>
          <a:bodyPr/>
          <a:lstStyle/>
          <a:p>
            <a:pPr marL="0" indent="0">
              <a:buNone/>
            </a:pPr>
            <a:r>
              <a:rPr lang="tr-TR" dirty="0" smtClean="0"/>
              <a:t>Afet durumlarında ilk akla gelen başlıklar güvenli barınma, gıda, su, enerji şeklinde sıralansa da; </a:t>
            </a:r>
          </a:p>
          <a:p>
            <a:r>
              <a:rPr lang="tr-TR" dirty="0" smtClean="0"/>
              <a:t>CSÜS, </a:t>
            </a:r>
            <a:r>
              <a:rPr lang="tr-TR" dirty="0" smtClean="0"/>
              <a:t>acil ve afet durumlarında en az barınma, gıda, su ve temel ihtiyaçlar kadar önemlidir. </a:t>
            </a:r>
          </a:p>
          <a:p>
            <a:r>
              <a:rPr lang="tr-TR" dirty="0" smtClean="0"/>
              <a:t>Çünkü </a:t>
            </a:r>
            <a:r>
              <a:rPr lang="tr-TR" b="1" u="sng" dirty="0" smtClean="0"/>
              <a:t>beklenenin aksine</a:t>
            </a:r>
            <a:r>
              <a:rPr lang="tr-TR" dirty="0" smtClean="0"/>
              <a:t>, artabilecek cinsel ilişki, cinsel şiddet, istenmeyen gebelikler ve uygunsuz düşükler nedeniyle </a:t>
            </a:r>
            <a:r>
              <a:rPr lang="tr-TR" b="1" i="1" dirty="0" smtClean="0">
                <a:solidFill>
                  <a:srgbClr val="2D6EFC"/>
                </a:solidFill>
              </a:rPr>
              <a:t>anne-bebek </a:t>
            </a:r>
            <a:r>
              <a:rPr lang="tr-TR" b="1" i="1" dirty="0" err="1" smtClean="0">
                <a:solidFill>
                  <a:srgbClr val="2D6EFC"/>
                </a:solidFill>
              </a:rPr>
              <a:t>mortalite</a:t>
            </a:r>
            <a:r>
              <a:rPr lang="tr-TR" b="1" i="1" dirty="0" smtClean="0">
                <a:solidFill>
                  <a:srgbClr val="2D6EFC"/>
                </a:solidFill>
              </a:rPr>
              <a:t> ve </a:t>
            </a:r>
            <a:r>
              <a:rPr lang="tr-TR" b="1" i="1" dirty="0" err="1" smtClean="0">
                <a:solidFill>
                  <a:srgbClr val="2D6EFC"/>
                </a:solidFill>
              </a:rPr>
              <a:t>morbiditesinde</a:t>
            </a:r>
            <a:r>
              <a:rPr lang="tr-TR" b="1" i="1" dirty="0" smtClean="0">
                <a:solidFill>
                  <a:srgbClr val="2D6EFC"/>
                </a:solidFill>
              </a:rPr>
              <a:t> artış</a:t>
            </a:r>
            <a:r>
              <a:rPr lang="tr-TR" dirty="0" smtClean="0">
                <a:solidFill>
                  <a:srgbClr val="ED569C"/>
                </a:solidFill>
              </a:rPr>
              <a:t> </a:t>
            </a:r>
            <a:r>
              <a:rPr lang="tr-TR" dirty="0" smtClean="0"/>
              <a:t>olabileceği gibi, </a:t>
            </a:r>
            <a:r>
              <a:rPr lang="tr-TR" b="1" i="1" dirty="0" smtClean="0">
                <a:solidFill>
                  <a:srgbClr val="2D6EFC"/>
                </a:solidFill>
              </a:rPr>
              <a:t>CYBH </a:t>
            </a:r>
            <a:r>
              <a:rPr lang="tr-TR" b="1" i="1" dirty="0" err="1" smtClean="0">
                <a:solidFill>
                  <a:srgbClr val="2D6EFC"/>
                </a:solidFill>
              </a:rPr>
              <a:t>insidansında</a:t>
            </a:r>
            <a:r>
              <a:rPr lang="tr-TR" b="1" i="1" dirty="0" smtClean="0">
                <a:solidFill>
                  <a:srgbClr val="2D6EFC"/>
                </a:solidFill>
              </a:rPr>
              <a:t> da artış</a:t>
            </a:r>
            <a:r>
              <a:rPr lang="tr-TR" dirty="0" smtClean="0"/>
              <a:t> görülebilmektedir.</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20</a:t>
            </a:fld>
            <a:endParaRPr lang="tr-TR"/>
          </a:p>
        </p:txBody>
      </p:sp>
    </p:spTree>
    <p:extLst>
      <p:ext uri="{BB962C8B-B14F-4D97-AF65-F5344CB8AC3E}">
        <p14:creationId xmlns:p14="http://schemas.microsoft.com/office/powerpoint/2010/main" val="1997940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75750" y="569626"/>
            <a:ext cx="5336499" cy="5242212"/>
          </a:xfrm>
        </p:spPr>
        <p:txBody>
          <a:bodyPr>
            <a:noAutofit/>
          </a:bodyPr>
          <a:lstStyle/>
          <a:p>
            <a:r>
              <a:rPr lang="tr-TR" sz="3200" dirty="0"/>
              <a:t>A</a:t>
            </a:r>
            <a:r>
              <a:rPr lang="tr-TR" sz="3200" dirty="0" smtClean="0"/>
              <a:t>fet durumlarında, kadınların istenmeyen gebeliklerini sonlandırmak için genellikle güvenli olmayan yöntemlere başvurdukları ve bu tür ortamlardaki </a:t>
            </a:r>
            <a:r>
              <a:rPr lang="tr-TR" sz="3200" b="1" u="sng" dirty="0" smtClean="0">
                <a:solidFill>
                  <a:srgbClr val="FF0000"/>
                </a:solidFill>
              </a:rPr>
              <a:t>anne ölümlerinin önemli bir bölümünün </a:t>
            </a:r>
            <a:r>
              <a:rPr lang="tr-TR" sz="3200" b="1" u="sng" dirty="0" smtClean="0">
                <a:solidFill>
                  <a:srgbClr val="2D6EFC"/>
                </a:solidFill>
              </a:rPr>
              <a:t>güvenli olmayan </a:t>
            </a:r>
            <a:r>
              <a:rPr lang="tr-TR" sz="3200" b="1" u="sng" dirty="0" err="1" smtClean="0">
                <a:solidFill>
                  <a:srgbClr val="2D6EFC"/>
                </a:solidFill>
              </a:rPr>
              <a:t>küretaj</a:t>
            </a:r>
            <a:r>
              <a:rPr lang="tr-TR" sz="3200" u="sng" dirty="0" err="1" smtClean="0"/>
              <a:t>dan</a:t>
            </a:r>
            <a:r>
              <a:rPr lang="tr-TR" sz="3200" u="sng" dirty="0" smtClean="0"/>
              <a:t> kaynaklanan komplikasyonlarla ilişkili olduğu</a:t>
            </a:r>
            <a:r>
              <a:rPr lang="tr-TR" sz="3200" dirty="0" smtClean="0"/>
              <a:t> gösterilmiştir. </a:t>
            </a:r>
            <a:endParaRPr lang="tr-TR" sz="3200"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21</a:t>
            </a:fld>
            <a:endParaRPr lang="tr-TR"/>
          </a:p>
        </p:txBody>
      </p:sp>
      <p:sp>
        <p:nvSpPr>
          <p:cNvPr id="5" name="Metin kutusu 4"/>
          <p:cNvSpPr txBox="1"/>
          <p:nvPr/>
        </p:nvSpPr>
        <p:spPr>
          <a:xfrm>
            <a:off x="239843" y="6105074"/>
            <a:ext cx="11392524" cy="276999"/>
          </a:xfrm>
          <a:prstGeom prst="rect">
            <a:avLst/>
          </a:prstGeom>
          <a:noFill/>
        </p:spPr>
        <p:txBody>
          <a:bodyPr wrap="square" rtlCol="0">
            <a:spAutoFit/>
          </a:bodyPr>
          <a:lstStyle/>
          <a:p>
            <a:r>
              <a:rPr lang="tr-TR" sz="1200" b="1" i="1" dirty="0" smtClean="0">
                <a:solidFill>
                  <a:schemeClr val="accent4">
                    <a:lumMod val="50000"/>
                  </a:schemeClr>
                </a:solidFill>
              </a:rPr>
              <a:t>KAYNAK: </a:t>
            </a:r>
            <a:r>
              <a:rPr lang="tr-TR" sz="1200" i="1" dirty="0" err="1" smtClean="0">
                <a:solidFill>
                  <a:schemeClr val="accent4">
                    <a:lumMod val="50000"/>
                  </a:schemeClr>
                </a:solidFill>
              </a:rPr>
              <a:t>McGinn</a:t>
            </a:r>
            <a:r>
              <a:rPr lang="tr-TR" sz="1200" i="1" dirty="0" smtClean="0">
                <a:solidFill>
                  <a:schemeClr val="accent4">
                    <a:lumMod val="50000"/>
                  </a:schemeClr>
                </a:solidFill>
              </a:rPr>
              <a:t>, T., &amp; </a:t>
            </a:r>
            <a:r>
              <a:rPr lang="tr-TR" sz="1200" i="1" dirty="0" err="1" smtClean="0">
                <a:solidFill>
                  <a:schemeClr val="accent4">
                    <a:lumMod val="50000"/>
                  </a:schemeClr>
                </a:solidFill>
              </a:rPr>
              <a:t>Casey</a:t>
            </a:r>
            <a:r>
              <a:rPr lang="tr-TR" sz="1200" i="1" dirty="0" smtClean="0">
                <a:solidFill>
                  <a:schemeClr val="accent4">
                    <a:lumMod val="50000"/>
                  </a:schemeClr>
                </a:solidFill>
              </a:rPr>
              <a:t>, S. E. (2016). </a:t>
            </a:r>
            <a:r>
              <a:rPr lang="tr-TR" sz="1200" i="1" dirty="0" err="1" smtClean="0">
                <a:solidFill>
                  <a:schemeClr val="accent4">
                    <a:lumMod val="50000"/>
                  </a:schemeClr>
                </a:solidFill>
              </a:rPr>
              <a:t>Why</a:t>
            </a:r>
            <a:r>
              <a:rPr lang="tr-TR" sz="1200" i="1" dirty="0" smtClean="0">
                <a:solidFill>
                  <a:schemeClr val="accent4">
                    <a:lumMod val="50000"/>
                  </a:schemeClr>
                </a:solidFill>
              </a:rPr>
              <a:t> </a:t>
            </a:r>
            <a:r>
              <a:rPr lang="tr-TR" sz="1200" i="1" dirty="0" err="1" smtClean="0">
                <a:solidFill>
                  <a:schemeClr val="accent4">
                    <a:lumMod val="50000"/>
                  </a:schemeClr>
                </a:solidFill>
              </a:rPr>
              <a:t>don’t</a:t>
            </a:r>
            <a:r>
              <a:rPr lang="tr-TR" sz="1200" i="1" dirty="0" smtClean="0">
                <a:solidFill>
                  <a:schemeClr val="accent4">
                    <a:lumMod val="50000"/>
                  </a:schemeClr>
                </a:solidFill>
              </a:rPr>
              <a:t> </a:t>
            </a:r>
            <a:r>
              <a:rPr lang="tr-TR" sz="1200" i="1" dirty="0" err="1" smtClean="0">
                <a:solidFill>
                  <a:schemeClr val="accent4">
                    <a:lumMod val="50000"/>
                  </a:schemeClr>
                </a:solidFill>
              </a:rPr>
              <a:t>humanitarian</a:t>
            </a:r>
            <a:r>
              <a:rPr lang="tr-TR" sz="1200" i="1" dirty="0" smtClean="0">
                <a:solidFill>
                  <a:schemeClr val="accent4">
                    <a:lumMod val="50000"/>
                  </a:schemeClr>
                </a:solidFill>
              </a:rPr>
              <a:t> </a:t>
            </a:r>
            <a:r>
              <a:rPr lang="tr-TR" sz="1200" i="1" dirty="0" err="1" smtClean="0">
                <a:solidFill>
                  <a:schemeClr val="accent4">
                    <a:lumMod val="50000"/>
                  </a:schemeClr>
                </a:solidFill>
              </a:rPr>
              <a:t>organizations</a:t>
            </a:r>
            <a:r>
              <a:rPr lang="tr-TR" sz="1200" i="1" dirty="0" smtClean="0">
                <a:solidFill>
                  <a:schemeClr val="accent4">
                    <a:lumMod val="50000"/>
                  </a:schemeClr>
                </a:solidFill>
              </a:rPr>
              <a:t> </a:t>
            </a:r>
            <a:r>
              <a:rPr lang="tr-TR" sz="1200" i="1" dirty="0" err="1" smtClean="0">
                <a:solidFill>
                  <a:schemeClr val="accent4">
                    <a:lumMod val="50000"/>
                  </a:schemeClr>
                </a:solidFill>
              </a:rPr>
              <a:t>provide</a:t>
            </a:r>
            <a:r>
              <a:rPr lang="tr-TR" sz="1200" i="1" dirty="0" smtClean="0">
                <a:solidFill>
                  <a:schemeClr val="accent4">
                    <a:lumMod val="50000"/>
                  </a:schemeClr>
                </a:solidFill>
              </a:rPr>
              <a:t> </a:t>
            </a:r>
            <a:r>
              <a:rPr lang="tr-TR" sz="1200" i="1" dirty="0" err="1" smtClean="0">
                <a:solidFill>
                  <a:schemeClr val="accent4">
                    <a:lumMod val="50000"/>
                  </a:schemeClr>
                </a:solidFill>
              </a:rPr>
              <a:t>safe</a:t>
            </a:r>
            <a:r>
              <a:rPr lang="tr-TR" sz="1200" i="1" dirty="0" smtClean="0">
                <a:solidFill>
                  <a:schemeClr val="accent4">
                    <a:lumMod val="50000"/>
                  </a:schemeClr>
                </a:solidFill>
              </a:rPr>
              <a:t> </a:t>
            </a:r>
            <a:r>
              <a:rPr lang="tr-TR" sz="1200" i="1" dirty="0" err="1" smtClean="0">
                <a:solidFill>
                  <a:schemeClr val="accent4">
                    <a:lumMod val="50000"/>
                  </a:schemeClr>
                </a:solidFill>
              </a:rPr>
              <a:t>abortion</a:t>
            </a:r>
            <a:r>
              <a:rPr lang="tr-TR" sz="1200" i="1" dirty="0" smtClean="0">
                <a:solidFill>
                  <a:schemeClr val="accent4">
                    <a:lumMod val="50000"/>
                  </a:schemeClr>
                </a:solidFill>
              </a:rPr>
              <a:t> </a:t>
            </a:r>
            <a:r>
              <a:rPr lang="tr-TR" sz="1200" i="1" dirty="0" err="1" smtClean="0">
                <a:solidFill>
                  <a:schemeClr val="accent4">
                    <a:lumMod val="50000"/>
                  </a:schemeClr>
                </a:solidFill>
              </a:rPr>
              <a:t>services</a:t>
            </a:r>
            <a:r>
              <a:rPr lang="tr-TR" sz="1200" i="1" dirty="0" smtClean="0">
                <a:solidFill>
                  <a:schemeClr val="accent4">
                    <a:lumMod val="50000"/>
                  </a:schemeClr>
                </a:solidFill>
              </a:rPr>
              <a:t>? </a:t>
            </a:r>
            <a:r>
              <a:rPr lang="tr-TR" sz="1200" i="1" dirty="0" err="1" smtClean="0">
                <a:solidFill>
                  <a:schemeClr val="accent4">
                    <a:lumMod val="50000"/>
                  </a:schemeClr>
                </a:solidFill>
              </a:rPr>
              <a:t>Conflict</a:t>
            </a:r>
            <a:r>
              <a:rPr lang="tr-TR" sz="1200" i="1" dirty="0" smtClean="0">
                <a:solidFill>
                  <a:schemeClr val="accent4">
                    <a:lumMod val="50000"/>
                  </a:schemeClr>
                </a:solidFill>
              </a:rPr>
              <a:t> </a:t>
            </a:r>
            <a:r>
              <a:rPr lang="tr-TR" sz="1200" i="1" dirty="0" err="1" smtClean="0">
                <a:solidFill>
                  <a:schemeClr val="accent4">
                    <a:lumMod val="50000"/>
                  </a:schemeClr>
                </a:solidFill>
              </a:rPr>
              <a:t>and</a:t>
            </a:r>
            <a:r>
              <a:rPr lang="tr-TR" sz="1200" i="1" dirty="0" smtClean="0">
                <a:solidFill>
                  <a:schemeClr val="accent4">
                    <a:lumMod val="50000"/>
                  </a:schemeClr>
                </a:solidFill>
              </a:rPr>
              <a:t> </a:t>
            </a:r>
            <a:r>
              <a:rPr lang="tr-TR" sz="1200" i="1" dirty="0" err="1" smtClean="0">
                <a:solidFill>
                  <a:schemeClr val="accent4">
                    <a:lumMod val="50000"/>
                  </a:schemeClr>
                </a:solidFill>
              </a:rPr>
              <a:t>Health</a:t>
            </a:r>
            <a:r>
              <a:rPr lang="tr-TR" sz="1200" i="1" dirty="0" smtClean="0">
                <a:solidFill>
                  <a:schemeClr val="accent4">
                    <a:lumMod val="50000"/>
                  </a:schemeClr>
                </a:solidFill>
              </a:rPr>
              <a:t>, 10(1), 1-7.</a:t>
            </a:r>
            <a:endParaRPr lang="tr-TR" sz="1200" i="1" dirty="0">
              <a:solidFill>
                <a:schemeClr val="accent4">
                  <a:lumMod val="50000"/>
                </a:schemeClr>
              </a:solidFill>
            </a:endParaRPr>
          </a:p>
        </p:txBody>
      </p:sp>
      <p:pic>
        <p:nvPicPr>
          <p:cNvPr id="9218" name="Picture 2" descr="Düşük nedir? - Jine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42" y="899410"/>
            <a:ext cx="6038363" cy="457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140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55302" y="848439"/>
            <a:ext cx="6347085" cy="4349244"/>
          </a:xfrm>
        </p:spPr>
        <p:txBody>
          <a:bodyPr>
            <a:normAutofit/>
          </a:bodyPr>
          <a:lstStyle/>
          <a:p>
            <a:pPr marL="0" indent="0">
              <a:buNone/>
            </a:pPr>
            <a:r>
              <a:rPr lang="tr-TR" dirty="0">
                <a:solidFill>
                  <a:schemeClr val="bg1"/>
                </a:solidFill>
              </a:rPr>
              <a:t>2014-2016 yılları arasında Batı Afrika’daki Ebola krizi sırasında</a:t>
            </a:r>
            <a:r>
              <a:rPr lang="tr-TR" dirty="0" smtClean="0">
                <a:solidFill>
                  <a:schemeClr val="bg1"/>
                </a:solidFill>
              </a:rPr>
              <a:t>,</a:t>
            </a:r>
          </a:p>
          <a:p>
            <a:r>
              <a:rPr lang="tr-TR" b="1" dirty="0" smtClean="0">
                <a:solidFill>
                  <a:srgbClr val="FFFF00"/>
                </a:solidFill>
              </a:rPr>
              <a:t>genç </a:t>
            </a:r>
            <a:r>
              <a:rPr lang="tr-TR" b="1" dirty="0">
                <a:solidFill>
                  <a:srgbClr val="FFFF00"/>
                </a:solidFill>
              </a:rPr>
              <a:t>gebeliklerin</a:t>
            </a:r>
            <a:r>
              <a:rPr lang="tr-TR" dirty="0">
                <a:solidFill>
                  <a:srgbClr val="FFFF00"/>
                </a:solidFill>
              </a:rPr>
              <a:t> </a:t>
            </a:r>
            <a:r>
              <a:rPr lang="tr-TR" dirty="0">
                <a:solidFill>
                  <a:schemeClr val="bg1"/>
                </a:solidFill>
              </a:rPr>
              <a:t>oranının %65-%75 oranında arttığı (</a:t>
            </a:r>
            <a:r>
              <a:rPr lang="tr-TR" dirty="0" err="1">
                <a:solidFill>
                  <a:schemeClr val="bg1"/>
                </a:solidFill>
              </a:rPr>
              <a:t>Risso-Gill</a:t>
            </a:r>
            <a:r>
              <a:rPr lang="tr-TR" dirty="0">
                <a:solidFill>
                  <a:schemeClr val="bg1"/>
                </a:solidFill>
              </a:rPr>
              <a:t> ve </a:t>
            </a:r>
            <a:r>
              <a:rPr lang="tr-TR" dirty="0" err="1">
                <a:solidFill>
                  <a:schemeClr val="bg1"/>
                </a:solidFill>
              </a:rPr>
              <a:t>Finnegan</a:t>
            </a:r>
            <a:r>
              <a:rPr lang="tr-TR" dirty="0">
                <a:solidFill>
                  <a:schemeClr val="bg1"/>
                </a:solidFill>
              </a:rPr>
              <a:t>), </a:t>
            </a:r>
            <a:endParaRPr lang="tr-TR" dirty="0" smtClean="0">
              <a:solidFill>
                <a:schemeClr val="bg1"/>
              </a:solidFill>
            </a:endParaRPr>
          </a:p>
          <a:p>
            <a:r>
              <a:rPr lang="tr-TR" dirty="0" smtClean="0">
                <a:solidFill>
                  <a:schemeClr val="bg1"/>
                </a:solidFill>
              </a:rPr>
              <a:t>kadınlar </a:t>
            </a:r>
            <a:r>
              <a:rPr lang="tr-TR" dirty="0">
                <a:solidFill>
                  <a:schemeClr val="bg1"/>
                </a:solidFill>
              </a:rPr>
              <a:t>karantinadan dolayı tıbbi tesislerden uzak kaldıkları ve bunun yerine daha riskli olan </a:t>
            </a:r>
            <a:r>
              <a:rPr lang="tr-TR" b="1" dirty="0">
                <a:solidFill>
                  <a:srgbClr val="FFFF00"/>
                </a:solidFill>
              </a:rPr>
              <a:t>evde doğumlara zorlandıkları </a:t>
            </a:r>
            <a:r>
              <a:rPr lang="tr-TR" dirty="0">
                <a:solidFill>
                  <a:schemeClr val="bg1"/>
                </a:solidFill>
              </a:rPr>
              <a:t>için </a:t>
            </a:r>
            <a:r>
              <a:rPr lang="tr-TR" u="sng" dirty="0">
                <a:solidFill>
                  <a:srgbClr val="FFFF00"/>
                </a:solidFill>
              </a:rPr>
              <a:t>anne ölüm oranlarında büyük bir artış olduğu </a:t>
            </a:r>
            <a:r>
              <a:rPr lang="tr-TR" dirty="0" smtClean="0">
                <a:solidFill>
                  <a:schemeClr val="bg1"/>
                </a:solidFill>
              </a:rPr>
              <a:t>bildirilmiştir(</a:t>
            </a:r>
            <a:r>
              <a:rPr lang="tr-TR" dirty="0" err="1" smtClean="0">
                <a:solidFill>
                  <a:schemeClr val="bg1"/>
                </a:solidFill>
              </a:rPr>
              <a:t>Sochas</a:t>
            </a:r>
            <a:r>
              <a:rPr lang="tr-TR" dirty="0" smtClean="0">
                <a:solidFill>
                  <a:schemeClr val="bg1"/>
                </a:solidFill>
              </a:rPr>
              <a:t> </a:t>
            </a:r>
            <a:r>
              <a:rPr lang="tr-TR" dirty="0">
                <a:solidFill>
                  <a:schemeClr val="bg1"/>
                </a:solidFill>
              </a:rPr>
              <a:t>vd., 2017</a:t>
            </a:r>
            <a:r>
              <a:rPr lang="tr-TR" dirty="0" smtClean="0">
                <a:solidFill>
                  <a:schemeClr val="bg1"/>
                </a:solidFill>
              </a:rPr>
              <a:t>).</a:t>
            </a:r>
            <a:endParaRPr lang="tr-TR" dirty="0">
              <a:solidFill>
                <a:schemeClr val="bg1"/>
              </a:solidFill>
            </a:endParaRPr>
          </a:p>
        </p:txBody>
      </p:sp>
      <p:sp>
        <p:nvSpPr>
          <p:cNvPr id="4" name="Slayt Numarası Yer Tutucusu 3"/>
          <p:cNvSpPr>
            <a:spLocks noGrp="1"/>
          </p:cNvSpPr>
          <p:nvPr>
            <p:ph type="sldNum" sz="quarter" idx="12"/>
          </p:nvPr>
        </p:nvSpPr>
        <p:spPr/>
        <p:txBody>
          <a:bodyPr/>
          <a:lstStyle/>
          <a:p>
            <a:fld id="{D058BC26-C375-4E6C-83CF-39FD14E97954}" type="slidenum">
              <a:rPr lang="tr-TR" smtClean="0"/>
              <a:t>22</a:t>
            </a:fld>
            <a:endParaRPr lang="tr-TR"/>
          </a:p>
        </p:txBody>
      </p:sp>
      <p:pic>
        <p:nvPicPr>
          <p:cNvPr id="13314" name="Picture 2" descr="Evde doğumu kim neden zorlaştırıyor, amaçları n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52" y="1394085"/>
            <a:ext cx="4894382" cy="3257953"/>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96149" y="5916188"/>
            <a:ext cx="11106238" cy="461665"/>
          </a:xfrm>
          <a:prstGeom prst="rect">
            <a:avLst/>
          </a:prstGeom>
          <a:noFill/>
        </p:spPr>
        <p:txBody>
          <a:bodyPr wrap="square" rtlCol="0">
            <a:spAutoFit/>
          </a:bodyPr>
          <a:lstStyle/>
          <a:p>
            <a:r>
              <a:rPr lang="tr-TR" sz="1200" i="1" dirty="0" smtClean="0">
                <a:solidFill>
                  <a:schemeClr val="bg1"/>
                </a:solidFill>
              </a:rPr>
              <a:t>KAYNAK: </a:t>
            </a:r>
            <a:r>
              <a:rPr lang="en-US" sz="1200" i="1" dirty="0" err="1">
                <a:solidFill>
                  <a:schemeClr val="bg1"/>
                </a:solidFill>
              </a:rPr>
              <a:t>Sochas</a:t>
            </a:r>
            <a:r>
              <a:rPr lang="en-US" sz="1200" i="1" dirty="0">
                <a:solidFill>
                  <a:schemeClr val="bg1"/>
                </a:solidFill>
              </a:rPr>
              <a:t>, L., </a:t>
            </a:r>
            <a:r>
              <a:rPr lang="en-US" sz="1200" i="1" dirty="0" err="1">
                <a:solidFill>
                  <a:schemeClr val="bg1"/>
                </a:solidFill>
              </a:rPr>
              <a:t>Channon</a:t>
            </a:r>
            <a:r>
              <a:rPr lang="en-US" sz="1200" i="1" dirty="0">
                <a:solidFill>
                  <a:schemeClr val="bg1"/>
                </a:solidFill>
              </a:rPr>
              <a:t>, A.A. and Nam, S. (2017). Counting crisis-related indirect deaths in the context of a resilient health system: Maternal and neonatal health status during the Ebola outbreak in Sierra Leone. Health Policy and Planning, 32(</a:t>
            </a:r>
            <a:r>
              <a:rPr lang="en-US" sz="1200" i="1" dirty="0" err="1">
                <a:solidFill>
                  <a:schemeClr val="bg1"/>
                </a:solidFill>
              </a:rPr>
              <a:t>suppl</a:t>
            </a:r>
            <a:r>
              <a:rPr lang="en-US" sz="1200" i="1" dirty="0">
                <a:solidFill>
                  <a:schemeClr val="bg1"/>
                </a:solidFill>
              </a:rPr>
              <a:t> 3), iii32-iii39.</a:t>
            </a:r>
            <a:endParaRPr lang="tr-TR" sz="1200" i="1" dirty="0">
              <a:solidFill>
                <a:schemeClr val="bg1"/>
              </a:solidFill>
            </a:endParaRPr>
          </a:p>
        </p:txBody>
      </p:sp>
    </p:spTree>
    <p:extLst>
      <p:ext uri="{BB962C8B-B14F-4D97-AF65-F5344CB8AC3E}">
        <p14:creationId xmlns:p14="http://schemas.microsoft.com/office/powerpoint/2010/main" val="3399791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t>‘’CSÜS </a:t>
            </a:r>
            <a:r>
              <a:rPr lang="tr-TR" b="1" i="1" dirty="0" smtClean="0"/>
              <a:t>Hizmetleri Temel İnsani Haklardandır</a:t>
            </a:r>
            <a:r>
              <a:rPr lang="tr-TR" b="1" i="1" dirty="0" smtClean="0"/>
              <a:t>.’’</a:t>
            </a:r>
            <a:endParaRPr lang="tr-TR" b="1" i="1" dirty="0"/>
          </a:p>
        </p:txBody>
      </p:sp>
      <p:sp>
        <p:nvSpPr>
          <p:cNvPr id="3" name="İçerik Yer Tutucusu 2"/>
          <p:cNvSpPr>
            <a:spLocks noGrp="1"/>
          </p:cNvSpPr>
          <p:nvPr>
            <p:ph idx="1"/>
          </p:nvPr>
        </p:nvSpPr>
        <p:spPr>
          <a:xfrm>
            <a:off x="838200" y="1825625"/>
            <a:ext cx="10515600" cy="3196080"/>
          </a:xfrm>
        </p:spPr>
        <p:txBody>
          <a:bodyPr>
            <a:normAutofit/>
          </a:bodyPr>
          <a:lstStyle/>
          <a:p>
            <a:r>
              <a:rPr lang="tr-TR" sz="3200" b="1" dirty="0" smtClean="0"/>
              <a:t>Sonuç olarak</a:t>
            </a:r>
            <a:r>
              <a:rPr lang="tr-TR" sz="3200" dirty="0" smtClean="0"/>
              <a:t>, üreme sağlığı ile ilgili hakların her koşulda mutlaka korunması çok önemlidir.</a:t>
            </a:r>
          </a:p>
          <a:p>
            <a:endParaRPr lang="tr-TR" sz="3200" dirty="0" smtClean="0"/>
          </a:p>
          <a:p>
            <a:r>
              <a:rPr lang="tr-TR" sz="3200" dirty="0" smtClean="0"/>
              <a:t>Bu sebeple afet durumlarında CSÜS için hayat kurtarıcı olarak </a:t>
            </a:r>
            <a:r>
              <a:rPr lang="tr-TR" sz="3200" b="1" dirty="0" smtClean="0">
                <a:solidFill>
                  <a:srgbClr val="4695D1"/>
                </a:solidFill>
              </a:rPr>
              <a:t>ASGARİ BAŞLANGIÇ HİZMET PAKETİ (MISP) </a:t>
            </a:r>
            <a:r>
              <a:rPr lang="tr-TR" sz="3200" dirty="0" smtClean="0"/>
              <a:t>önerilmektedir.</a:t>
            </a:r>
            <a:endParaRPr lang="tr-TR" sz="3200" dirty="0"/>
          </a:p>
        </p:txBody>
      </p:sp>
      <p:sp>
        <p:nvSpPr>
          <p:cNvPr id="4" name="Metin kutusu 3"/>
          <p:cNvSpPr txBox="1"/>
          <p:nvPr/>
        </p:nvSpPr>
        <p:spPr>
          <a:xfrm>
            <a:off x="452203" y="5480903"/>
            <a:ext cx="11287594" cy="830997"/>
          </a:xfrm>
          <a:prstGeom prst="rect">
            <a:avLst/>
          </a:prstGeom>
          <a:noFill/>
        </p:spPr>
        <p:txBody>
          <a:bodyPr wrap="square" rtlCol="0">
            <a:spAutoFit/>
          </a:bodyPr>
          <a:lstStyle/>
          <a:p>
            <a:r>
              <a:rPr lang="tr-TR" sz="1200" b="1" i="1" dirty="0">
                <a:solidFill>
                  <a:schemeClr val="accent4">
                    <a:lumMod val="50000"/>
                  </a:schemeClr>
                </a:solidFill>
              </a:rPr>
              <a:t>KAYNAK: </a:t>
            </a:r>
            <a:r>
              <a:rPr lang="tr-TR" sz="1200" i="1" dirty="0">
                <a:solidFill>
                  <a:schemeClr val="accent4">
                    <a:lumMod val="50000"/>
                  </a:schemeClr>
                </a:solidFill>
              </a:rPr>
              <a:t>Günay T. COVID-19 </a:t>
            </a:r>
            <a:r>
              <a:rPr lang="tr-TR" sz="1200" i="1" dirty="0" err="1">
                <a:solidFill>
                  <a:schemeClr val="accent4">
                    <a:lumMod val="50000"/>
                  </a:schemeClr>
                </a:solidFill>
              </a:rPr>
              <a:t>pandemi</a:t>
            </a:r>
            <a:r>
              <a:rPr lang="tr-TR" sz="1200" i="1" dirty="0">
                <a:solidFill>
                  <a:schemeClr val="accent4">
                    <a:lumMod val="50000"/>
                  </a:schemeClr>
                </a:solidFill>
              </a:rPr>
              <a:t> süreci ve kadın sağlığı. Çöl M </a:t>
            </a:r>
            <a:r>
              <a:rPr lang="tr-TR" sz="1200" i="1" dirty="0" err="1">
                <a:solidFill>
                  <a:schemeClr val="accent4">
                    <a:lumMod val="50000"/>
                  </a:schemeClr>
                </a:solidFill>
              </a:rPr>
              <a:t>eHSBC-BATKp</a:t>
            </a:r>
            <a:r>
              <a:rPr lang="tr-TR" sz="1200" i="1" dirty="0">
                <a:solidFill>
                  <a:schemeClr val="accent4">
                    <a:lumMod val="50000"/>
                  </a:schemeClr>
                </a:solidFill>
              </a:rPr>
              <a:t>-. Halk Sağlığı Bakışıyla COVID-19. </a:t>
            </a:r>
            <a:r>
              <a:rPr lang="tr-TR" sz="1200" i="1" dirty="0" err="1">
                <a:solidFill>
                  <a:schemeClr val="accent4">
                    <a:lumMod val="50000"/>
                  </a:schemeClr>
                </a:solidFill>
              </a:rPr>
              <a:t>In</a:t>
            </a:r>
            <a:r>
              <a:rPr lang="tr-TR" sz="1200" i="1" dirty="0">
                <a:solidFill>
                  <a:schemeClr val="accent4">
                    <a:lumMod val="50000"/>
                  </a:schemeClr>
                </a:solidFill>
              </a:rPr>
              <a:t>: M Ç, ed. COVID-19 </a:t>
            </a:r>
            <a:r>
              <a:rPr lang="tr-TR" sz="1200" i="1" dirty="0" err="1">
                <a:solidFill>
                  <a:schemeClr val="accent4">
                    <a:lumMod val="50000"/>
                  </a:schemeClr>
                </a:solidFill>
              </a:rPr>
              <a:t>pandemi</a:t>
            </a:r>
            <a:r>
              <a:rPr lang="tr-TR" sz="1200" i="1" dirty="0">
                <a:solidFill>
                  <a:schemeClr val="accent4">
                    <a:lumMod val="50000"/>
                  </a:schemeClr>
                </a:solidFill>
              </a:rPr>
              <a:t> süreci ve kadın </a:t>
            </a:r>
            <a:r>
              <a:rPr lang="tr-TR" sz="1200" i="1" dirty="0" smtClean="0">
                <a:solidFill>
                  <a:schemeClr val="accent4">
                    <a:lumMod val="50000"/>
                  </a:schemeClr>
                </a:solidFill>
              </a:rPr>
              <a:t>sağlığı. Ankara</a:t>
            </a:r>
            <a:r>
              <a:rPr lang="tr-TR" sz="1200" i="1" dirty="0">
                <a:solidFill>
                  <a:schemeClr val="accent4">
                    <a:lumMod val="50000"/>
                  </a:schemeClr>
                </a:solidFill>
              </a:rPr>
              <a:t>: Türkiye Klinikleri; </a:t>
            </a:r>
            <a:r>
              <a:rPr lang="tr-TR" sz="1200" i="1" dirty="0" smtClean="0">
                <a:solidFill>
                  <a:schemeClr val="accent4">
                    <a:lumMod val="50000"/>
                  </a:schemeClr>
                </a:solidFill>
              </a:rPr>
              <a:t>2021:90-95</a:t>
            </a:r>
          </a:p>
          <a:p>
            <a:r>
              <a:rPr lang="en-US" sz="1200" i="1" dirty="0" err="1">
                <a:solidFill>
                  <a:schemeClr val="accent4">
                    <a:lumMod val="50000"/>
                  </a:schemeClr>
                </a:solidFill>
              </a:rPr>
              <a:t>Lisam</a:t>
            </a:r>
            <a:r>
              <a:rPr lang="en-US" sz="1200" i="1" dirty="0">
                <a:solidFill>
                  <a:schemeClr val="accent4">
                    <a:lumMod val="50000"/>
                  </a:schemeClr>
                </a:solidFill>
              </a:rPr>
              <a:t> S. Minimum initial service package (MISP) for sexual and reproductive health in disasters. Journal of evidence-based medicine 2014;7(4):245-248. </a:t>
            </a:r>
            <a:endParaRPr lang="tr-TR" sz="1200" i="1" dirty="0" smtClean="0">
              <a:solidFill>
                <a:schemeClr val="accent4">
                  <a:lumMod val="50000"/>
                </a:schemeClr>
              </a:solidFill>
            </a:endParaRPr>
          </a:p>
          <a:p>
            <a:r>
              <a:rPr lang="tr-TR" sz="1200" i="1" dirty="0">
                <a:solidFill>
                  <a:schemeClr val="accent4">
                    <a:lumMod val="50000"/>
                  </a:schemeClr>
                </a:solidFill>
              </a:rPr>
              <a:t>Dilbaz B AF, Mermer G, Yıldız F, Okyay P, Günay T. </a:t>
            </a:r>
            <a:r>
              <a:rPr lang="tr-TR" sz="1200" i="1" dirty="0" err="1">
                <a:solidFill>
                  <a:schemeClr val="accent4">
                    <a:lumMod val="50000"/>
                  </a:schemeClr>
                </a:solidFill>
              </a:rPr>
              <a:t>Pandemi</a:t>
            </a:r>
            <a:r>
              <a:rPr lang="tr-TR" sz="1200" i="1" dirty="0">
                <a:solidFill>
                  <a:schemeClr val="accent4">
                    <a:lumMod val="50000"/>
                  </a:schemeClr>
                </a:solidFill>
              </a:rPr>
              <a:t> Dönemlerinde Cinsel Sağlık ve Üreme Sağlığı ( CSÜS ) Hizmetleri : Toplum Temelli Hizmetler </a:t>
            </a:r>
            <a:r>
              <a:rPr lang="tr-TR" sz="1200" i="1" dirty="0" err="1">
                <a:solidFill>
                  <a:schemeClr val="accent4">
                    <a:lumMod val="50000"/>
                  </a:schemeClr>
                </a:solidFill>
              </a:rPr>
              <a:t>Için</a:t>
            </a:r>
            <a:r>
              <a:rPr lang="tr-TR" sz="1200" i="1" dirty="0">
                <a:solidFill>
                  <a:schemeClr val="accent4">
                    <a:lumMod val="50000"/>
                  </a:schemeClr>
                </a:solidFill>
              </a:rPr>
              <a:t> Rehber.2021.</a:t>
            </a:r>
          </a:p>
        </p:txBody>
      </p:sp>
      <p:sp>
        <p:nvSpPr>
          <p:cNvPr id="5" name="Slayt Numarası Yer Tutucusu 4"/>
          <p:cNvSpPr>
            <a:spLocks noGrp="1"/>
          </p:cNvSpPr>
          <p:nvPr>
            <p:ph type="sldNum" sz="quarter" idx="12"/>
          </p:nvPr>
        </p:nvSpPr>
        <p:spPr/>
        <p:txBody>
          <a:bodyPr/>
          <a:lstStyle/>
          <a:p>
            <a:fld id="{D058BC26-C375-4E6C-83CF-39FD14E97954}" type="slidenum">
              <a:rPr lang="tr-TR" smtClean="0"/>
              <a:t>23</a:t>
            </a:fld>
            <a:endParaRPr lang="tr-TR"/>
          </a:p>
        </p:txBody>
      </p:sp>
      <p:sp>
        <p:nvSpPr>
          <p:cNvPr id="6" name="Yuvarlatılmış Dikdörtgen 5"/>
          <p:cNvSpPr/>
          <p:nvPr/>
        </p:nvSpPr>
        <p:spPr>
          <a:xfrm>
            <a:off x="601249" y="3118981"/>
            <a:ext cx="10897644" cy="1415441"/>
          </a:xfrm>
          <a:prstGeom prst="roundRect">
            <a:avLst/>
          </a:prstGeom>
          <a:noFill/>
          <a:ln w="76200">
            <a:solidFill>
              <a:srgbClr val="4695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9183106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74998" y="498443"/>
            <a:ext cx="8560060" cy="1325563"/>
          </a:xfrm>
        </p:spPr>
        <p:txBody>
          <a:bodyPr>
            <a:normAutofit/>
          </a:bodyPr>
          <a:lstStyle/>
          <a:p>
            <a:r>
              <a:rPr lang="tr-TR" sz="6000" b="1" dirty="0" smtClean="0">
                <a:solidFill>
                  <a:srgbClr val="2D6EFC"/>
                </a:solidFill>
                <a:effectLst>
                  <a:outerShdw blurRad="38100" dist="38100" dir="2700000" algn="tl">
                    <a:srgbClr val="000000">
                      <a:alpha val="43137"/>
                    </a:srgbClr>
                  </a:outerShdw>
                </a:effectLst>
              </a:rPr>
              <a:t>MISP</a:t>
            </a:r>
            <a:r>
              <a:rPr lang="tr-TR" sz="6000" b="1" dirty="0" smtClean="0">
                <a:solidFill>
                  <a:srgbClr val="2D6EFC"/>
                </a:solidFill>
              </a:rPr>
              <a:t> nedir?</a:t>
            </a:r>
            <a:endParaRPr lang="tr-TR" sz="6000" b="1" dirty="0">
              <a:solidFill>
                <a:srgbClr val="2D6EFC"/>
              </a:solidFill>
            </a:endParaRPr>
          </a:p>
        </p:txBody>
      </p:sp>
      <p:sp>
        <p:nvSpPr>
          <p:cNvPr id="3" name="İçerik Yer Tutucusu 2"/>
          <p:cNvSpPr>
            <a:spLocks noGrp="1"/>
          </p:cNvSpPr>
          <p:nvPr>
            <p:ph idx="1"/>
          </p:nvPr>
        </p:nvSpPr>
        <p:spPr>
          <a:xfrm>
            <a:off x="674556" y="2247910"/>
            <a:ext cx="10679243" cy="3745703"/>
          </a:xfrm>
        </p:spPr>
        <p:txBody>
          <a:bodyPr/>
          <a:lstStyle/>
          <a:p>
            <a:r>
              <a:rPr lang="tr-TR" dirty="0"/>
              <a:t>Minimum </a:t>
            </a:r>
            <a:r>
              <a:rPr lang="tr-TR" dirty="0" err="1"/>
              <a:t>İnitial</a:t>
            </a:r>
            <a:r>
              <a:rPr lang="tr-TR" dirty="0"/>
              <a:t> Service </a:t>
            </a:r>
            <a:r>
              <a:rPr lang="tr-TR" dirty="0" err="1"/>
              <a:t>Package</a:t>
            </a:r>
            <a:r>
              <a:rPr lang="tr-TR" dirty="0"/>
              <a:t> </a:t>
            </a:r>
            <a:r>
              <a:rPr lang="tr-TR" dirty="0" smtClean="0"/>
              <a:t>(MISP):</a:t>
            </a:r>
            <a:r>
              <a:rPr lang="tr-TR" dirty="0" smtClean="0">
                <a:sym typeface="Wingdings" panose="05000000000000000000" pitchFamily="2" charset="2"/>
              </a:rPr>
              <a:t> Asgari Başlangıç Hizmet Paketi</a:t>
            </a:r>
          </a:p>
          <a:p>
            <a:r>
              <a:rPr lang="tr-TR" dirty="0" smtClean="0">
                <a:sym typeface="Wingdings" panose="05000000000000000000" pitchFamily="2" charset="2"/>
              </a:rPr>
              <a:t>Bir insani acil durumunda, en erken evrede (mümkünse ilk 48 saat) uygulanacak olan </a:t>
            </a:r>
            <a:r>
              <a:rPr lang="tr-TR" b="1" dirty="0" smtClean="0">
                <a:sym typeface="Wingdings" panose="05000000000000000000" pitchFamily="2" charset="2"/>
              </a:rPr>
              <a:t>hayat kurtarıcı öncelikli CSÜS faaliyetleri ve hizmet seti </a:t>
            </a:r>
            <a:r>
              <a:rPr lang="tr-TR" dirty="0" smtClean="0">
                <a:sym typeface="Wingdings" panose="05000000000000000000" pitchFamily="2" charset="2"/>
              </a:rPr>
              <a:t>olarak tanımlanmaktadır.</a:t>
            </a:r>
          </a:p>
          <a:p>
            <a:r>
              <a:rPr lang="tr-TR" dirty="0"/>
              <a:t>Afet durumlarında kadın sağlığının risk altına girmesinin ve sağlık hizmetlerine ulaşılmasında yaşanacak sıkıntıların önüne geçmek için </a:t>
            </a:r>
            <a:r>
              <a:rPr lang="tr-TR" b="1" dirty="0">
                <a:solidFill>
                  <a:srgbClr val="2D6EFC"/>
                </a:solidFill>
              </a:rPr>
              <a:t>Birleşmiş Milletler </a:t>
            </a:r>
            <a:r>
              <a:rPr lang="tr-TR" dirty="0"/>
              <a:t>tarafından geliştirilmiştir. </a:t>
            </a:r>
            <a:endParaRPr lang="tr-TR" dirty="0" smtClean="0"/>
          </a:p>
          <a:p>
            <a:r>
              <a:rPr lang="tr-TR" dirty="0" smtClean="0"/>
              <a:t>Aynı </a:t>
            </a:r>
            <a:r>
              <a:rPr lang="tr-TR" dirty="0"/>
              <a:t>zamanda 1997 yılında başlatılan Sphere Projesi’nin bir </a:t>
            </a:r>
            <a:r>
              <a:rPr lang="tr-TR" dirty="0" smtClean="0"/>
              <a:t>parçasıdır.</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24</a:t>
            </a:fld>
            <a:endParaRPr lang="tr-TR"/>
          </a:p>
        </p:txBody>
      </p:sp>
      <p:sp>
        <p:nvSpPr>
          <p:cNvPr id="5" name="Metin kutusu 4"/>
          <p:cNvSpPr txBox="1"/>
          <p:nvPr/>
        </p:nvSpPr>
        <p:spPr>
          <a:xfrm>
            <a:off x="874998" y="6065766"/>
            <a:ext cx="10682418" cy="461665"/>
          </a:xfrm>
          <a:prstGeom prst="rect">
            <a:avLst/>
          </a:prstGeom>
          <a:noFill/>
        </p:spPr>
        <p:txBody>
          <a:bodyPr wrap="square" rtlCol="0">
            <a:spAutoFit/>
          </a:bodyPr>
          <a:lstStyle/>
          <a:p>
            <a:r>
              <a:rPr lang="tr-TR" sz="1200" b="1" i="1" dirty="0" smtClean="0">
                <a:solidFill>
                  <a:schemeClr val="accent4">
                    <a:lumMod val="50000"/>
                  </a:schemeClr>
                </a:solidFill>
              </a:rPr>
              <a:t>KAYNAK: </a:t>
            </a:r>
            <a:r>
              <a:rPr lang="tr-TR" sz="1200" i="1" dirty="0" err="1" smtClean="0">
                <a:solidFill>
                  <a:schemeClr val="accent4">
                    <a:lumMod val="50000"/>
                  </a:schemeClr>
                </a:solidFill>
              </a:rPr>
              <a:t>Association</a:t>
            </a:r>
            <a:r>
              <a:rPr lang="tr-TR" sz="1200" i="1" dirty="0" smtClean="0">
                <a:solidFill>
                  <a:schemeClr val="accent4">
                    <a:lumMod val="50000"/>
                  </a:schemeClr>
                </a:solidFill>
              </a:rPr>
              <a:t> S. Sphere </a:t>
            </a:r>
            <a:r>
              <a:rPr lang="tr-TR" sz="1200" i="1" dirty="0" err="1" smtClean="0">
                <a:solidFill>
                  <a:schemeClr val="accent4">
                    <a:lumMod val="50000"/>
                  </a:schemeClr>
                </a:solidFill>
              </a:rPr>
              <a:t>handbook</a:t>
            </a:r>
            <a:r>
              <a:rPr lang="tr-TR" sz="1200" i="1" dirty="0" smtClean="0">
                <a:solidFill>
                  <a:schemeClr val="accent4">
                    <a:lumMod val="50000"/>
                  </a:schemeClr>
                </a:solidFill>
              </a:rPr>
              <a:t>: </a:t>
            </a:r>
            <a:r>
              <a:rPr lang="tr-TR" sz="1200" i="1" dirty="0" err="1" smtClean="0">
                <a:solidFill>
                  <a:schemeClr val="accent4">
                    <a:lumMod val="50000"/>
                  </a:schemeClr>
                </a:solidFill>
              </a:rPr>
              <a:t>humanitarian</a:t>
            </a:r>
            <a:r>
              <a:rPr lang="tr-TR" sz="1200" i="1" dirty="0" smtClean="0">
                <a:solidFill>
                  <a:schemeClr val="accent4">
                    <a:lumMod val="50000"/>
                  </a:schemeClr>
                </a:solidFill>
              </a:rPr>
              <a:t> charter </a:t>
            </a:r>
            <a:r>
              <a:rPr lang="tr-TR" sz="1200" i="1" dirty="0" err="1" smtClean="0">
                <a:solidFill>
                  <a:schemeClr val="accent4">
                    <a:lumMod val="50000"/>
                  </a:schemeClr>
                </a:solidFill>
              </a:rPr>
              <a:t>and</a:t>
            </a:r>
            <a:r>
              <a:rPr lang="tr-TR" sz="1200" i="1" dirty="0" smtClean="0">
                <a:solidFill>
                  <a:schemeClr val="accent4">
                    <a:lumMod val="50000"/>
                  </a:schemeClr>
                </a:solidFill>
              </a:rPr>
              <a:t> minimum </a:t>
            </a:r>
            <a:r>
              <a:rPr lang="tr-TR" sz="1200" i="1" dirty="0" err="1" smtClean="0">
                <a:solidFill>
                  <a:schemeClr val="accent4">
                    <a:lumMod val="50000"/>
                  </a:schemeClr>
                </a:solidFill>
              </a:rPr>
              <a:t>standards</a:t>
            </a:r>
            <a:r>
              <a:rPr lang="tr-TR" sz="1200" i="1" dirty="0" smtClean="0">
                <a:solidFill>
                  <a:schemeClr val="accent4">
                    <a:lumMod val="50000"/>
                  </a:schemeClr>
                </a:solidFill>
              </a:rPr>
              <a:t> in </a:t>
            </a:r>
            <a:r>
              <a:rPr lang="tr-TR" sz="1200" i="1" dirty="0" err="1" smtClean="0">
                <a:solidFill>
                  <a:schemeClr val="accent4">
                    <a:lumMod val="50000"/>
                  </a:schemeClr>
                </a:solidFill>
              </a:rPr>
              <a:t>humanitarian</a:t>
            </a:r>
            <a:r>
              <a:rPr lang="tr-TR" sz="1200" i="1" dirty="0" smtClean="0">
                <a:solidFill>
                  <a:schemeClr val="accent4">
                    <a:lumMod val="50000"/>
                  </a:schemeClr>
                </a:solidFill>
              </a:rPr>
              <a:t> </a:t>
            </a:r>
            <a:r>
              <a:rPr lang="tr-TR" sz="1200" i="1" dirty="0" err="1" smtClean="0">
                <a:solidFill>
                  <a:schemeClr val="accent4">
                    <a:lumMod val="50000"/>
                  </a:schemeClr>
                </a:solidFill>
              </a:rPr>
              <a:t>response</a:t>
            </a:r>
            <a:r>
              <a:rPr lang="tr-TR" sz="1200" i="1" dirty="0" smtClean="0">
                <a:solidFill>
                  <a:schemeClr val="accent4">
                    <a:lumMod val="50000"/>
                  </a:schemeClr>
                </a:solidFill>
              </a:rPr>
              <a:t>: </a:t>
            </a:r>
            <a:r>
              <a:rPr lang="tr-TR" sz="1200" i="1" dirty="0" err="1" smtClean="0">
                <a:solidFill>
                  <a:schemeClr val="accent4">
                    <a:lumMod val="50000"/>
                  </a:schemeClr>
                </a:solidFill>
              </a:rPr>
              <a:t>Practical</a:t>
            </a:r>
            <a:r>
              <a:rPr lang="tr-TR" sz="1200" i="1" dirty="0" smtClean="0">
                <a:solidFill>
                  <a:schemeClr val="accent4">
                    <a:lumMod val="50000"/>
                  </a:schemeClr>
                </a:solidFill>
              </a:rPr>
              <a:t> Action, 2018. </a:t>
            </a:r>
          </a:p>
          <a:p>
            <a:r>
              <a:rPr lang="tr-TR" sz="1200" i="1" dirty="0" err="1" smtClean="0">
                <a:solidFill>
                  <a:schemeClr val="accent4">
                    <a:lumMod val="50000"/>
                  </a:schemeClr>
                </a:solidFill>
              </a:rPr>
              <a:t>Module</a:t>
            </a:r>
            <a:r>
              <a:rPr lang="tr-TR" sz="1200" i="1" dirty="0" smtClean="0">
                <a:solidFill>
                  <a:schemeClr val="accent4">
                    <a:lumMod val="50000"/>
                  </a:schemeClr>
                </a:solidFill>
              </a:rPr>
              <a:t> ADL. Minimum </a:t>
            </a:r>
            <a:r>
              <a:rPr lang="tr-TR" sz="1200" i="1" dirty="0" err="1" smtClean="0">
                <a:solidFill>
                  <a:schemeClr val="accent4">
                    <a:lumMod val="50000"/>
                  </a:schemeClr>
                </a:solidFill>
              </a:rPr>
              <a:t>Initial</a:t>
            </a:r>
            <a:r>
              <a:rPr lang="tr-TR" sz="1200" i="1" dirty="0" smtClean="0">
                <a:solidFill>
                  <a:schemeClr val="accent4">
                    <a:lumMod val="50000"/>
                  </a:schemeClr>
                </a:solidFill>
              </a:rPr>
              <a:t> Service </a:t>
            </a:r>
            <a:r>
              <a:rPr lang="tr-TR" sz="1200" i="1" dirty="0" err="1" smtClean="0">
                <a:solidFill>
                  <a:schemeClr val="accent4">
                    <a:lumMod val="50000"/>
                  </a:schemeClr>
                </a:solidFill>
              </a:rPr>
              <a:t>Package</a:t>
            </a:r>
            <a:r>
              <a:rPr lang="tr-TR" sz="1200" i="1" dirty="0" smtClean="0">
                <a:solidFill>
                  <a:schemeClr val="accent4">
                    <a:lumMod val="50000"/>
                  </a:schemeClr>
                </a:solidFill>
              </a:rPr>
              <a:t> (MISP) </a:t>
            </a:r>
            <a:r>
              <a:rPr lang="tr-TR" sz="1200" i="1" dirty="0" err="1" smtClean="0">
                <a:solidFill>
                  <a:schemeClr val="accent4">
                    <a:lumMod val="50000"/>
                  </a:schemeClr>
                </a:solidFill>
              </a:rPr>
              <a:t>for</a:t>
            </a:r>
            <a:r>
              <a:rPr lang="tr-TR" sz="1200" i="1" dirty="0" smtClean="0">
                <a:solidFill>
                  <a:schemeClr val="accent4">
                    <a:lumMod val="50000"/>
                  </a:schemeClr>
                </a:solidFill>
              </a:rPr>
              <a:t> </a:t>
            </a:r>
            <a:r>
              <a:rPr lang="tr-TR" sz="1200" i="1" dirty="0" err="1" smtClean="0">
                <a:solidFill>
                  <a:schemeClr val="accent4">
                    <a:lumMod val="50000"/>
                  </a:schemeClr>
                </a:solidFill>
              </a:rPr>
              <a:t>Reproductive</a:t>
            </a:r>
            <a:r>
              <a:rPr lang="tr-TR" sz="1200" i="1" dirty="0" smtClean="0">
                <a:solidFill>
                  <a:schemeClr val="accent4">
                    <a:lumMod val="50000"/>
                  </a:schemeClr>
                </a:solidFill>
              </a:rPr>
              <a:t> </a:t>
            </a:r>
            <a:r>
              <a:rPr lang="tr-TR" sz="1200" i="1" dirty="0" err="1" smtClean="0">
                <a:solidFill>
                  <a:schemeClr val="accent4">
                    <a:lumMod val="50000"/>
                  </a:schemeClr>
                </a:solidFill>
              </a:rPr>
              <a:t>Health</a:t>
            </a:r>
            <a:r>
              <a:rPr lang="tr-TR" sz="1200" i="1" dirty="0" smtClean="0">
                <a:solidFill>
                  <a:schemeClr val="accent4">
                    <a:lumMod val="50000"/>
                  </a:schemeClr>
                </a:solidFill>
              </a:rPr>
              <a:t> in </a:t>
            </a:r>
            <a:r>
              <a:rPr lang="tr-TR" sz="1200" i="1" dirty="0" err="1" smtClean="0">
                <a:solidFill>
                  <a:schemeClr val="accent4">
                    <a:lumMod val="50000"/>
                  </a:schemeClr>
                </a:solidFill>
              </a:rPr>
              <a:t>Crisis</a:t>
            </a:r>
            <a:r>
              <a:rPr lang="tr-TR" sz="1200" i="1" dirty="0" smtClean="0">
                <a:solidFill>
                  <a:schemeClr val="accent4">
                    <a:lumMod val="50000"/>
                  </a:schemeClr>
                </a:solidFill>
              </a:rPr>
              <a:t> </a:t>
            </a:r>
            <a:r>
              <a:rPr lang="tr-TR" sz="1200" i="1" dirty="0" err="1" smtClean="0">
                <a:solidFill>
                  <a:schemeClr val="accent4">
                    <a:lumMod val="50000"/>
                  </a:schemeClr>
                </a:solidFill>
              </a:rPr>
              <a:t>Situations</a:t>
            </a:r>
            <a:r>
              <a:rPr lang="tr-TR" sz="1200" i="1" dirty="0" smtClean="0">
                <a:solidFill>
                  <a:schemeClr val="accent4">
                    <a:lumMod val="50000"/>
                  </a:schemeClr>
                </a:solidFill>
              </a:rPr>
              <a:t>. 2006</a:t>
            </a:r>
            <a:endParaRPr lang="tr-TR" sz="1200" i="1" dirty="0">
              <a:solidFill>
                <a:schemeClr val="accent4">
                  <a:lumMod val="50000"/>
                </a:schemeClr>
              </a:solidFill>
            </a:endParaRPr>
          </a:p>
        </p:txBody>
      </p:sp>
      <p:pic>
        <p:nvPicPr>
          <p:cNvPr id="10244" name="Picture 4" descr="Dış İlişkiler Genel Müdürlüğü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5058" y="219831"/>
            <a:ext cx="2159156" cy="188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97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99605"/>
            <a:ext cx="10515600" cy="2504373"/>
          </a:xfrm>
        </p:spPr>
        <p:txBody>
          <a:bodyPr/>
          <a:lstStyle/>
          <a:p>
            <a:r>
              <a:rPr lang="tr-TR" dirty="0"/>
              <a:t>MISP, afet ve insani acil durumlarda CSÜS hizmetleri için </a:t>
            </a:r>
            <a:r>
              <a:rPr lang="tr-TR" b="1" dirty="0">
                <a:solidFill>
                  <a:srgbClr val="2D6EFC"/>
                </a:solidFill>
              </a:rPr>
              <a:t>uluslararası bir standart</a:t>
            </a:r>
            <a:r>
              <a:rPr lang="tr-TR" dirty="0"/>
              <a:t> olarak kabul edilmektedir. </a:t>
            </a:r>
            <a:endParaRPr lang="tr-TR" dirty="0" smtClean="0"/>
          </a:p>
          <a:p>
            <a:r>
              <a:rPr lang="tr-TR" dirty="0" smtClean="0"/>
              <a:t>İnsani </a:t>
            </a:r>
            <a:r>
              <a:rPr lang="tr-TR" dirty="0"/>
              <a:t>acil yardım ortamlarında, </a:t>
            </a:r>
            <a:r>
              <a:rPr lang="tr-TR" u="sng" dirty="0"/>
              <a:t>kadınlar ve kız çocuklarına yönelik </a:t>
            </a:r>
            <a:r>
              <a:rPr lang="tr-TR" dirty="0"/>
              <a:t>hastalık ve ölümlerin önlenmesinde asgari </a:t>
            </a:r>
            <a:r>
              <a:rPr lang="tr-TR" b="1" dirty="0">
                <a:solidFill>
                  <a:srgbClr val="2D6EFC"/>
                </a:solidFill>
              </a:rPr>
              <a:t>CSÜS hizmetlerinin ne olduğu</a:t>
            </a:r>
            <a:r>
              <a:rPr lang="tr-TR" dirty="0"/>
              <a:t> ve </a:t>
            </a:r>
            <a:r>
              <a:rPr lang="tr-TR" b="1" dirty="0">
                <a:solidFill>
                  <a:srgbClr val="2D6EFC"/>
                </a:solidFill>
              </a:rPr>
              <a:t>nasıl uygulanması gerektiğini </a:t>
            </a:r>
            <a:r>
              <a:rPr lang="tr-TR" dirty="0" smtClean="0"/>
              <a:t>tanımlar.</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25</a:t>
            </a:fld>
            <a:endParaRPr lang="tr-TR"/>
          </a:p>
        </p:txBody>
      </p:sp>
      <p:pic>
        <p:nvPicPr>
          <p:cNvPr id="11266" name="Picture 2" descr="MISP for Reproductive Health in Crisis Situations in Nepal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13232" b="16276"/>
          <a:stretch/>
        </p:blipFill>
        <p:spPr bwMode="auto">
          <a:xfrm>
            <a:off x="3048000" y="2896322"/>
            <a:ext cx="6096000" cy="3222885"/>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554636" y="6198255"/>
            <a:ext cx="10799164" cy="461665"/>
          </a:xfrm>
          <a:prstGeom prst="rect">
            <a:avLst/>
          </a:prstGeom>
          <a:noFill/>
        </p:spPr>
        <p:txBody>
          <a:bodyPr wrap="square" rtlCol="0">
            <a:spAutoFit/>
          </a:bodyPr>
          <a:lstStyle/>
          <a:p>
            <a:r>
              <a:rPr lang="tr-TR" sz="1200" b="1" i="1" dirty="0">
                <a:solidFill>
                  <a:schemeClr val="accent4">
                    <a:lumMod val="50000"/>
                  </a:schemeClr>
                </a:solidFill>
              </a:rPr>
              <a:t>KAYNAK: </a:t>
            </a:r>
            <a:r>
              <a:rPr lang="tr-TR" sz="1200" i="1" dirty="0" err="1">
                <a:solidFill>
                  <a:schemeClr val="accent4">
                    <a:lumMod val="50000"/>
                  </a:schemeClr>
                </a:solidFill>
              </a:rPr>
              <a:t>Association</a:t>
            </a:r>
            <a:r>
              <a:rPr lang="tr-TR" sz="1200" i="1" dirty="0">
                <a:solidFill>
                  <a:schemeClr val="accent4">
                    <a:lumMod val="50000"/>
                  </a:schemeClr>
                </a:solidFill>
              </a:rPr>
              <a:t> S. Sphere </a:t>
            </a:r>
            <a:r>
              <a:rPr lang="tr-TR" sz="1200" i="1" dirty="0" err="1">
                <a:solidFill>
                  <a:schemeClr val="accent4">
                    <a:lumMod val="50000"/>
                  </a:schemeClr>
                </a:solidFill>
              </a:rPr>
              <a:t>handbook</a:t>
            </a:r>
            <a:r>
              <a:rPr lang="tr-TR" sz="1200" i="1" dirty="0">
                <a:solidFill>
                  <a:schemeClr val="accent4">
                    <a:lumMod val="50000"/>
                  </a:schemeClr>
                </a:solidFill>
              </a:rPr>
              <a:t>: </a:t>
            </a:r>
            <a:r>
              <a:rPr lang="tr-TR" sz="1200" i="1" dirty="0" err="1">
                <a:solidFill>
                  <a:schemeClr val="accent4">
                    <a:lumMod val="50000"/>
                  </a:schemeClr>
                </a:solidFill>
              </a:rPr>
              <a:t>humanitarian</a:t>
            </a:r>
            <a:r>
              <a:rPr lang="tr-TR" sz="1200" i="1" dirty="0">
                <a:solidFill>
                  <a:schemeClr val="accent4">
                    <a:lumMod val="50000"/>
                  </a:schemeClr>
                </a:solidFill>
              </a:rPr>
              <a:t> charter </a:t>
            </a:r>
            <a:r>
              <a:rPr lang="tr-TR" sz="1200" i="1" dirty="0" err="1">
                <a:solidFill>
                  <a:schemeClr val="accent4">
                    <a:lumMod val="50000"/>
                  </a:schemeClr>
                </a:solidFill>
              </a:rPr>
              <a:t>and</a:t>
            </a:r>
            <a:r>
              <a:rPr lang="tr-TR" sz="1200" i="1" dirty="0">
                <a:solidFill>
                  <a:schemeClr val="accent4">
                    <a:lumMod val="50000"/>
                  </a:schemeClr>
                </a:solidFill>
              </a:rPr>
              <a:t> minimum </a:t>
            </a:r>
            <a:r>
              <a:rPr lang="tr-TR" sz="1200" i="1" dirty="0" err="1">
                <a:solidFill>
                  <a:schemeClr val="accent4">
                    <a:lumMod val="50000"/>
                  </a:schemeClr>
                </a:solidFill>
              </a:rPr>
              <a:t>standards</a:t>
            </a:r>
            <a:r>
              <a:rPr lang="tr-TR" sz="1200" i="1" dirty="0">
                <a:solidFill>
                  <a:schemeClr val="accent4">
                    <a:lumMod val="50000"/>
                  </a:schemeClr>
                </a:solidFill>
              </a:rPr>
              <a:t> in </a:t>
            </a:r>
            <a:r>
              <a:rPr lang="tr-TR" sz="1200" i="1" dirty="0" err="1">
                <a:solidFill>
                  <a:schemeClr val="accent4">
                    <a:lumMod val="50000"/>
                  </a:schemeClr>
                </a:solidFill>
              </a:rPr>
              <a:t>humanitarian</a:t>
            </a:r>
            <a:r>
              <a:rPr lang="tr-TR" sz="1200" i="1" dirty="0">
                <a:solidFill>
                  <a:schemeClr val="accent4">
                    <a:lumMod val="50000"/>
                  </a:schemeClr>
                </a:solidFill>
              </a:rPr>
              <a:t> </a:t>
            </a:r>
            <a:r>
              <a:rPr lang="tr-TR" sz="1200" i="1" dirty="0" err="1">
                <a:solidFill>
                  <a:schemeClr val="accent4">
                    <a:lumMod val="50000"/>
                  </a:schemeClr>
                </a:solidFill>
              </a:rPr>
              <a:t>response</a:t>
            </a:r>
            <a:r>
              <a:rPr lang="tr-TR" sz="1200" i="1" dirty="0">
                <a:solidFill>
                  <a:schemeClr val="accent4">
                    <a:lumMod val="50000"/>
                  </a:schemeClr>
                </a:solidFill>
              </a:rPr>
              <a:t>: </a:t>
            </a:r>
            <a:r>
              <a:rPr lang="tr-TR" sz="1200" i="1" dirty="0" err="1">
                <a:solidFill>
                  <a:schemeClr val="accent4">
                    <a:lumMod val="50000"/>
                  </a:schemeClr>
                </a:solidFill>
              </a:rPr>
              <a:t>Practical</a:t>
            </a:r>
            <a:r>
              <a:rPr lang="tr-TR" sz="1200" i="1" dirty="0">
                <a:solidFill>
                  <a:schemeClr val="accent4">
                    <a:lumMod val="50000"/>
                  </a:schemeClr>
                </a:solidFill>
              </a:rPr>
              <a:t> Action, 2018. </a:t>
            </a:r>
          </a:p>
          <a:p>
            <a:r>
              <a:rPr lang="tr-TR" sz="1200" i="1" dirty="0" err="1" smtClean="0">
                <a:solidFill>
                  <a:schemeClr val="accent4">
                    <a:lumMod val="50000"/>
                  </a:schemeClr>
                </a:solidFill>
              </a:rPr>
              <a:t>Module</a:t>
            </a:r>
            <a:r>
              <a:rPr lang="tr-TR" sz="1200" i="1" dirty="0" smtClean="0">
                <a:solidFill>
                  <a:schemeClr val="accent4">
                    <a:lumMod val="50000"/>
                  </a:schemeClr>
                </a:solidFill>
              </a:rPr>
              <a:t> </a:t>
            </a:r>
            <a:r>
              <a:rPr lang="tr-TR" sz="1200" i="1" dirty="0">
                <a:solidFill>
                  <a:schemeClr val="accent4">
                    <a:lumMod val="50000"/>
                  </a:schemeClr>
                </a:solidFill>
              </a:rPr>
              <a:t>ADL. Minimum </a:t>
            </a:r>
            <a:r>
              <a:rPr lang="tr-TR" sz="1200" i="1" dirty="0" err="1">
                <a:solidFill>
                  <a:schemeClr val="accent4">
                    <a:lumMod val="50000"/>
                  </a:schemeClr>
                </a:solidFill>
              </a:rPr>
              <a:t>Initial</a:t>
            </a:r>
            <a:r>
              <a:rPr lang="tr-TR" sz="1200" i="1" dirty="0">
                <a:solidFill>
                  <a:schemeClr val="accent4">
                    <a:lumMod val="50000"/>
                  </a:schemeClr>
                </a:solidFill>
              </a:rPr>
              <a:t> Service </a:t>
            </a:r>
            <a:r>
              <a:rPr lang="tr-TR" sz="1200" i="1" dirty="0" err="1">
                <a:solidFill>
                  <a:schemeClr val="accent4">
                    <a:lumMod val="50000"/>
                  </a:schemeClr>
                </a:solidFill>
              </a:rPr>
              <a:t>Package</a:t>
            </a:r>
            <a:r>
              <a:rPr lang="tr-TR" sz="1200" i="1" dirty="0">
                <a:solidFill>
                  <a:schemeClr val="accent4">
                    <a:lumMod val="50000"/>
                  </a:schemeClr>
                </a:solidFill>
              </a:rPr>
              <a:t> (MISP) </a:t>
            </a:r>
            <a:r>
              <a:rPr lang="tr-TR" sz="1200" i="1" dirty="0" err="1">
                <a:solidFill>
                  <a:schemeClr val="accent4">
                    <a:lumMod val="50000"/>
                  </a:schemeClr>
                </a:solidFill>
              </a:rPr>
              <a:t>for</a:t>
            </a:r>
            <a:r>
              <a:rPr lang="tr-TR" sz="1200" i="1" dirty="0">
                <a:solidFill>
                  <a:schemeClr val="accent4">
                    <a:lumMod val="50000"/>
                  </a:schemeClr>
                </a:solidFill>
              </a:rPr>
              <a:t> </a:t>
            </a:r>
            <a:r>
              <a:rPr lang="tr-TR" sz="1200" i="1" dirty="0" err="1">
                <a:solidFill>
                  <a:schemeClr val="accent4">
                    <a:lumMod val="50000"/>
                  </a:schemeClr>
                </a:solidFill>
              </a:rPr>
              <a:t>Reproductive</a:t>
            </a:r>
            <a:r>
              <a:rPr lang="tr-TR" sz="1200" i="1" dirty="0">
                <a:solidFill>
                  <a:schemeClr val="accent4">
                    <a:lumMod val="50000"/>
                  </a:schemeClr>
                </a:solidFill>
              </a:rPr>
              <a:t> </a:t>
            </a:r>
            <a:r>
              <a:rPr lang="tr-TR" sz="1200" i="1" dirty="0" err="1">
                <a:solidFill>
                  <a:schemeClr val="accent4">
                    <a:lumMod val="50000"/>
                  </a:schemeClr>
                </a:solidFill>
              </a:rPr>
              <a:t>Health</a:t>
            </a:r>
            <a:r>
              <a:rPr lang="tr-TR" sz="1200" i="1" dirty="0">
                <a:solidFill>
                  <a:schemeClr val="accent4">
                    <a:lumMod val="50000"/>
                  </a:schemeClr>
                </a:solidFill>
              </a:rPr>
              <a:t> in </a:t>
            </a:r>
            <a:r>
              <a:rPr lang="tr-TR" sz="1200" i="1" dirty="0" err="1">
                <a:solidFill>
                  <a:schemeClr val="accent4">
                    <a:lumMod val="50000"/>
                  </a:schemeClr>
                </a:solidFill>
              </a:rPr>
              <a:t>Crisis</a:t>
            </a:r>
            <a:r>
              <a:rPr lang="tr-TR" sz="1200" i="1" dirty="0">
                <a:solidFill>
                  <a:schemeClr val="accent4">
                    <a:lumMod val="50000"/>
                  </a:schemeClr>
                </a:solidFill>
              </a:rPr>
              <a:t> </a:t>
            </a:r>
            <a:r>
              <a:rPr lang="tr-TR" sz="1200" i="1" dirty="0" err="1">
                <a:solidFill>
                  <a:schemeClr val="accent4">
                    <a:lumMod val="50000"/>
                  </a:schemeClr>
                </a:solidFill>
              </a:rPr>
              <a:t>Situations</a:t>
            </a:r>
            <a:r>
              <a:rPr lang="tr-TR" sz="1200" i="1" dirty="0">
                <a:solidFill>
                  <a:schemeClr val="accent4">
                    <a:lumMod val="50000"/>
                  </a:schemeClr>
                </a:solidFill>
              </a:rPr>
              <a:t>. 2006</a:t>
            </a:r>
          </a:p>
        </p:txBody>
      </p:sp>
    </p:spTree>
    <p:extLst>
      <p:ext uri="{BB962C8B-B14F-4D97-AF65-F5344CB8AC3E}">
        <p14:creationId xmlns:p14="http://schemas.microsoft.com/office/powerpoint/2010/main" val="2061551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3"/>
          <a:stretch>
            <a:fillRect/>
          </a:stretch>
        </p:blipFill>
        <p:spPr>
          <a:xfrm>
            <a:off x="370203" y="663879"/>
            <a:ext cx="5110738" cy="5486399"/>
          </a:xfrm>
          <a:prstGeom prst="rect">
            <a:avLst/>
          </a:prstGeom>
        </p:spPr>
      </p:pic>
      <p:sp>
        <p:nvSpPr>
          <p:cNvPr id="9" name="Metin kutusu 8"/>
          <p:cNvSpPr txBox="1"/>
          <p:nvPr/>
        </p:nvSpPr>
        <p:spPr>
          <a:xfrm>
            <a:off x="5666278" y="427889"/>
            <a:ext cx="5981075" cy="830997"/>
          </a:xfrm>
          <a:prstGeom prst="rect">
            <a:avLst/>
          </a:prstGeom>
          <a:noFill/>
          <a:ln w="28575">
            <a:solidFill>
              <a:srgbClr val="EC2225"/>
            </a:solidFill>
          </a:ln>
        </p:spPr>
        <p:txBody>
          <a:bodyPr wrap="square" rtlCol="0">
            <a:spAutoFit/>
          </a:bodyPr>
          <a:lstStyle/>
          <a:p>
            <a:r>
              <a:rPr lang="tr-TR" sz="2400" b="1" dirty="0" smtClean="0">
                <a:solidFill>
                  <a:srgbClr val="2B3091"/>
                </a:solidFill>
              </a:rPr>
              <a:t>CSÜS hizmetleri için </a:t>
            </a:r>
            <a:r>
              <a:rPr lang="tr-TR" sz="2400" b="1" dirty="0" err="1" smtClean="0">
                <a:solidFill>
                  <a:srgbClr val="2B3091"/>
                </a:solidFill>
              </a:rPr>
              <a:t>kurumlararası</a:t>
            </a:r>
            <a:r>
              <a:rPr lang="tr-TR" sz="2400" b="1" dirty="0" smtClean="0">
                <a:solidFill>
                  <a:srgbClr val="2B3091"/>
                </a:solidFill>
              </a:rPr>
              <a:t> koordinasyonun sağlanması</a:t>
            </a:r>
            <a:endParaRPr lang="tr-TR" sz="2400" b="1" dirty="0">
              <a:solidFill>
                <a:srgbClr val="2B3091"/>
              </a:solidFill>
            </a:endParaRPr>
          </a:p>
        </p:txBody>
      </p:sp>
      <p:sp>
        <p:nvSpPr>
          <p:cNvPr id="10" name="Metin kutusu 9"/>
          <p:cNvSpPr txBox="1"/>
          <p:nvPr/>
        </p:nvSpPr>
        <p:spPr>
          <a:xfrm>
            <a:off x="5666278" y="1538275"/>
            <a:ext cx="5981075" cy="461665"/>
          </a:xfrm>
          <a:prstGeom prst="rect">
            <a:avLst/>
          </a:prstGeom>
          <a:noFill/>
          <a:ln w="28575">
            <a:solidFill>
              <a:srgbClr val="F79C1E"/>
            </a:solidFill>
          </a:ln>
        </p:spPr>
        <p:txBody>
          <a:bodyPr wrap="square" rtlCol="0">
            <a:spAutoFit/>
          </a:bodyPr>
          <a:lstStyle/>
          <a:p>
            <a:r>
              <a:rPr lang="tr-TR" sz="2400" b="1" dirty="0" smtClean="0">
                <a:solidFill>
                  <a:srgbClr val="2B3091"/>
                </a:solidFill>
              </a:rPr>
              <a:t>Cinsel şiddetin önlenmesi</a:t>
            </a:r>
            <a:endParaRPr lang="tr-TR" sz="2400" b="1" dirty="0">
              <a:solidFill>
                <a:srgbClr val="2B3091"/>
              </a:solidFill>
            </a:endParaRPr>
          </a:p>
        </p:txBody>
      </p:sp>
      <p:sp>
        <p:nvSpPr>
          <p:cNvPr id="11" name="Metin kutusu 10"/>
          <p:cNvSpPr txBox="1"/>
          <p:nvPr/>
        </p:nvSpPr>
        <p:spPr>
          <a:xfrm>
            <a:off x="5666278" y="2215328"/>
            <a:ext cx="5981075" cy="461665"/>
          </a:xfrm>
          <a:prstGeom prst="rect">
            <a:avLst/>
          </a:prstGeom>
          <a:noFill/>
          <a:ln w="28575">
            <a:solidFill>
              <a:srgbClr val="FAED23"/>
            </a:solidFill>
          </a:ln>
        </p:spPr>
        <p:txBody>
          <a:bodyPr wrap="square" rtlCol="0">
            <a:spAutoFit/>
          </a:bodyPr>
          <a:lstStyle/>
          <a:p>
            <a:r>
              <a:rPr lang="tr-TR" sz="2400" b="1" dirty="0" smtClean="0">
                <a:solidFill>
                  <a:srgbClr val="2B3091"/>
                </a:solidFill>
              </a:rPr>
              <a:t>CYHB ve </a:t>
            </a:r>
            <a:r>
              <a:rPr lang="tr-TR" sz="2400" b="1" dirty="0" err="1" smtClean="0">
                <a:solidFill>
                  <a:srgbClr val="2B3091"/>
                </a:solidFill>
              </a:rPr>
              <a:t>HIV’in</a:t>
            </a:r>
            <a:r>
              <a:rPr lang="tr-TR" sz="2400" b="1" dirty="0" smtClean="0">
                <a:solidFill>
                  <a:srgbClr val="2B3091"/>
                </a:solidFill>
              </a:rPr>
              <a:t> önlenmesi</a:t>
            </a:r>
            <a:endParaRPr lang="tr-TR" sz="2400" b="1" dirty="0">
              <a:solidFill>
                <a:srgbClr val="2B3091"/>
              </a:solidFill>
            </a:endParaRPr>
          </a:p>
        </p:txBody>
      </p:sp>
      <p:sp>
        <p:nvSpPr>
          <p:cNvPr id="12" name="Metin kutusu 11"/>
          <p:cNvSpPr txBox="1"/>
          <p:nvPr/>
        </p:nvSpPr>
        <p:spPr>
          <a:xfrm>
            <a:off x="5666278" y="2892382"/>
            <a:ext cx="5981075" cy="830997"/>
          </a:xfrm>
          <a:prstGeom prst="rect">
            <a:avLst/>
          </a:prstGeom>
          <a:noFill/>
          <a:ln w="28575">
            <a:solidFill>
              <a:srgbClr val="53B848"/>
            </a:solidFill>
          </a:ln>
        </p:spPr>
        <p:txBody>
          <a:bodyPr wrap="square" rtlCol="0">
            <a:spAutoFit/>
          </a:bodyPr>
          <a:lstStyle/>
          <a:p>
            <a:r>
              <a:rPr lang="tr-TR" sz="2400" b="1" dirty="0" smtClean="0">
                <a:solidFill>
                  <a:srgbClr val="2B3091"/>
                </a:solidFill>
              </a:rPr>
              <a:t>İstenmeyen gebeliklerin önlenmesi ve uygun koşullarda sonlandırılması</a:t>
            </a:r>
            <a:endParaRPr lang="tr-TR" sz="2400" b="1" dirty="0">
              <a:solidFill>
                <a:srgbClr val="2B3091"/>
              </a:solidFill>
            </a:endParaRPr>
          </a:p>
        </p:txBody>
      </p:sp>
      <p:sp>
        <p:nvSpPr>
          <p:cNvPr id="13" name="Metin kutusu 12"/>
          <p:cNvSpPr txBox="1"/>
          <p:nvPr/>
        </p:nvSpPr>
        <p:spPr>
          <a:xfrm>
            <a:off x="5666278" y="3867768"/>
            <a:ext cx="5981075" cy="461665"/>
          </a:xfrm>
          <a:prstGeom prst="rect">
            <a:avLst/>
          </a:prstGeom>
          <a:noFill/>
          <a:ln w="28575">
            <a:solidFill>
              <a:srgbClr val="4695D1"/>
            </a:solidFill>
          </a:ln>
        </p:spPr>
        <p:txBody>
          <a:bodyPr wrap="square" rtlCol="0">
            <a:spAutoFit/>
          </a:bodyPr>
          <a:lstStyle/>
          <a:p>
            <a:r>
              <a:rPr lang="tr-TR" sz="2400" b="1" dirty="0" smtClean="0">
                <a:solidFill>
                  <a:srgbClr val="2B3091"/>
                </a:solidFill>
              </a:rPr>
              <a:t>Anne ve YD ölümlerinin önlenmesi</a:t>
            </a:r>
            <a:endParaRPr lang="tr-TR" sz="2400" b="1" dirty="0">
              <a:solidFill>
                <a:srgbClr val="2B3091"/>
              </a:solidFill>
            </a:endParaRPr>
          </a:p>
        </p:txBody>
      </p:sp>
      <p:sp>
        <p:nvSpPr>
          <p:cNvPr id="14" name="Metin kutusu 13"/>
          <p:cNvSpPr txBox="1"/>
          <p:nvPr/>
        </p:nvSpPr>
        <p:spPr>
          <a:xfrm>
            <a:off x="5666278" y="4451789"/>
            <a:ext cx="5981075" cy="1200329"/>
          </a:xfrm>
          <a:prstGeom prst="rect">
            <a:avLst/>
          </a:prstGeom>
          <a:noFill/>
          <a:ln w="28575">
            <a:solidFill>
              <a:srgbClr val="ED569C"/>
            </a:solidFill>
          </a:ln>
        </p:spPr>
        <p:txBody>
          <a:bodyPr wrap="square" rtlCol="0">
            <a:spAutoFit/>
          </a:bodyPr>
          <a:lstStyle/>
          <a:p>
            <a:r>
              <a:rPr lang="tr-TR" sz="2400" b="1" dirty="0" smtClean="0">
                <a:solidFill>
                  <a:srgbClr val="2B3091"/>
                </a:solidFill>
              </a:rPr>
              <a:t>En kısa zamanda I. Basamak sağlık hizmetlerine kapsamlı CSÜS hizmetlerinin entegrasyonun sağlanması</a:t>
            </a:r>
            <a:endParaRPr lang="tr-TR" sz="2400" b="1" dirty="0">
              <a:solidFill>
                <a:srgbClr val="2B3091"/>
              </a:solidFill>
            </a:endParaRPr>
          </a:p>
        </p:txBody>
      </p:sp>
      <p:sp>
        <p:nvSpPr>
          <p:cNvPr id="16" name="Yuvarlatılmış Dikdörtgen 15"/>
          <p:cNvSpPr/>
          <p:nvPr/>
        </p:nvSpPr>
        <p:spPr>
          <a:xfrm>
            <a:off x="370203" y="238931"/>
            <a:ext cx="3963802" cy="58778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err="1" smtClean="0">
                <a:solidFill>
                  <a:srgbClr val="2B3091"/>
                </a:solidFill>
              </a:rPr>
              <a:t>MISP’in</a:t>
            </a:r>
            <a:r>
              <a:rPr lang="tr-TR" sz="3200" b="1" dirty="0" smtClean="0">
                <a:solidFill>
                  <a:srgbClr val="2B3091"/>
                </a:solidFill>
              </a:rPr>
              <a:t> 6 Ana Hedefi</a:t>
            </a:r>
            <a:endParaRPr lang="tr-TR" sz="3200" b="1" dirty="0">
              <a:solidFill>
                <a:srgbClr val="2B3091"/>
              </a:solidFill>
            </a:endParaRPr>
          </a:p>
        </p:txBody>
      </p:sp>
      <p:sp>
        <p:nvSpPr>
          <p:cNvPr id="17" name="Slayt Numarası Yer Tutucusu 16"/>
          <p:cNvSpPr>
            <a:spLocks noGrp="1"/>
          </p:cNvSpPr>
          <p:nvPr>
            <p:ph type="sldNum" sz="quarter" idx="12"/>
          </p:nvPr>
        </p:nvSpPr>
        <p:spPr/>
        <p:txBody>
          <a:bodyPr/>
          <a:lstStyle/>
          <a:p>
            <a:fld id="{D058BC26-C375-4E6C-83CF-39FD14E97954}" type="slidenum">
              <a:rPr lang="tr-TR" smtClean="0"/>
              <a:t>26</a:t>
            </a:fld>
            <a:endParaRPr lang="tr-TR"/>
          </a:p>
        </p:txBody>
      </p:sp>
      <p:sp>
        <p:nvSpPr>
          <p:cNvPr id="2" name="Metin kutusu 1"/>
          <p:cNvSpPr txBox="1"/>
          <p:nvPr/>
        </p:nvSpPr>
        <p:spPr>
          <a:xfrm>
            <a:off x="5666278" y="5774474"/>
            <a:ext cx="5981075" cy="830997"/>
          </a:xfrm>
          <a:prstGeom prst="rect">
            <a:avLst/>
          </a:prstGeom>
          <a:solidFill>
            <a:srgbClr val="7050A1"/>
          </a:solidFill>
          <a:ln w="38100">
            <a:solidFill>
              <a:srgbClr val="7050A1"/>
            </a:solidFill>
          </a:ln>
        </p:spPr>
        <p:txBody>
          <a:bodyPr wrap="square" rtlCol="0">
            <a:spAutoFit/>
          </a:bodyPr>
          <a:lstStyle/>
          <a:p>
            <a:r>
              <a:rPr lang="tr-TR" sz="2300" b="1" i="1" dirty="0" smtClean="0">
                <a:solidFill>
                  <a:schemeClr val="bg1"/>
                </a:solidFill>
              </a:rPr>
              <a:t>KRİZDEN ETKİLENEN NÜFUSTA HASTALIK, ÖLÜM VE SAKATLIKLARI ÖNLEMEK</a:t>
            </a:r>
            <a:endParaRPr lang="tr-TR" sz="2300" b="1" i="1" dirty="0">
              <a:solidFill>
                <a:schemeClr val="bg1"/>
              </a:solidFill>
            </a:endParaRPr>
          </a:p>
        </p:txBody>
      </p:sp>
      <p:sp>
        <p:nvSpPr>
          <p:cNvPr id="3" name="Metin kutusu 2"/>
          <p:cNvSpPr txBox="1"/>
          <p:nvPr/>
        </p:nvSpPr>
        <p:spPr>
          <a:xfrm>
            <a:off x="482937" y="6082251"/>
            <a:ext cx="4201797" cy="461665"/>
          </a:xfrm>
          <a:prstGeom prst="rect">
            <a:avLst/>
          </a:prstGeom>
          <a:noFill/>
        </p:spPr>
        <p:txBody>
          <a:bodyPr wrap="square" rtlCol="0">
            <a:spAutoFit/>
          </a:bodyPr>
          <a:lstStyle/>
          <a:p>
            <a:r>
              <a:rPr lang="tr-TR" sz="1200" i="1" dirty="0" smtClean="0">
                <a:solidFill>
                  <a:schemeClr val="accent4">
                    <a:lumMod val="50000"/>
                  </a:schemeClr>
                </a:solidFill>
              </a:rPr>
              <a:t>KAYNAK: İnsani Yardım Ortamlarında Üreme Sağlığına İlişkin Kurumlar Arası El Kitabı, 2023 </a:t>
            </a:r>
            <a:r>
              <a:rPr lang="tr-TR" sz="1200" i="1" dirty="0" smtClean="0">
                <a:hlinkClick r:id="rId4"/>
              </a:rPr>
              <a:t>iawg.net/IAFM</a:t>
            </a:r>
            <a:endParaRPr lang="tr-TR" sz="1200" i="1" dirty="0"/>
          </a:p>
        </p:txBody>
      </p:sp>
    </p:spTree>
    <p:extLst>
      <p:ext uri="{BB962C8B-B14F-4D97-AF65-F5344CB8AC3E}">
        <p14:creationId xmlns:p14="http://schemas.microsoft.com/office/powerpoint/2010/main" val="4250233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7050A1"/>
                </a:solidFill>
                <a:effectLst>
                  <a:outerShdw blurRad="38100" dist="38100" dir="2700000" algn="tl">
                    <a:srgbClr val="000000">
                      <a:alpha val="43137"/>
                    </a:srgbClr>
                  </a:outerShdw>
                </a:effectLst>
              </a:rPr>
              <a:t>İnsani Yardım Gerektiren Durumlarda CSÜS Programlamasının Temel İlkeleri -1</a:t>
            </a:r>
            <a:endParaRPr lang="tr-TR" b="1" dirty="0">
              <a:solidFill>
                <a:srgbClr val="7050A1"/>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38200" y="1954059"/>
            <a:ext cx="10515600" cy="4222903"/>
          </a:xfrm>
        </p:spPr>
        <p:txBody>
          <a:bodyPr/>
          <a:lstStyle/>
          <a:p>
            <a:pPr>
              <a:buClr>
                <a:srgbClr val="7050A1"/>
              </a:buClr>
              <a:buFont typeface="Wingdings" panose="05000000000000000000" pitchFamily="2" charset="2"/>
              <a:buChar char="ü"/>
            </a:pPr>
            <a:r>
              <a:rPr lang="tr-TR" dirty="0" smtClean="0"/>
              <a:t> Bakım alanlar, hizmet sağlayanlar, yerel ve uluslararası ortaklarla çalışılırken </a:t>
            </a:r>
            <a:r>
              <a:rPr lang="tr-TR" b="1" dirty="0" smtClean="0">
                <a:solidFill>
                  <a:srgbClr val="7050A1"/>
                </a:solidFill>
              </a:rPr>
              <a:t>saygı</a:t>
            </a:r>
            <a:r>
              <a:rPr lang="tr-TR" dirty="0" smtClean="0">
                <a:solidFill>
                  <a:srgbClr val="7050A1"/>
                </a:solidFill>
              </a:rPr>
              <a:t> </a:t>
            </a:r>
            <a:r>
              <a:rPr lang="tr-TR" dirty="0" err="1" smtClean="0"/>
              <a:t>öncelenmeli</a:t>
            </a:r>
            <a:endParaRPr lang="tr-TR" dirty="0" smtClean="0"/>
          </a:p>
          <a:p>
            <a:pPr>
              <a:buClr>
                <a:srgbClr val="7050A1"/>
              </a:buClr>
              <a:buFont typeface="Wingdings" panose="05000000000000000000" pitchFamily="2" charset="2"/>
              <a:buChar char="ü"/>
            </a:pPr>
            <a:r>
              <a:rPr lang="tr-TR" dirty="0" smtClean="0"/>
              <a:t>İnsanların CSÜS ihtiyaçlarındaki çeşitlilik gözetilerek </a:t>
            </a:r>
            <a:r>
              <a:rPr lang="tr-TR" b="1" dirty="0" smtClean="0">
                <a:solidFill>
                  <a:srgbClr val="7050A1"/>
                </a:solidFill>
              </a:rPr>
              <a:t>eşitlik</a:t>
            </a:r>
            <a:r>
              <a:rPr lang="tr-TR" dirty="0" smtClean="0">
                <a:solidFill>
                  <a:srgbClr val="7050A1"/>
                </a:solidFill>
              </a:rPr>
              <a:t> </a:t>
            </a:r>
            <a:r>
              <a:rPr lang="tr-TR" dirty="0" smtClean="0"/>
              <a:t>sağlanmalı. Hizmetlerin ve ürünlerin finansal açıdan erişilebilir ya da ücretsiz, herkes için ulaşılabilir ve yüksek kalitede olması sağlanmalı.</a:t>
            </a:r>
          </a:p>
          <a:p>
            <a:pPr>
              <a:buClr>
                <a:srgbClr val="7050A1"/>
              </a:buClr>
              <a:buFont typeface="Wingdings" panose="05000000000000000000" pitchFamily="2" charset="2"/>
              <a:buChar char="ü"/>
            </a:pPr>
            <a:r>
              <a:rPr lang="tr-TR" dirty="0" smtClean="0"/>
              <a:t>Mevcut hizmetler ve ürünler hakkında </a:t>
            </a:r>
            <a:r>
              <a:rPr lang="tr-TR" b="1" dirty="0" smtClean="0">
                <a:solidFill>
                  <a:srgbClr val="7050A1"/>
                </a:solidFill>
              </a:rPr>
              <a:t>kapsamlı, kanıta dayalı, erişilebilir bilgi </a:t>
            </a:r>
            <a:r>
              <a:rPr lang="tr-TR" dirty="0" smtClean="0"/>
              <a:t>ve seçenekler sunulmalı</a:t>
            </a:r>
          </a:p>
          <a:p>
            <a:pPr>
              <a:buClr>
                <a:srgbClr val="7050A1"/>
              </a:buClr>
              <a:buFont typeface="Wingdings" panose="05000000000000000000" pitchFamily="2" charset="2"/>
              <a:buChar char="ü"/>
            </a:pPr>
            <a:r>
              <a:rPr lang="tr-TR" dirty="0" smtClean="0"/>
              <a:t>Bireylerin etkili ve anlamlı katılımı sağlanmalı, özerk karar verme gücünü temel alan </a:t>
            </a:r>
            <a:r>
              <a:rPr lang="tr-TR" b="1" dirty="0" smtClean="0">
                <a:solidFill>
                  <a:srgbClr val="7050A1"/>
                </a:solidFill>
              </a:rPr>
              <a:t>kişi merkezli bakım </a:t>
            </a:r>
            <a:r>
              <a:rPr lang="tr-TR" dirty="0" smtClean="0"/>
              <a:t>esas alınmalı</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27</a:t>
            </a:fld>
            <a:endParaRPr lang="tr-TR"/>
          </a:p>
        </p:txBody>
      </p:sp>
      <p:sp>
        <p:nvSpPr>
          <p:cNvPr id="5" name="Metin kutusu 4"/>
          <p:cNvSpPr txBox="1"/>
          <p:nvPr/>
        </p:nvSpPr>
        <p:spPr>
          <a:xfrm>
            <a:off x="511966" y="6385023"/>
            <a:ext cx="10576949" cy="276999"/>
          </a:xfrm>
          <a:prstGeom prst="rect">
            <a:avLst/>
          </a:prstGeom>
          <a:noFill/>
        </p:spPr>
        <p:txBody>
          <a:bodyPr wrap="square" rtlCol="0">
            <a:spAutoFit/>
          </a:bodyPr>
          <a:lstStyle/>
          <a:p>
            <a:r>
              <a:rPr lang="tr-TR" sz="1200" i="1" dirty="0" smtClean="0">
                <a:solidFill>
                  <a:schemeClr val="accent4">
                    <a:lumMod val="50000"/>
                  </a:schemeClr>
                </a:solidFill>
              </a:rPr>
              <a:t>KAYNAK: İnsani Yardım Ortamlarında Üreme Sağlığına İlişkin Kurumlar Arası El Kitabı, 2023 </a:t>
            </a:r>
            <a:r>
              <a:rPr lang="tr-TR" sz="1200" i="1" dirty="0" smtClean="0">
                <a:solidFill>
                  <a:schemeClr val="accent4">
                    <a:lumMod val="50000"/>
                  </a:schemeClr>
                </a:solidFill>
                <a:hlinkClick r:id="rId2"/>
              </a:rPr>
              <a:t> </a:t>
            </a:r>
            <a:r>
              <a:rPr lang="tr-TR" sz="1200" i="1" dirty="0" smtClean="0">
                <a:hlinkClick r:id="rId2"/>
              </a:rPr>
              <a:t>iawg.net/IAFM</a:t>
            </a:r>
            <a:endParaRPr lang="tr-TR" sz="1200" i="1" dirty="0"/>
          </a:p>
        </p:txBody>
      </p:sp>
    </p:spTree>
    <p:extLst>
      <p:ext uri="{BB962C8B-B14F-4D97-AF65-F5344CB8AC3E}">
        <p14:creationId xmlns:p14="http://schemas.microsoft.com/office/powerpoint/2010/main" val="313918508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7050A1"/>
                </a:solidFill>
                <a:effectLst>
                  <a:outerShdw blurRad="38100" dist="38100" dir="2700000" algn="tl">
                    <a:srgbClr val="000000">
                      <a:alpha val="43137"/>
                    </a:srgbClr>
                  </a:outerShdw>
                </a:effectLst>
              </a:rPr>
              <a:t>İnsani Yardım Gerektiren Durumlarda CSÜS Programlamasının Temel İlkeleri -2</a:t>
            </a:r>
            <a:endParaRPr lang="tr-TR" b="1" dirty="0">
              <a:solidFill>
                <a:srgbClr val="7050A1"/>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38200" y="2204581"/>
            <a:ext cx="10515600" cy="3972382"/>
          </a:xfrm>
        </p:spPr>
        <p:txBody>
          <a:bodyPr/>
          <a:lstStyle/>
          <a:p>
            <a:pPr>
              <a:buClr>
                <a:srgbClr val="7050A1"/>
              </a:buClr>
              <a:buFont typeface="Wingdings" panose="05000000000000000000" pitchFamily="2" charset="2"/>
              <a:buChar char="ü"/>
            </a:pPr>
            <a:r>
              <a:rPr lang="tr-TR" dirty="0" smtClean="0"/>
              <a:t> </a:t>
            </a:r>
            <a:r>
              <a:rPr lang="tr-TR" b="1" dirty="0" smtClean="0">
                <a:solidFill>
                  <a:srgbClr val="7050A1"/>
                </a:solidFill>
              </a:rPr>
              <a:t>Bireylerin mahremiyeti ve gizliliği </a:t>
            </a:r>
            <a:r>
              <a:rPr lang="tr-TR" dirty="0" smtClean="0"/>
              <a:t>güvence altına alınmalı, saygı </a:t>
            </a:r>
            <a:r>
              <a:rPr lang="tr-TR" dirty="0" smtClean="0"/>
              <a:t>  gösterilmeli</a:t>
            </a:r>
            <a:endParaRPr lang="tr-TR" dirty="0" smtClean="0"/>
          </a:p>
          <a:p>
            <a:pPr>
              <a:buClr>
                <a:srgbClr val="7050A1"/>
              </a:buClr>
              <a:buFont typeface="Wingdings" panose="05000000000000000000" pitchFamily="2" charset="2"/>
              <a:buChar char="ü"/>
            </a:pPr>
            <a:r>
              <a:rPr lang="tr-TR" b="1" dirty="0" smtClean="0">
                <a:solidFill>
                  <a:srgbClr val="7050A1"/>
                </a:solidFill>
              </a:rPr>
              <a:t>Hakkaniyet</a:t>
            </a:r>
            <a:r>
              <a:rPr lang="tr-TR" dirty="0" smtClean="0">
                <a:solidFill>
                  <a:srgbClr val="7050A1"/>
                </a:solidFill>
              </a:rPr>
              <a:t> </a:t>
            </a:r>
            <a:r>
              <a:rPr lang="tr-TR" dirty="0" smtClean="0"/>
              <a:t>ön planda tutulmalı ve yaş, cinsiyet, toplumsal cinsiyet kimliği, medeni durum, cinsel yönelim, yaşanılan yer, engellilik durumu, renk, ırk, dil, din, siyasi düşünceleri, etnik, ulusal, toplumsal kökeni, gelir düzeyi dahil olmak üzere hiçbir </a:t>
            </a:r>
            <a:r>
              <a:rPr lang="tr-TR" dirty="0" smtClean="0"/>
              <a:t>karakteristik </a:t>
            </a:r>
            <a:r>
              <a:rPr lang="tr-TR" dirty="0" smtClean="0"/>
              <a:t>özellik buna engel olmamalı</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28</a:t>
            </a:fld>
            <a:endParaRPr lang="tr-TR"/>
          </a:p>
        </p:txBody>
      </p:sp>
      <p:sp>
        <p:nvSpPr>
          <p:cNvPr id="7" name="Metin kutusu 6"/>
          <p:cNvSpPr txBox="1"/>
          <p:nvPr/>
        </p:nvSpPr>
        <p:spPr>
          <a:xfrm>
            <a:off x="511966" y="6385023"/>
            <a:ext cx="10576949" cy="276999"/>
          </a:xfrm>
          <a:prstGeom prst="rect">
            <a:avLst/>
          </a:prstGeom>
          <a:noFill/>
        </p:spPr>
        <p:txBody>
          <a:bodyPr wrap="square" rtlCol="0">
            <a:spAutoFit/>
          </a:bodyPr>
          <a:lstStyle/>
          <a:p>
            <a:r>
              <a:rPr lang="tr-TR" sz="1200" i="1" dirty="0" smtClean="0">
                <a:solidFill>
                  <a:schemeClr val="accent4">
                    <a:lumMod val="50000"/>
                  </a:schemeClr>
                </a:solidFill>
              </a:rPr>
              <a:t>KAYNAK: İnsani Yardım Ortamlarında Üreme Sağlığına İlişkin Kurumlar Arası El Kitabı, 2023 </a:t>
            </a:r>
            <a:r>
              <a:rPr lang="tr-TR" sz="1200" i="1" dirty="0" smtClean="0">
                <a:solidFill>
                  <a:schemeClr val="accent4">
                    <a:lumMod val="50000"/>
                  </a:schemeClr>
                </a:solidFill>
                <a:hlinkClick r:id="rId2"/>
              </a:rPr>
              <a:t> </a:t>
            </a:r>
            <a:r>
              <a:rPr lang="tr-TR" sz="1200" i="1" dirty="0" smtClean="0">
                <a:hlinkClick r:id="rId2"/>
              </a:rPr>
              <a:t>iawg.net/IAFM</a:t>
            </a:r>
            <a:endParaRPr lang="tr-TR" sz="1200" i="1" dirty="0"/>
          </a:p>
        </p:txBody>
      </p:sp>
    </p:spTree>
    <p:extLst>
      <p:ext uri="{BB962C8B-B14F-4D97-AF65-F5344CB8AC3E}">
        <p14:creationId xmlns:p14="http://schemas.microsoft.com/office/powerpoint/2010/main" val="327307635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7050A1"/>
                </a:solidFill>
                <a:effectLst>
                  <a:outerShdw blurRad="38100" dist="38100" dir="2700000" algn="tl">
                    <a:srgbClr val="000000">
                      <a:alpha val="43137"/>
                    </a:srgbClr>
                  </a:outerShdw>
                </a:effectLst>
              </a:rPr>
              <a:t>İnsani Yardım Gerektiren Durumlarda CSÜS Programlamasının Temel İlkeleri -3</a:t>
            </a:r>
            <a:endParaRPr lang="tr-TR" b="1" dirty="0">
              <a:solidFill>
                <a:srgbClr val="7050A1"/>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38200" y="2004163"/>
            <a:ext cx="10515600" cy="4172799"/>
          </a:xfrm>
        </p:spPr>
        <p:txBody>
          <a:bodyPr/>
          <a:lstStyle/>
          <a:p>
            <a:pPr>
              <a:buClr>
                <a:srgbClr val="7050A1"/>
              </a:buClr>
              <a:buFont typeface="Wingdings" panose="05000000000000000000" pitchFamily="2" charset="2"/>
              <a:buChar char="ü"/>
            </a:pPr>
            <a:r>
              <a:rPr lang="tr-TR" dirty="0" smtClean="0"/>
              <a:t> Sağlık kuruluşlarında </a:t>
            </a:r>
            <a:r>
              <a:rPr lang="tr-TR" b="1" u="sng" dirty="0" smtClean="0">
                <a:solidFill>
                  <a:srgbClr val="7050A1"/>
                </a:solidFill>
              </a:rPr>
              <a:t>toplumsal cinsiyet </a:t>
            </a:r>
            <a:r>
              <a:rPr lang="tr-TR" u="sng" dirty="0" smtClean="0"/>
              <a:t>ve </a:t>
            </a:r>
            <a:r>
              <a:rPr lang="tr-TR" b="1" u="sng" dirty="0" smtClean="0">
                <a:solidFill>
                  <a:srgbClr val="7050A1"/>
                </a:solidFill>
              </a:rPr>
              <a:t>güç ilişkilerini </a:t>
            </a:r>
            <a:r>
              <a:rPr lang="tr-TR" u="sng" dirty="0" smtClean="0"/>
              <a:t>göz önünde bulundurarak;</a:t>
            </a:r>
            <a:r>
              <a:rPr lang="tr-TR" dirty="0" smtClean="0"/>
              <a:t> insanların bakım ya da hizmet alırken zorlama, ayrımcılık ya da şiddet/kötü muamele/saygısızlık/istismar gibi olumsuzluklarla karşılaşmaması güvence altına alınmalı</a:t>
            </a:r>
          </a:p>
          <a:p>
            <a:pPr>
              <a:buClr>
                <a:srgbClr val="7050A1"/>
              </a:buClr>
              <a:buFont typeface="Wingdings" panose="05000000000000000000" pitchFamily="2" charset="2"/>
              <a:buChar char="ü"/>
            </a:pPr>
            <a:r>
              <a:rPr lang="tr-TR" dirty="0"/>
              <a:t> </a:t>
            </a:r>
            <a:r>
              <a:rPr lang="tr-TR" u="sng" dirty="0" smtClean="0"/>
              <a:t>Toplum süreçlere dahil edilmeli </a:t>
            </a:r>
            <a:r>
              <a:rPr lang="tr-TR" dirty="0" smtClean="0"/>
              <a:t>ve harekete geçirilmeli. Dış erişim etkinlikleriyle MISP hizmet ve ürünlerinin varlığı ve erişebilecekleri yerler hakkında </a:t>
            </a:r>
            <a:r>
              <a:rPr lang="tr-TR" b="1" dirty="0" smtClean="0">
                <a:solidFill>
                  <a:srgbClr val="7050A1"/>
                </a:solidFill>
              </a:rPr>
              <a:t>insanlar bilgilendirilmeli</a:t>
            </a:r>
          </a:p>
          <a:p>
            <a:pPr>
              <a:buClr>
                <a:srgbClr val="7050A1"/>
              </a:buClr>
              <a:buFont typeface="Wingdings" panose="05000000000000000000" pitchFamily="2" charset="2"/>
              <a:buChar char="ü"/>
            </a:pPr>
            <a:r>
              <a:rPr lang="tr-TR" dirty="0" smtClean="0"/>
              <a:t>Hizmet ve ürünlerin </a:t>
            </a:r>
            <a:r>
              <a:rPr lang="tr-TR" b="1" dirty="0" smtClean="0">
                <a:solidFill>
                  <a:srgbClr val="7050A1"/>
                </a:solidFill>
              </a:rPr>
              <a:t>izlem</a:t>
            </a:r>
            <a:r>
              <a:rPr lang="tr-TR" dirty="0" smtClean="0"/>
              <a:t>i yapılmalı, kaliteyi geliştirmek adına bilgi ve sonuçlar </a:t>
            </a:r>
            <a:r>
              <a:rPr lang="tr-TR" b="1" dirty="0" smtClean="0">
                <a:solidFill>
                  <a:srgbClr val="7050A1"/>
                </a:solidFill>
              </a:rPr>
              <a:t>paylaşılmalı.</a:t>
            </a:r>
            <a:endParaRPr lang="tr-TR" b="1" dirty="0">
              <a:solidFill>
                <a:srgbClr val="7050A1"/>
              </a:solidFill>
            </a:endParaRPr>
          </a:p>
        </p:txBody>
      </p:sp>
      <p:sp>
        <p:nvSpPr>
          <p:cNvPr id="4" name="Slayt Numarası Yer Tutucusu 3"/>
          <p:cNvSpPr>
            <a:spLocks noGrp="1"/>
          </p:cNvSpPr>
          <p:nvPr>
            <p:ph type="sldNum" sz="quarter" idx="12"/>
          </p:nvPr>
        </p:nvSpPr>
        <p:spPr/>
        <p:txBody>
          <a:bodyPr/>
          <a:lstStyle/>
          <a:p>
            <a:fld id="{D058BC26-C375-4E6C-83CF-39FD14E97954}" type="slidenum">
              <a:rPr lang="tr-TR" smtClean="0"/>
              <a:t>29</a:t>
            </a:fld>
            <a:endParaRPr lang="tr-TR"/>
          </a:p>
        </p:txBody>
      </p:sp>
      <p:sp>
        <p:nvSpPr>
          <p:cNvPr id="7" name="Metin kutusu 6"/>
          <p:cNvSpPr txBox="1"/>
          <p:nvPr/>
        </p:nvSpPr>
        <p:spPr>
          <a:xfrm>
            <a:off x="511966" y="6385023"/>
            <a:ext cx="10576949" cy="276999"/>
          </a:xfrm>
          <a:prstGeom prst="rect">
            <a:avLst/>
          </a:prstGeom>
          <a:noFill/>
        </p:spPr>
        <p:txBody>
          <a:bodyPr wrap="square" rtlCol="0">
            <a:spAutoFit/>
          </a:bodyPr>
          <a:lstStyle/>
          <a:p>
            <a:r>
              <a:rPr lang="tr-TR" sz="1200" i="1" dirty="0" smtClean="0">
                <a:solidFill>
                  <a:schemeClr val="accent4">
                    <a:lumMod val="50000"/>
                  </a:schemeClr>
                </a:solidFill>
              </a:rPr>
              <a:t>KAYNAK: İnsani Yardım Ortamlarında Üreme Sağlığına İlişkin Kurumlar Arası El Kitabı, 2023 </a:t>
            </a:r>
            <a:r>
              <a:rPr lang="tr-TR" sz="1200" i="1" dirty="0" smtClean="0">
                <a:solidFill>
                  <a:schemeClr val="accent4">
                    <a:lumMod val="50000"/>
                  </a:schemeClr>
                </a:solidFill>
                <a:hlinkClick r:id="rId2"/>
              </a:rPr>
              <a:t> </a:t>
            </a:r>
            <a:r>
              <a:rPr lang="tr-TR" sz="1200" i="1" dirty="0" smtClean="0">
                <a:hlinkClick r:id="rId2"/>
              </a:rPr>
              <a:t>iawg.net/IAFM</a:t>
            </a:r>
            <a:endParaRPr lang="tr-TR" sz="1200" i="1" dirty="0"/>
          </a:p>
        </p:txBody>
      </p:sp>
    </p:spTree>
    <p:extLst>
      <p:ext uri="{BB962C8B-B14F-4D97-AF65-F5344CB8AC3E}">
        <p14:creationId xmlns:p14="http://schemas.microsoft.com/office/powerpoint/2010/main" val="213783578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KISALTMALAR</a:t>
            </a:r>
            <a:endParaRPr lang="tr-TR" dirty="0"/>
          </a:p>
        </p:txBody>
      </p:sp>
      <p:sp>
        <p:nvSpPr>
          <p:cNvPr id="3" name="İçerik Yer Tutucusu 2"/>
          <p:cNvSpPr>
            <a:spLocks noGrp="1"/>
          </p:cNvSpPr>
          <p:nvPr>
            <p:ph idx="1"/>
          </p:nvPr>
        </p:nvSpPr>
        <p:spPr/>
        <p:txBody>
          <a:bodyPr/>
          <a:lstStyle/>
          <a:p>
            <a:r>
              <a:rPr lang="tr-TR" b="1" dirty="0" smtClean="0">
                <a:solidFill>
                  <a:srgbClr val="2B3091"/>
                </a:solidFill>
              </a:rPr>
              <a:t>CSÜS</a:t>
            </a:r>
            <a:r>
              <a:rPr lang="tr-TR" dirty="0" smtClean="0"/>
              <a:t>: Cinsel Sağlık ve Üreme Sağlığı</a:t>
            </a:r>
          </a:p>
          <a:p>
            <a:r>
              <a:rPr lang="tr-TR" b="1" dirty="0" smtClean="0">
                <a:solidFill>
                  <a:srgbClr val="2B3091"/>
                </a:solidFill>
              </a:rPr>
              <a:t>CYBH</a:t>
            </a:r>
            <a:r>
              <a:rPr lang="tr-TR" dirty="0" smtClean="0"/>
              <a:t>: Cinsel Yolla Bulaşan Hastalıklar</a:t>
            </a:r>
          </a:p>
          <a:p>
            <a:r>
              <a:rPr lang="tr-TR" b="1" dirty="0" smtClean="0">
                <a:solidFill>
                  <a:srgbClr val="2B3091"/>
                </a:solidFill>
              </a:rPr>
              <a:t>DSÖ</a:t>
            </a:r>
            <a:r>
              <a:rPr lang="tr-TR" dirty="0" smtClean="0"/>
              <a:t>: Dünya Sağlık Örgütü</a:t>
            </a:r>
          </a:p>
          <a:p>
            <a:r>
              <a:rPr lang="tr-TR" b="1" dirty="0" smtClean="0">
                <a:solidFill>
                  <a:srgbClr val="2B3091"/>
                </a:solidFill>
              </a:rPr>
              <a:t>AFAD</a:t>
            </a:r>
            <a:r>
              <a:rPr lang="tr-TR" dirty="0" smtClean="0"/>
              <a:t>: Afet ce Acil Durum Yönetimi Başkanlığı</a:t>
            </a:r>
          </a:p>
          <a:p>
            <a:r>
              <a:rPr lang="tr-TR" b="1" dirty="0" smtClean="0">
                <a:solidFill>
                  <a:srgbClr val="2B3091"/>
                </a:solidFill>
              </a:rPr>
              <a:t>AP</a:t>
            </a:r>
            <a:r>
              <a:rPr lang="tr-TR" dirty="0" smtClean="0"/>
              <a:t>: Aile Planlaması</a:t>
            </a:r>
          </a:p>
          <a:p>
            <a:r>
              <a:rPr lang="tr-TR" b="1" dirty="0" smtClean="0">
                <a:solidFill>
                  <a:srgbClr val="2B3091"/>
                </a:solidFill>
              </a:rPr>
              <a:t>RİA</a:t>
            </a:r>
            <a:r>
              <a:rPr lang="tr-TR" dirty="0" smtClean="0"/>
              <a:t>: Rahim İçi Araç</a:t>
            </a:r>
          </a:p>
          <a:p>
            <a:r>
              <a:rPr lang="tr-TR" b="1" dirty="0" smtClean="0">
                <a:solidFill>
                  <a:srgbClr val="2B3091"/>
                </a:solidFill>
              </a:rPr>
              <a:t>MISP</a:t>
            </a:r>
            <a:r>
              <a:rPr lang="tr-TR" dirty="0" smtClean="0"/>
              <a:t>: </a:t>
            </a:r>
            <a:r>
              <a:rPr lang="tr-TR" dirty="0"/>
              <a:t>Minimum </a:t>
            </a:r>
            <a:r>
              <a:rPr lang="tr-TR" dirty="0" err="1"/>
              <a:t>İnitial</a:t>
            </a:r>
            <a:r>
              <a:rPr lang="tr-TR" dirty="0"/>
              <a:t> Service </a:t>
            </a:r>
            <a:r>
              <a:rPr lang="tr-TR" dirty="0" err="1"/>
              <a:t>Package</a:t>
            </a:r>
            <a:r>
              <a:rPr lang="tr-TR" dirty="0"/>
              <a:t> (</a:t>
            </a:r>
            <a:r>
              <a:rPr lang="tr-TR" dirty="0" smtClean="0">
                <a:sym typeface="Wingdings" panose="05000000000000000000" pitchFamily="2" charset="2"/>
              </a:rPr>
              <a:t>Asgari </a:t>
            </a:r>
            <a:r>
              <a:rPr lang="tr-TR" dirty="0">
                <a:sym typeface="Wingdings" panose="05000000000000000000" pitchFamily="2" charset="2"/>
              </a:rPr>
              <a:t>Başlangıç Hizmet </a:t>
            </a:r>
            <a:r>
              <a:rPr lang="tr-TR" dirty="0" smtClean="0">
                <a:sym typeface="Wingdings" panose="05000000000000000000" pitchFamily="2" charset="2"/>
              </a:rPr>
              <a:t>Paketi)</a:t>
            </a:r>
            <a:endParaRPr lang="tr-TR" dirty="0">
              <a:sym typeface="Wingdings" panose="05000000000000000000" pitchFamily="2" charset="2"/>
            </a:endParaRPr>
          </a:p>
        </p:txBody>
      </p:sp>
      <p:sp>
        <p:nvSpPr>
          <p:cNvPr id="4" name="Slayt Numarası Yer Tutucusu 3"/>
          <p:cNvSpPr>
            <a:spLocks noGrp="1"/>
          </p:cNvSpPr>
          <p:nvPr>
            <p:ph type="sldNum" sz="quarter" idx="12"/>
          </p:nvPr>
        </p:nvSpPr>
        <p:spPr/>
        <p:txBody>
          <a:bodyPr/>
          <a:lstStyle/>
          <a:p>
            <a:fld id="{D058BC26-C375-4E6C-83CF-39FD14E97954}" type="slidenum">
              <a:rPr lang="tr-TR" smtClean="0"/>
              <a:t>3</a:t>
            </a:fld>
            <a:endParaRPr lang="tr-TR"/>
          </a:p>
        </p:txBody>
      </p:sp>
    </p:spTree>
    <p:extLst>
      <p:ext uri="{BB962C8B-B14F-4D97-AF65-F5344CB8AC3E}">
        <p14:creationId xmlns:p14="http://schemas.microsoft.com/office/powerpoint/2010/main" val="388179204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0000"/>
                    </a14:imgEffect>
                    <a14:imgEffect>
                      <a14:saturation sat="225000"/>
                    </a14:imgEffect>
                    <a14:imgEffect>
                      <a14:brightnessContrast contrast="29000"/>
                    </a14:imgEffect>
                  </a14:imgLayer>
                </a14:imgProps>
              </a:ext>
            </a:extLst>
          </a:blip>
          <a:stretch>
            <a:fillRect/>
          </a:stretch>
        </p:blipFill>
        <p:spPr>
          <a:xfrm>
            <a:off x="689548" y="119920"/>
            <a:ext cx="10822898" cy="6401092"/>
          </a:xfrm>
          <a:prstGeom prst="rect">
            <a:avLst/>
          </a:prstGeom>
        </p:spPr>
      </p:pic>
      <p:sp>
        <p:nvSpPr>
          <p:cNvPr id="4" name="Slayt Numarası Yer Tutucusu 3"/>
          <p:cNvSpPr>
            <a:spLocks noGrp="1"/>
          </p:cNvSpPr>
          <p:nvPr>
            <p:ph type="sldNum" sz="quarter" idx="12"/>
          </p:nvPr>
        </p:nvSpPr>
        <p:spPr/>
        <p:txBody>
          <a:bodyPr/>
          <a:lstStyle/>
          <a:p>
            <a:fld id="{D058BC26-C375-4E6C-83CF-39FD14E97954}" type="slidenum">
              <a:rPr lang="tr-TR" smtClean="0"/>
              <a:t>30</a:t>
            </a:fld>
            <a:endParaRPr lang="tr-TR"/>
          </a:p>
        </p:txBody>
      </p:sp>
      <p:sp>
        <p:nvSpPr>
          <p:cNvPr id="7" name="Metin kutusu 6"/>
          <p:cNvSpPr txBox="1"/>
          <p:nvPr/>
        </p:nvSpPr>
        <p:spPr>
          <a:xfrm>
            <a:off x="2353293" y="6521012"/>
            <a:ext cx="6991124" cy="276999"/>
          </a:xfrm>
          <a:prstGeom prst="rect">
            <a:avLst/>
          </a:prstGeom>
          <a:noFill/>
        </p:spPr>
        <p:txBody>
          <a:bodyPr wrap="square" rtlCol="0">
            <a:spAutoFit/>
          </a:bodyPr>
          <a:lstStyle/>
          <a:p>
            <a:r>
              <a:rPr lang="tr-TR" sz="1200" i="1" dirty="0" smtClean="0">
                <a:solidFill>
                  <a:schemeClr val="accent4">
                    <a:lumMod val="50000"/>
                  </a:schemeClr>
                </a:solidFill>
              </a:rPr>
              <a:t>KAYNAK: İnsani Yardım Ortamlarında Üreme Sağlığına İlişkin Kurumlar Arası El Kitabı, 2023 </a:t>
            </a:r>
            <a:r>
              <a:rPr lang="tr-TR" sz="1200" i="1" dirty="0" smtClean="0">
                <a:solidFill>
                  <a:schemeClr val="accent4">
                    <a:lumMod val="50000"/>
                  </a:schemeClr>
                </a:solidFill>
                <a:hlinkClick r:id="rId4"/>
              </a:rPr>
              <a:t> </a:t>
            </a:r>
            <a:r>
              <a:rPr lang="tr-TR" sz="1200" i="1" dirty="0" smtClean="0">
                <a:hlinkClick r:id="rId4"/>
              </a:rPr>
              <a:t>iawg.net/IAFM</a:t>
            </a:r>
            <a:endParaRPr lang="tr-TR" sz="1200" i="1" dirty="0"/>
          </a:p>
        </p:txBody>
      </p:sp>
    </p:spTree>
    <p:extLst>
      <p:ext uri="{BB962C8B-B14F-4D97-AF65-F5344CB8AC3E}">
        <p14:creationId xmlns:p14="http://schemas.microsoft.com/office/powerpoint/2010/main" val="100416181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9534" y="365125"/>
            <a:ext cx="10644266" cy="1325563"/>
          </a:xfrm>
        </p:spPr>
        <p:txBody>
          <a:bodyPr/>
          <a:lstStyle/>
          <a:p>
            <a:r>
              <a:rPr lang="tr-TR" b="1" dirty="0" smtClean="0">
                <a:solidFill>
                  <a:srgbClr val="FF0000"/>
                </a:solidFill>
              </a:rPr>
              <a:t>Afetlerde CSÜS Hizmetleri İle İlgili Güçlükler</a:t>
            </a:r>
            <a:endParaRPr lang="tr-TR" b="1" dirty="0">
              <a:solidFill>
                <a:srgbClr val="FF0000"/>
              </a:solidFill>
            </a:endParaRPr>
          </a:p>
        </p:txBody>
      </p:sp>
      <p:sp>
        <p:nvSpPr>
          <p:cNvPr id="3" name="İçerik Yer Tutucusu 2"/>
          <p:cNvSpPr>
            <a:spLocks noGrp="1"/>
          </p:cNvSpPr>
          <p:nvPr>
            <p:ph idx="1"/>
          </p:nvPr>
        </p:nvSpPr>
        <p:spPr>
          <a:xfrm>
            <a:off x="838200" y="1828800"/>
            <a:ext cx="10515600" cy="4348163"/>
          </a:xfrm>
        </p:spPr>
        <p:txBody>
          <a:bodyPr>
            <a:normAutofit fontScale="92500" lnSpcReduction="10000"/>
          </a:bodyPr>
          <a:lstStyle/>
          <a:p>
            <a:r>
              <a:rPr lang="tr-TR" dirty="0"/>
              <a:t>İnsani yardım aktörleri tarafından </a:t>
            </a:r>
            <a:r>
              <a:rPr lang="tr-TR" dirty="0" err="1"/>
              <a:t>CSÜS’nin</a:t>
            </a:r>
            <a:r>
              <a:rPr lang="tr-TR" dirty="0"/>
              <a:t> öneminin anlaşılmaması ve/veya CSÜS hizmetlerinin </a:t>
            </a:r>
            <a:r>
              <a:rPr lang="tr-TR" dirty="0" err="1"/>
              <a:t>önceliklendirilmemesi</a:t>
            </a:r>
            <a:r>
              <a:rPr lang="tr-TR" dirty="0"/>
              <a:t>, uygulamada zorluklara neden olabilir. </a:t>
            </a:r>
            <a:endParaRPr lang="tr-TR" dirty="0" smtClean="0"/>
          </a:p>
          <a:p>
            <a:r>
              <a:rPr lang="tr-TR" dirty="0" smtClean="0"/>
              <a:t>Afetlere </a:t>
            </a:r>
            <a:r>
              <a:rPr lang="tr-TR" dirty="0"/>
              <a:t>hazırlık çalışmaları kapsamında CSÜS hizmetleri ile ilgili eğitimlerin verilmesi ve mümkünse acil bir durum öncesinde Sağlık Bakanlığı ve diğer ilgili devlet kurumlarıyla iş birliği yapılması, kabul edilmiş uluslararası minimum </a:t>
            </a:r>
            <a:r>
              <a:rPr lang="tr-TR" dirty="0" smtClean="0"/>
              <a:t>standartların </a:t>
            </a:r>
            <a:r>
              <a:rPr lang="tr-TR" dirty="0"/>
              <a:t>vurgulanması (MISP) gerekmektedir. </a:t>
            </a:r>
            <a:endParaRPr lang="tr-TR" dirty="0" smtClean="0"/>
          </a:p>
          <a:p>
            <a:r>
              <a:rPr lang="tr-TR" dirty="0" smtClean="0"/>
              <a:t>Kapasite </a:t>
            </a:r>
            <a:r>
              <a:rPr lang="tr-TR" dirty="0"/>
              <a:t>yeterli ise, Sağlık Bakanlığı’nın koordinasyon çabalarına öncülük etmesi veya birlikte liderlik etmesi beklenir. </a:t>
            </a:r>
            <a:endParaRPr lang="tr-TR" dirty="0" smtClean="0"/>
          </a:p>
          <a:p>
            <a:r>
              <a:rPr lang="tr-TR" dirty="0" smtClean="0"/>
              <a:t>Afet </a:t>
            </a:r>
            <a:r>
              <a:rPr lang="tr-TR" dirty="0"/>
              <a:t>sonrası CSÜS hizmetlerinin erişilebilir olmasını sağlamak için sahadaki aktörler işbirliği içinde </a:t>
            </a:r>
            <a:r>
              <a:rPr lang="tr-TR" dirty="0" smtClean="0"/>
              <a:t>çalışmalıdır.</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31</a:t>
            </a:fld>
            <a:endParaRPr lang="tr-TR"/>
          </a:p>
        </p:txBody>
      </p:sp>
    </p:spTree>
    <p:extLst>
      <p:ext uri="{BB962C8B-B14F-4D97-AF65-F5344CB8AC3E}">
        <p14:creationId xmlns:p14="http://schemas.microsoft.com/office/powerpoint/2010/main" val="74975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9534" y="365125"/>
            <a:ext cx="10644266" cy="1325563"/>
          </a:xfrm>
        </p:spPr>
        <p:txBody>
          <a:bodyPr/>
          <a:lstStyle/>
          <a:p>
            <a:r>
              <a:rPr lang="tr-TR" b="1" dirty="0" smtClean="0">
                <a:solidFill>
                  <a:srgbClr val="FF0000"/>
                </a:solidFill>
              </a:rPr>
              <a:t>6 Şubat Kahramanmaraş ve 20 Şubat Hatay Depremlerinde CSÜS Hizmetleri</a:t>
            </a:r>
            <a:endParaRPr lang="tr-TR" b="1" dirty="0">
              <a:solidFill>
                <a:srgbClr val="FF0000"/>
              </a:solidFill>
            </a:endParaRPr>
          </a:p>
        </p:txBody>
      </p:sp>
      <p:sp>
        <p:nvSpPr>
          <p:cNvPr id="3" name="İçerik Yer Tutucusu 2"/>
          <p:cNvSpPr>
            <a:spLocks noGrp="1"/>
          </p:cNvSpPr>
          <p:nvPr>
            <p:ph idx="1"/>
          </p:nvPr>
        </p:nvSpPr>
        <p:spPr>
          <a:xfrm>
            <a:off x="838200" y="2190750"/>
            <a:ext cx="10515600" cy="2815966"/>
          </a:xfrm>
        </p:spPr>
        <p:txBody>
          <a:bodyPr>
            <a:normAutofit/>
          </a:bodyPr>
          <a:lstStyle/>
          <a:p>
            <a:r>
              <a:rPr lang="tr-TR" dirty="0"/>
              <a:t>Ülkemizde 6 Şubat ve 20 Şubat tarihlerinde yaşanan ve 11 ilimizde çok ciddi yıkım ve can kaybına yol açan Kahramanmaraş ve Hatay Depremleri sonrasında da </a:t>
            </a:r>
            <a:r>
              <a:rPr lang="tr-TR" dirty="0" err="1" smtClean="0"/>
              <a:t>CSÜS’e</a:t>
            </a:r>
            <a:r>
              <a:rPr lang="tr-TR" dirty="0" smtClean="0"/>
              <a:t> </a:t>
            </a:r>
            <a:r>
              <a:rPr lang="tr-TR" dirty="0"/>
              <a:t>yönelik </a:t>
            </a:r>
            <a:r>
              <a:rPr lang="tr-TR" dirty="0" smtClean="0"/>
              <a:t>hizmetler yeterince  verilememiştir.</a:t>
            </a:r>
          </a:p>
          <a:p>
            <a:r>
              <a:rPr lang="tr-TR" dirty="0" smtClean="0"/>
              <a:t> Yalnızca doğumlara </a:t>
            </a:r>
            <a:r>
              <a:rPr lang="tr-TR" dirty="0"/>
              <a:t>yönelik düzenlemeler </a:t>
            </a:r>
            <a:r>
              <a:rPr lang="tr-TR" dirty="0" smtClean="0"/>
              <a:t>yapılmış olup, </a:t>
            </a:r>
            <a:r>
              <a:rPr lang="tr-TR" dirty="0"/>
              <a:t>çocuk sağlığına yönelik hizmetler de çocuk aşılamaları </a:t>
            </a:r>
            <a:r>
              <a:rPr lang="tr-TR" dirty="0" smtClean="0"/>
              <a:t>ile sınırlı kalmıştır.</a:t>
            </a:r>
          </a:p>
        </p:txBody>
      </p:sp>
      <p:sp>
        <p:nvSpPr>
          <p:cNvPr id="4" name="Slayt Numarası Yer Tutucusu 3"/>
          <p:cNvSpPr>
            <a:spLocks noGrp="1"/>
          </p:cNvSpPr>
          <p:nvPr>
            <p:ph type="sldNum" sz="quarter" idx="12"/>
          </p:nvPr>
        </p:nvSpPr>
        <p:spPr/>
        <p:txBody>
          <a:bodyPr/>
          <a:lstStyle/>
          <a:p>
            <a:fld id="{D058BC26-C375-4E6C-83CF-39FD14E97954}" type="slidenum">
              <a:rPr lang="tr-TR" smtClean="0"/>
              <a:t>32</a:t>
            </a:fld>
            <a:endParaRPr lang="tr-TR"/>
          </a:p>
        </p:txBody>
      </p:sp>
      <p:sp>
        <p:nvSpPr>
          <p:cNvPr id="5" name="Metin kutusu 4"/>
          <p:cNvSpPr txBox="1"/>
          <p:nvPr/>
        </p:nvSpPr>
        <p:spPr>
          <a:xfrm>
            <a:off x="709534" y="6002407"/>
            <a:ext cx="11182663" cy="276999"/>
          </a:xfrm>
          <a:prstGeom prst="rect">
            <a:avLst/>
          </a:prstGeom>
          <a:noFill/>
        </p:spPr>
        <p:txBody>
          <a:bodyPr wrap="square" rtlCol="0">
            <a:spAutoFit/>
          </a:bodyPr>
          <a:lstStyle/>
          <a:p>
            <a:r>
              <a:rPr lang="tr-TR" sz="1200" b="1" i="1" dirty="0" smtClean="0">
                <a:solidFill>
                  <a:schemeClr val="accent4">
                    <a:lumMod val="50000"/>
                  </a:schemeClr>
                </a:solidFill>
              </a:rPr>
              <a:t>KAYNAK</a:t>
            </a:r>
            <a:r>
              <a:rPr lang="tr-TR" sz="1200" i="1" dirty="0" smtClean="0">
                <a:solidFill>
                  <a:schemeClr val="accent4">
                    <a:lumMod val="50000"/>
                  </a:schemeClr>
                </a:solidFill>
              </a:rPr>
              <a:t>: </a:t>
            </a:r>
            <a:r>
              <a:rPr lang="tr-TR" sz="1200" i="1" dirty="0">
                <a:solidFill>
                  <a:schemeClr val="accent4">
                    <a:lumMod val="50000"/>
                  </a:schemeClr>
                </a:solidFill>
              </a:rPr>
              <a:t>AFETLER VE HALK SAĞLIĞI, Prof. Dr. Pınar Okyay, Uzm. Dr. Eray Öntaş, 2023, e-ISBN: 978-625-6429-26-0 </a:t>
            </a:r>
            <a:r>
              <a:rPr lang="tr-TR" sz="1200" i="1" dirty="0">
                <a:solidFill>
                  <a:schemeClr val="accent4">
                    <a:lumMod val="50000"/>
                  </a:schemeClr>
                </a:solidFill>
                <a:hlinkClick r:id="rId2"/>
              </a:rPr>
              <a:t>(</a:t>
            </a:r>
            <a:r>
              <a:rPr lang="tr-TR" sz="1200" i="1" dirty="0" smtClean="0">
                <a:solidFill>
                  <a:schemeClr val="accent4">
                    <a:lumMod val="50000"/>
                  </a:schemeClr>
                </a:solidFill>
                <a:hlinkClick r:id="rId2"/>
              </a:rPr>
              <a:t>E-kitap)</a:t>
            </a:r>
            <a:endParaRPr lang="tr-TR" sz="1200" i="1" dirty="0">
              <a:solidFill>
                <a:schemeClr val="accent4">
                  <a:lumMod val="50000"/>
                </a:schemeClr>
              </a:solidFill>
            </a:endParaRPr>
          </a:p>
        </p:txBody>
      </p:sp>
    </p:spTree>
    <p:extLst>
      <p:ext uri="{BB962C8B-B14F-4D97-AF65-F5344CB8AC3E}">
        <p14:creationId xmlns:p14="http://schemas.microsoft.com/office/powerpoint/2010/main" val="98442207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9534" y="365125"/>
            <a:ext cx="10644266" cy="1325563"/>
          </a:xfrm>
        </p:spPr>
        <p:txBody>
          <a:bodyPr/>
          <a:lstStyle/>
          <a:p>
            <a:r>
              <a:rPr lang="tr-TR" b="1" dirty="0" smtClean="0"/>
              <a:t>6 Şubat Kahramanmaraş ve 20 Şubat Hatay Depremlerinde CSÜS Hizmetleri</a:t>
            </a:r>
            <a:endParaRPr lang="tr-TR" b="1" dirty="0"/>
          </a:p>
        </p:txBody>
      </p:sp>
      <p:sp>
        <p:nvSpPr>
          <p:cNvPr id="3" name="İçerik Yer Tutucusu 2"/>
          <p:cNvSpPr>
            <a:spLocks noGrp="1"/>
          </p:cNvSpPr>
          <p:nvPr>
            <p:ph idx="1"/>
          </p:nvPr>
        </p:nvSpPr>
        <p:spPr>
          <a:xfrm>
            <a:off x="823210" y="1963712"/>
            <a:ext cx="5352738" cy="3808482"/>
          </a:xfrm>
        </p:spPr>
        <p:txBody>
          <a:bodyPr>
            <a:normAutofit/>
          </a:bodyPr>
          <a:lstStyle/>
          <a:p>
            <a:r>
              <a:rPr lang="tr-TR" dirty="0" err="1" smtClean="0"/>
              <a:t>Çadırkent</a:t>
            </a:r>
            <a:r>
              <a:rPr lang="tr-TR" dirty="0" smtClean="0"/>
              <a:t> </a:t>
            </a:r>
            <a:r>
              <a:rPr lang="tr-TR" dirty="0"/>
              <a:t>yapılandırılmasında kadına yönelik şiddet ve cinsel şiddetin önlenmesine yönelik çadır yerleşimleri, aydınlatma ve tuvaletlerin düzenlenmesine yönelik önlemlerin alınmadığı, </a:t>
            </a:r>
            <a:r>
              <a:rPr lang="tr-TR" dirty="0" err="1"/>
              <a:t>kurumlararası</a:t>
            </a:r>
            <a:r>
              <a:rPr lang="tr-TR" dirty="0"/>
              <a:t> işbirliği, koordinasyonun yapılmadığı </a:t>
            </a:r>
            <a:r>
              <a:rPr lang="tr-TR" dirty="0" smtClean="0"/>
              <a:t>görülmüştür.</a:t>
            </a:r>
          </a:p>
        </p:txBody>
      </p:sp>
      <p:sp>
        <p:nvSpPr>
          <p:cNvPr id="4" name="Slayt Numarası Yer Tutucusu 3"/>
          <p:cNvSpPr>
            <a:spLocks noGrp="1"/>
          </p:cNvSpPr>
          <p:nvPr>
            <p:ph type="sldNum" sz="quarter" idx="12"/>
          </p:nvPr>
        </p:nvSpPr>
        <p:spPr/>
        <p:txBody>
          <a:bodyPr/>
          <a:lstStyle/>
          <a:p>
            <a:fld id="{D058BC26-C375-4E6C-83CF-39FD14E97954}" type="slidenum">
              <a:rPr lang="tr-TR" smtClean="0"/>
              <a:t>33</a:t>
            </a:fld>
            <a:endParaRPr lang="tr-TR"/>
          </a:p>
        </p:txBody>
      </p:sp>
      <p:sp>
        <p:nvSpPr>
          <p:cNvPr id="5" name="Metin kutusu 4"/>
          <p:cNvSpPr txBox="1"/>
          <p:nvPr/>
        </p:nvSpPr>
        <p:spPr>
          <a:xfrm>
            <a:off x="709534" y="6079351"/>
            <a:ext cx="11182663" cy="276999"/>
          </a:xfrm>
          <a:prstGeom prst="rect">
            <a:avLst/>
          </a:prstGeom>
          <a:noFill/>
        </p:spPr>
        <p:txBody>
          <a:bodyPr wrap="square" rtlCol="0">
            <a:spAutoFit/>
          </a:bodyPr>
          <a:lstStyle/>
          <a:p>
            <a:r>
              <a:rPr lang="tr-TR" sz="1200" b="1" i="1" dirty="0" smtClean="0">
                <a:solidFill>
                  <a:schemeClr val="accent4">
                    <a:lumMod val="50000"/>
                  </a:schemeClr>
                </a:solidFill>
              </a:rPr>
              <a:t>KAYNAK</a:t>
            </a:r>
            <a:r>
              <a:rPr lang="tr-TR" sz="1200" i="1" dirty="0" smtClean="0">
                <a:solidFill>
                  <a:schemeClr val="accent4">
                    <a:lumMod val="50000"/>
                  </a:schemeClr>
                </a:solidFill>
              </a:rPr>
              <a:t>: </a:t>
            </a:r>
            <a:r>
              <a:rPr lang="tr-TR" sz="1200" i="1" dirty="0">
                <a:solidFill>
                  <a:schemeClr val="accent4">
                    <a:lumMod val="50000"/>
                  </a:schemeClr>
                </a:solidFill>
              </a:rPr>
              <a:t>AFETLER VE HALK SAĞLIĞI, Prof. Dr. Pınar Okyay, Uzm. Dr. Eray Öntaş, 2023, e-ISBN: 978-625-6429-26-0 </a:t>
            </a:r>
            <a:r>
              <a:rPr lang="tr-TR" sz="1200" i="1" dirty="0">
                <a:solidFill>
                  <a:schemeClr val="accent4">
                    <a:lumMod val="50000"/>
                  </a:schemeClr>
                </a:solidFill>
                <a:hlinkClick r:id="rId2"/>
              </a:rPr>
              <a:t>(</a:t>
            </a:r>
            <a:r>
              <a:rPr lang="tr-TR" sz="1200" i="1" dirty="0" smtClean="0">
                <a:solidFill>
                  <a:schemeClr val="accent4">
                    <a:lumMod val="50000"/>
                  </a:schemeClr>
                </a:solidFill>
                <a:hlinkClick r:id="rId2"/>
              </a:rPr>
              <a:t>E-kitap)</a:t>
            </a:r>
            <a:endParaRPr lang="tr-TR" sz="1200" i="1" dirty="0">
              <a:solidFill>
                <a:schemeClr val="accent4">
                  <a:lumMod val="50000"/>
                </a:schemeClr>
              </a:solidFill>
            </a:endParaRPr>
          </a:p>
        </p:txBody>
      </p:sp>
      <p:pic>
        <p:nvPicPr>
          <p:cNvPr id="5124" name="Picture 4" descr="Çadırı su alan depremzede: AFAD'dan konteyner istedik 'Kendiniz  alabilirsiniz' dediler - Evrense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409" b="10484"/>
          <a:stretch/>
        </p:blipFill>
        <p:spPr bwMode="auto">
          <a:xfrm>
            <a:off x="6580682" y="1847512"/>
            <a:ext cx="5072922" cy="395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55568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9534" y="365125"/>
            <a:ext cx="10644266" cy="1325563"/>
          </a:xfrm>
        </p:spPr>
        <p:txBody>
          <a:bodyPr/>
          <a:lstStyle/>
          <a:p>
            <a:r>
              <a:rPr lang="tr-TR" b="1" dirty="0" smtClean="0"/>
              <a:t>6 Şubat Kahramanmaraş ve 20 Şubat Hatay Depremlerinde CSÜS Hizmetleri</a:t>
            </a:r>
            <a:endParaRPr lang="tr-TR" b="1" dirty="0"/>
          </a:p>
        </p:txBody>
      </p:sp>
      <p:sp>
        <p:nvSpPr>
          <p:cNvPr id="3" name="İçerik Yer Tutucusu 2"/>
          <p:cNvSpPr>
            <a:spLocks noGrp="1"/>
          </p:cNvSpPr>
          <p:nvPr>
            <p:ph idx="1"/>
          </p:nvPr>
        </p:nvSpPr>
        <p:spPr>
          <a:xfrm>
            <a:off x="838200" y="1828801"/>
            <a:ext cx="10515600" cy="3808482"/>
          </a:xfrm>
        </p:spPr>
        <p:txBody>
          <a:bodyPr>
            <a:normAutofit/>
          </a:bodyPr>
          <a:lstStyle/>
          <a:p>
            <a:r>
              <a:rPr lang="tr-TR" dirty="0" smtClean="0"/>
              <a:t>İstenmeyen </a:t>
            </a:r>
            <a:r>
              <a:rPr lang="tr-TR" dirty="0"/>
              <a:t>gebeliklerin önlenmesine yönelik Halk Sağlığı Uzmanları Derneği, Türk Tabipleri Birliği ve Sivil Toplum Kuruluşları bölgede gebeliği önleyici yöntemleri kadınlara ulaştırmak konusunda çaba </a:t>
            </a:r>
            <a:r>
              <a:rPr lang="tr-TR" dirty="0" smtClean="0"/>
              <a:t>göstermişlerdir. </a:t>
            </a:r>
          </a:p>
          <a:p>
            <a:r>
              <a:rPr lang="tr-TR" dirty="0" smtClean="0"/>
              <a:t>Ancak </a:t>
            </a:r>
            <a:r>
              <a:rPr lang="tr-TR" dirty="0" err="1"/>
              <a:t>MISP’in</a:t>
            </a:r>
            <a:r>
              <a:rPr lang="tr-TR" dirty="0"/>
              <a:t> uygulanması Sağlık Bakanlığı sorumluluğunda yürütülmesi gereken bir müdahaledir. </a:t>
            </a:r>
            <a:endParaRPr lang="tr-TR" dirty="0" smtClean="0"/>
          </a:p>
          <a:p>
            <a:r>
              <a:rPr lang="tr-TR" dirty="0" smtClean="0"/>
              <a:t>Belirtilmiş olan bu zorluklar </a:t>
            </a:r>
            <a:r>
              <a:rPr lang="tr-TR" dirty="0"/>
              <a:t>deprem bölgelerinde </a:t>
            </a:r>
            <a:r>
              <a:rPr lang="tr-TR" u="sng" dirty="0"/>
              <a:t>hala </a:t>
            </a:r>
            <a:r>
              <a:rPr lang="tr-TR" u="sng" dirty="0" smtClean="0"/>
              <a:t>devam etmektedir. </a:t>
            </a:r>
            <a:endParaRPr lang="tr-TR" u="sng"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34</a:t>
            </a:fld>
            <a:endParaRPr lang="tr-TR"/>
          </a:p>
        </p:txBody>
      </p:sp>
      <p:sp>
        <p:nvSpPr>
          <p:cNvPr id="5" name="Metin kutusu 4"/>
          <p:cNvSpPr txBox="1"/>
          <p:nvPr/>
        </p:nvSpPr>
        <p:spPr>
          <a:xfrm>
            <a:off x="709534" y="6002407"/>
            <a:ext cx="11182663" cy="276999"/>
          </a:xfrm>
          <a:prstGeom prst="rect">
            <a:avLst/>
          </a:prstGeom>
          <a:noFill/>
        </p:spPr>
        <p:txBody>
          <a:bodyPr wrap="square" rtlCol="0">
            <a:spAutoFit/>
          </a:bodyPr>
          <a:lstStyle/>
          <a:p>
            <a:r>
              <a:rPr lang="tr-TR" sz="1200" b="1" i="1" dirty="0" smtClean="0">
                <a:solidFill>
                  <a:schemeClr val="accent4">
                    <a:lumMod val="50000"/>
                  </a:schemeClr>
                </a:solidFill>
              </a:rPr>
              <a:t>KAYNAK</a:t>
            </a:r>
            <a:r>
              <a:rPr lang="tr-TR" sz="1200" i="1" dirty="0" smtClean="0">
                <a:solidFill>
                  <a:schemeClr val="accent4">
                    <a:lumMod val="50000"/>
                  </a:schemeClr>
                </a:solidFill>
              </a:rPr>
              <a:t>: </a:t>
            </a:r>
            <a:r>
              <a:rPr lang="tr-TR" sz="1200" i="1" dirty="0">
                <a:solidFill>
                  <a:schemeClr val="accent4">
                    <a:lumMod val="50000"/>
                  </a:schemeClr>
                </a:solidFill>
              </a:rPr>
              <a:t>AFETLER VE HALK SAĞLIĞI, Prof. Dr. Pınar Okyay, Uzm. Dr. Eray Öntaş, 2023, e-ISBN: 978-625-6429-26-0 </a:t>
            </a:r>
            <a:r>
              <a:rPr lang="tr-TR" sz="1200" i="1" dirty="0">
                <a:solidFill>
                  <a:schemeClr val="accent4">
                    <a:lumMod val="50000"/>
                  </a:schemeClr>
                </a:solidFill>
                <a:hlinkClick r:id="rId2"/>
              </a:rPr>
              <a:t>(</a:t>
            </a:r>
            <a:r>
              <a:rPr lang="tr-TR" sz="1200" i="1" dirty="0" smtClean="0">
                <a:solidFill>
                  <a:schemeClr val="accent4">
                    <a:lumMod val="50000"/>
                  </a:schemeClr>
                </a:solidFill>
                <a:hlinkClick r:id="rId2"/>
              </a:rPr>
              <a:t>E-kitap)</a:t>
            </a:r>
            <a:endParaRPr lang="tr-TR" sz="1200" i="1" dirty="0">
              <a:solidFill>
                <a:schemeClr val="accent4">
                  <a:lumMod val="50000"/>
                </a:schemeClr>
              </a:solidFill>
            </a:endParaRPr>
          </a:p>
        </p:txBody>
      </p:sp>
    </p:spTree>
    <p:extLst>
      <p:ext uri="{BB962C8B-B14F-4D97-AF65-F5344CB8AC3E}">
        <p14:creationId xmlns:p14="http://schemas.microsoft.com/office/powerpoint/2010/main" val="3866774136"/>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374754" y="518703"/>
            <a:ext cx="6228937" cy="5837647"/>
          </a:xfrm>
          <a:prstGeom prst="rect">
            <a:avLst/>
          </a:prstGeom>
        </p:spPr>
      </p:pic>
      <p:sp>
        <p:nvSpPr>
          <p:cNvPr id="4" name="Slayt Numarası Yer Tutucusu 3"/>
          <p:cNvSpPr>
            <a:spLocks noGrp="1"/>
          </p:cNvSpPr>
          <p:nvPr>
            <p:ph type="sldNum" sz="quarter" idx="12"/>
          </p:nvPr>
        </p:nvSpPr>
        <p:spPr/>
        <p:txBody>
          <a:bodyPr/>
          <a:lstStyle/>
          <a:p>
            <a:fld id="{D058BC26-C375-4E6C-83CF-39FD14E97954}" type="slidenum">
              <a:rPr lang="tr-TR" smtClean="0"/>
              <a:t>35</a:t>
            </a:fld>
            <a:endParaRPr lang="tr-TR"/>
          </a:p>
        </p:txBody>
      </p:sp>
      <p:sp>
        <p:nvSpPr>
          <p:cNvPr id="6" name="Metin kutusu 5"/>
          <p:cNvSpPr txBox="1"/>
          <p:nvPr/>
        </p:nvSpPr>
        <p:spPr>
          <a:xfrm>
            <a:off x="7045376" y="852203"/>
            <a:ext cx="4631961" cy="5170646"/>
          </a:xfrm>
          <a:prstGeom prst="rect">
            <a:avLst/>
          </a:prstGeom>
          <a:noFill/>
        </p:spPr>
        <p:txBody>
          <a:bodyPr wrap="square" rtlCol="0">
            <a:spAutoFit/>
          </a:bodyPr>
          <a:lstStyle/>
          <a:p>
            <a:pPr marL="285750" indent="-285750">
              <a:buFont typeface="Arial" panose="020B0604020202020204" pitchFamily="34" charset="0"/>
              <a:buChar char="•"/>
            </a:pPr>
            <a:r>
              <a:rPr lang="tr-TR" sz="2600" b="1" dirty="0" smtClean="0"/>
              <a:t>Bebek, çocuk, gebe ve lohusa izlemleri </a:t>
            </a:r>
            <a:r>
              <a:rPr lang="tr-TR" sz="2600" dirty="0"/>
              <a:t>konusunda ciddi sorunlar </a:t>
            </a:r>
            <a:endParaRPr lang="tr-TR" sz="2600" dirty="0" smtClean="0"/>
          </a:p>
          <a:p>
            <a:pPr marL="285750" indent="-285750">
              <a:buFont typeface="Arial" panose="020B0604020202020204" pitchFamily="34" charset="0"/>
              <a:buChar char="•"/>
            </a:pPr>
            <a:r>
              <a:rPr lang="tr-TR" sz="2600" b="1" dirty="0" smtClean="0"/>
              <a:t>Aile planlaması </a:t>
            </a:r>
            <a:r>
              <a:rPr lang="tr-TR" sz="2600" dirty="0" smtClean="0"/>
              <a:t>hizmetlerinde yetersizlikler</a:t>
            </a:r>
          </a:p>
          <a:p>
            <a:pPr marL="285750" indent="-285750">
              <a:buFont typeface="Arial" panose="020B0604020202020204" pitchFamily="34" charset="0"/>
              <a:buChar char="•"/>
            </a:pPr>
            <a:r>
              <a:rPr lang="tr-TR" sz="2600" b="1" dirty="0" smtClean="0"/>
              <a:t>Temel hijyen malzemelerine </a:t>
            </a:r>
            <a:r>
              <a:rPr lang="tr-TR" sz="2600" dirty="0" smtClean="0"/>
              <a:t>erişimde güçlükler</a:t>
            </a:r>
          </a:p>
          <a:p>
            <a:pPr marL="285750" indent="-285750">
              <a:buFont typeface="Arial" panose="020B0604020202020204" pitchFamily="34" charset="0"/>
              <a:buChar char="•"/>
            </a:pPr>
            <a:r>
              <a:rPr lang="tr-TR" sz="2600" b="1" dirty="0" smtClean="0"/>
              <a:t>CYBH</a:t>
            </a:r>
            <a:r>
              <a:rPr lang="tr-TR" sz="2600" dirty="0" smtClean="0"/>
              <a:t> artış</a:t>
            </a:r>
          </a:p>
          <a:p>
            <a:pPr marL="285750" indent="-285750">
              <a:buFont typeface="Arial" panose="020B0604020202020204" pitchFamily="34" charset="0"/>
              <a:buChar char="•"/>
            </a:pPr>
            <a:r>
              <a:rPr lang="tr-TR" sz="2600" b="1" dirty="0" smtClean="0"/>
              <a:t>Kadına yönelik şiddet </a:t>
            </a:r>
            <a:r>
              <a:rPr lang="tr-TR" sz="2600" dirty="0" smtClean="0"/>
              <a:t>vakalarında artış (Hatay)</a:t>
            </a:r>
          </a:p>
          <a:p>
            <a:pPr marL="285750" indent="-285750">
              <a:buFont typeface="Arial" panose="020B0604020202020204" pitchFamily="34" charset="0"/>
              <a:buChar char="•"/>
            </a:pPr>
            <a:r>
              <a:rPr lang="tr-TR" sz="2600" b="1" dirty="0" err="1" smtClean="0"/>
              <a:t>Ensest</a:t>
            </a:r>
            <a:r>
              <a:rPr lang="tr-TR" sz="2600" dirty="0" smtClean="0"/>
              <a:t> ve </a:t>
            </a:r>
            <a:r>
              <a:rPr lang="tr-TR" sz="2600" b="1" dirty="0" smtClean="0"/>
              <a:t>çocuk yaşta evlilik </a:t>
            </a:r>
            <a:r>
              <a:rPr lang="tr-TR" sz="2600" dirty="0" smtClean="0"/>
              <a:t>vakalarında artış (Hatay)</a:t>
            </a:r>
            <a:endParaRPr lang="tr-TR" sz="2600" dirty="0"/>
          </a:p>
          <a:p>
            <a:pPr marL="285750" indent="-285750">
              <a:buFont typeface="Arial" panose="020B0604020202020204" pitchFamily="34" charset="0"/>
              <a:buChar char="•"/>
            </a:pPr>
            <a:endParaRPr lang="tr-TR" dirty="0"/>
          </a:p>
        </p:txBody>
      </p:sp>
      <p:sp>
        <p:nvSpPr>
          <p:cNvPr id="7" name="Metin kutusu 6"/>
          <p:cNvSpPr txBox="1"/>
          <p:nvPr/>
        </p:nvSpPr>
        <p:spPr>
          <a:xfrm>
            <a:off x="374754" y="6374791"/>
            <a:ext cx="10613036" cy="276999"/>
          </a:xfrm>
          <a:prstGeom prst="rect">
            <a:avLst/>
          </a:prstGeom>
          <a:noFill/>
        </p:spPr>
        <p:txBody>
          <a:bodyPr wrap="square" rtlCol="0">
            <a:spAutoFit/>
          </a:bodyPr>
          <a:lstStyle/>
          <a:p>
            <a:r>
              <a:rPr lang="tr-TR" sz="1200" i="1" dirty="0" smtClean="0">
                <a:solidFill>
                  <a:schemeClr val="accent4">
                    <a:lumMod val="50000"/>
                  </a:schemeClr>
                </a:solidFill>
              </a:rPr>
              <a:t>KAYNAK: Türk Tabipleri Birliği, 6. Ay Deprem Raporu: Olağan Dışı Durumlarda I. Basamak </a:t>
            </a:r>
            <a:r>
              <a:rPr lang="tr-TR" sz="1200" i="1" dirty="0">
                <a:solidFill>
                  <a:schemeClr val="accent4">
                    <a:lumMod val="50000"/>
                  </a:schemeClr>
                </a:solidFill>
              </a:rPr>
              <a:t>Sağlık Hizmetleri, </a:t>
            </a:r>
            <a:r>
              <a:rPr lang="tr-TR" sz="1200" i="1" dirty="0" smtClean="0">
                <a:solidFill>
                  <a:schemeClr val="accent4">
                    <a:lumMod val="50000"/>
                  </a:schemeClr>
                </a:solidFill>
                <a:hlinkClick r:id="rId3"/>
              </a:rPr>
              <a:t>e-</a:t>
            </a:r>
            <a:r>
              <a:rPr lang="tr-TR" sz="1200" i="1" dirty="0" err="1" smtClean="0">
                <a:solidFill>
                  <a:schemeClr val="accent4">
                    <a:lumMod val="50000"/>
                  </a:schemeClr>
                </a:solidFill>
                <a:hlinkClick r:id="rId3"/>
              </a:rPr>
              <a:t>pdf</a:t>
            </a:r>
            <a:endParaRPr lang="tr-TR" sz="1200" i="1" dirty="0">
              <a:solidFill>
                <a:schemeClr val="accent4">
                  <a:lumMod val="50000"/>
                </a:schemeClr>
              </a:solidFill>
            </a:endParaRPr>
          </a:p>
        </p:txBody>
      </p:sp>
    </p:spTree>
    <p:extLst>
      <p:ext uri="{BB962C8B-B14F-4D97-AF65-F5344CB8AC3E}">
        <p14:creationId xmlns:p14="http://schemas.microsoft.com/office/powerpoint/2010/main" val="22398563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srcRect l="26368" b="37862"/>
          <a:stretch/>
        </p:blipFill>
        <p:spPr>
          <a:xfrm>
            <a:off x="9024080" y="675103"/>
            <a:ext cx="2974690" cy="3062074"/>
          </a:xfrm>
          <a:prstGeom prst="rect">
            <a:avLst/>
          </a:prstGeom>
        </p:spPr>
      </p:pic>
      <p:sp>
        <p:nvSpPr>
          <p:cNvPr id="3" name="İçerik Yer Tutucusu 2"/>
          <p:cNvSpPr>
            <a:spLocks noGrp="1"/>
          </p:cNvSpPr>
          <p:nvPr>
            <p:ph idx="1"/>
          </p:nvPr>
        </p:nvSpPr>
        <p:spPr>
          <a:xfrm>
            <a:off x="329784" y="896615"/>
            <a:ext cx="11167671" cy="5642297"/>
          </a:xfrm>
        </p:spPr>
        <p:txBody>
          <a:bodyPr>
            <a:normAutofit/>
          </a:bodyPr>
          <a:lstStyle/>
          <a:p>
            <a:r>
              <a:rPr lang="tr-TR" dirty="0"/>
              <a:t>Depremden etkilenen bölgenin tümünde, üreme sağlığı ve </a:t>
            </a:r>
            <a:r>
              <a:rPr lang="tr-TR" dirty="0" smtClean="0"/>
              <a:t/>
            </a:r>
            <a:br>
              <a:rPr lang="tr-TR" dirty="0" smtClean="0"/>
            </a:br>
            <a:r>
              <a:rPr lang="tr-TR" dirty="0" smtClean="0"/>
              <a:t>cinsel </a:t>
            </a:r>
            <a:r>
              <a:rPr lang="tr-TR" dirty="0"/>
              <a:t>sağlık hizmetlerinin yetersiz olduğu, </a:t>
            </a:r>
            <a:endParaRPr lang="tr-TR" dirty="0" smtClean="0"/>
          </a:p>
          <a:p>
            <a:r>
              <a:rPr lang="tr-TR" dirty="0" smtClean="0"/>
              <a:t>Hizmetlerin yalnızca </a:t>
            </a:r>
            <a:r>
              <a:rPr lang="tr-TR" dirty="0"/>
              <a:t>gebelik izlemi ve doğum odaklı olduğu, </a:t>
            </a:r>
            <a:endParaRPr lang="tr-TR" dirty="0" smtClean="0"/>
          </a:p>
          <a:p>
            <a:r>
              <a:rPr lang="tr-TR" dirty="0"/>
              <a:t>A</a:t>
            </a:r>
            <a:r>
              <a:rPr lang="tr-TR" dirty="0" smtClean="0"/>
              <a:t>ile </a:t>
            </a:r>
            <a:r>
              <a:rPr lang="tr-TR" dirty="0"/>
              <a:t>planlaması </a:t>
            </a:r>
            <a:r>
              <a:rPr lang="tr-TR" dirty="0" smtClean="0"/>
              <a:t>ve </a:t>
            </a:r>
            <a:r>
              <a:rPr lang="tr-TR" dirty="0"/>
              <a:t>cinsel sağlık alanında danışmanlık, </a:t>
            </a:r>
            <a:r>
              <a:rPr lang="tr-TR" dirty="0" smtClean="0"/>
              <a:t/>
            </a:r>
            <a:br>
              <a:rPr lang="tr-TR" dirty="0" smtClean="0"/>
            </a:br>
            <a:r>
              <a:rPr lang="tr-TR" dirty="0" smtClean="0"/>
              <a:t>yöntem sunumu </a:t>
            </a:r>
            <a:r>
              <a:rPr lang="tr-TR" dirty="0"/>
              <a:t>ve  </a:t>
            </a:r>
            <a:r>
              <a:rPr lang="tr-TR" dirty="0" smtClean="0"/>
              <a:t>klinik </a:t>
            </a:r>
            <a:r>
              <a:rPr lang="tr-TR" dirty="0"/>
              <a:t>hizmetlerin yetersiz olduğu </a:t>
            </a:r>
            <a:r>
              <a:rPr lang="tr-TR" dirty="0" smtClean="0"/>
              <a:t/>
            </a:r>
            <a:br>
              <a:rPr lang="tr-TR" dirty="0" smtClean="0"/>
            </a:br>
            <a:r>
              <a:rPr lang="tr-TR" dirty="0" smtClean="0"/>
              <a:t>belirtilmiş.</a:t>
            </a:r>
          </a:p>
          <a:p>
            <a:endParaRPr lang="tr-TR" dirty="0" smtClean="0"/>
          </a:p>
          <a:p>
            <a:r>
              <a:rPr lang="tr-TR" dirty="0" smtClean="0"/>
              <a:t>‘’HASUDER </a:t>
            </a:r>
            <a:r>
              <a:rPr lang="tr-TR" dirty="0"/>
              <a:t>tarafından, </a:t>
            </a:r>
            <a:r>
              <a:rPr lang="tr-TR" dirty="0" smtClean="0"/>
              <a:t>Antakya’da </a:t>
            </a:r>
            <a:r>
              <a:rPr lang="tr-TR" dirty="0"/>
              <a:t>kurulan </a:t>
            </a:r>
            <a:r>
              <a:rPr lang="tr-TR" b="1" dirty="0"/>
              <a:t>Kadın ve Üreme Sağlığı Hizmet </a:t>
            </a:r>
            <a:r>
              <a:rPr lang="tr-TR" b="1" dirty="0" smtClean="0"/>
              <a:t>Birimi</a:t>
            </a:r>
            <a:r>
              <a:rPr lang="tr-TR" dirty="0" smtClean="0"/>
              <a:t>, nüfusun </a:t>
            </a:r>
            <a:r>
              <a:rPr lang="tr-TR" dirty="0"/>
              <a:t>tüm gereksinimini </a:t>
            </a:r>
            <a:r>
              <a:rPr lang="tr-TR" dirty="0" smtClean="0"/>
              <a:t>karşılamakta yetersiz kalmakta. </a:t>
            </a:r>
            <a:r>
              <a:rPr lang="tr-TR" dirty="0"/>
              <a:t>Bu görev Sağlık Bakanlığı’na aittir. Aile planlaması ve cinsel sağlık hizmetlerini de içeren üreme sağlığı hizmetlerinin tüm nüfusun gereksinimlerini karşılayacak şekilde sunulması öncelikli çalışmalar arasında olmalıdır</a:t>
            </a:r>
            <a:r>
              <a:rPr lang="tr-TR" dirty="0" smtClean="0"/>
              <a:t>.’’</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36</a:t>
            </a:fld>
            <a:endParaRPr lang="tr-TR"/>
          </a:p>
        </p:txBody>
      </p:sp>
      <p:sp>
        <p:nvSpPr>
          <p:cNvPr id="7" name="Metin kutusu 6"/>
          <p:cNvSpPr txBox="1"/>
          <p:nvPr/>
        </p:nvSpPr>
        <p:spPr>
          <a:xfrm>
            <a:off x="674557" y="6356350"/>
            <a:ext cx="9743607" cy="276999"/>
          </a:xfrm>
          <a:prstGeom prst="rect">
            <a:avLst/>
          </a:prstGeom>
          <a:noFill/>
        </p:spPr>
        <p:txBody>
          <a:bodyPr wrap="square" rtlCol="0">
            <a:spAutoFit/>
          </a:bodyPr>
          <a:lstStyle/>
          <a:p>
            <a:r>
              <a:rPr lang="tr-TR" sz="1200" i="1" dirty="0" smtClean="0">
                <a:solidFill>
                  <a:schemeClr val="accent4">
                    <a:lumMod val="50000"/>
                  </a:schemeClr>
                </a:solidFill>
              </a:rPr>
              <a:t>KAYNAK: HASUDER 6 Şubat 2023 Depremleri III. Saha Raporu. 12 Mayıs 2023. </a:t>
            </a:r>
            <a:r>
              <a:rPr lang="tr-TR" sz="1200" i="1" dirty="0" smtClean="0">
                <a:solidFill>
                  <a:schemeClr val="accent4">
                    <a:lumMod val="50000"/>
                  </a:schemeClr>
                </a:solidFill>
                <a:hlinkClick r:id="rId3"/>
              </a:rPr>
              <a:t>e-</a:t>
            </a:r>
            <a:r>
              <a:rPr lang="tr-TR" sz="1200" i="1" dirty="0" err="1" smtClean="0">
                <a:solidFill>
                  <a:schemeClr val="accent4">
                    <a:lumMod val="50000"/>
                  </a:schemeClr>
                </a:solidFill>
                <a:hlinkClick r:id="rId3"/>
              </a:rPr>
              <a:t>pdf</a:t>
            </a:r>
            <a:endParaRPr lang="tr-TR" sz="1200" i="1" dirty="0">
              <a:solidFill>
                <a:schemeClr val="accent4">
                  <a:lumMod val="50000"/>
                </a:schemeClr>
              </a:solidFill>
            </a:endParaRPr>
          </a:p>
        </p:txBody>
      </p:sp>
    </p:spTree>
    <p:extLst>
      <p:ext uri="{BB962C8B-B14F-4D97-AF65-F5344CB8AC3E}">
        <p14:creationId xmlns:p14="http://schemas.microsoft.com/office/powerpoint/2010/main" val="3464923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39393" y="374365"/>
            <a:ext cx="6020579" cy="4902173"/>
          </a:xfrm>
          <a:prstGeom prst="rect">
            <a:avLst/>
          </a:prstGeom>
        </p:spPr>
      </p:pic>
      <p:pic>
        <p:nvPicPr>
          <p:cNvPr id="4" name="İçerik Yer Tutucusu 3"/>
          <p:cNvPicPr>
            <a:picLocks noGrp="1" noChangeAspect="1"/>
          </p:cNvPicPr>
          <p:nvPr>
            <p:ph idx="1"/>
          </p:nvPr>
        </p:nvPicPr>
        <p:blipFill>
          <a:blip r:embed="rId3"/>
          <a:stretch>
            <a:fillRect/>
          </a:stretch>
        </p:blipFill>
        <p:spPr>
          <a:xfrm>
            <a:off x="3349682" y="2825451"/>
            <a:ext cx="8154920" cy="3492708"/>
          </a:xfrm>
          <a:prstGeom prst="rect">
            <a:avLst/>
          </a:prstGeom>
        </p:spPr>
      </p:pic>
      <p:sp>
        <p:nvSpPr>
          <p:cNvPr id="2" name="Slayt Numarası Yer Tutucusu 1"/>
          <p:cNvSpPr>
            <a:spLocks noGrp="1"/>
          </p:cNvSpPr>
          <p:nvPr>
            <p:ph type="sldNum" sz="quarter" idx="12"/>
          </p:nvPr>
        </p:nvSpPr>
        <p:spPr/>
        <p:txBody>
          <a:bodyPr/>
          <a:lstStyle/>
          <a:p>
            <a:fld id="{D058BC26-C375-4E6C-83CF-39FD14E97954}" type="slidenum">
              <a:rPr lang="tr-TR" smtClean="0"/>
              <a:t>37</a:t>
            </a:fld>
            <a:endParaRPr lang="tr-TR"/>
          </a:p>
        </p:txBody>
      </p:sp>
      <p:sp>
        <p:nvSpPr>
          <p:cNvPr id="3" name="Metin kutusu 2"/>
          <p:cNvSpPr txBox="1"/>
          <p:nvPr/>
        </p:nvSpPr>
        <p:spPr>
          <a:xfrm>
            <a:off x="339393" y="5584805"/>
            <a:ext cx="3156559" cy="646331"/>
          </a:xfrm>
          <a:prstGeom prst="rect">
            <a:avLst/>
          </a:prstGeom>
          <a:noFill/>
        </p:spPr>
        <p:txBody>
          <a:bodyPr wrap="square" rtlCol="0">
            <a:spAutoFit/>
          </a:bodyPr>
          <a:lstStyle/>
          <a:p>
            <a:r>
              <a:rPr lang="tr-TR" sz="1200" i="1" dirty="0" smtClean="0">
                <a:solidFill>
                  <a:schemeClr val="accent4">
                    <a:lumMod val="50000"/>
                  </a:schemeClr>
                </a:solidFill>
              </a:rPr>
              <a:t>KAYNAK: Türk Tabipleri Birliği, SAĞLIK </a:t>
            </a:r>
            <a:r>
              <a:rPr lang="tr-TR" sz="1200" i="1" dirty="0">
                <a:solidFill>
                  <a:schemeClr val="accent4">
                    <a:lumMod val="50000"/>
                  </a:schemeClr>
                </a:solidFill>
              </a:rPr>
              <a:t>VE SOSYAL HİZMET EMEKÇİLERİ SENDİKASI. "Van Depremi İkinci Ay Değerlendirme Raporu." (2011</a:t>
            </a:r>
            <a:r>
              <a:rPr lang="tr-TR" sz="1200" i="1" dirty="0" smtClean="0">
                <a:solidFill>
                  <a:schemeClr val="accent4">
                    <a:lumMod val="50000"/>
                  </a:schemeClr>
                </a:solidFill>
              </a:rPr>
              <a:t>).</a:t>
            </a:r>
            <a:endParaRPr lang="tr-TR" sz="1200" i="1" dirty="0">
              <a:solidFill>
                <a:schemeClr val="accent4">
                  <a:lumMod val="50000"/>
                </a:schemeClr>
              </a:solidFill>
            </a:endParaRPr>
          </a:p>
        </p:txBody>
      </p:sp>
    </p:spTree>
    <p:extLst>
      <p:ext uri="{BB962C8B-B14F-4D97-AF65-F5344CB8AC3E}">
        <p14:creationId xmlns:p14="http://schemas.microsoft.com/office/powerpoint/2010/main" val="1452741839"/>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8396" y="382830"/>
            <a:ext cx="6135919" cy="1325563"/>
          </a:xfrm>
        </p:spPr>
        <p:txBody>
          <a:bodyPr>
            <a:normAutofit fontScale="90000"/>
          </a:bodyPr>
          <a:lstStyle/>
          <a:p>
            <a:r>
              <a:rPr lang="tr-TR" b="1" i="1" dirty="0" smtClean="0">
                <a:solidFill>
                  <a:srgbClr val="7030A0"/>
                </a:solidFill>
                <a:effectLst>
                  <a:outerShdw blurRad="38100" dist="38100" dir="2700000" algn="tl">
                    <a:srgbClr val="000000">
                      <a:alpha val="43137"/>
                    </a:srgbClr>
                  </a:outerShdw>
                </a:effectLst>
              </a:rPr>
              <a:t>‘’CSÜS </a:t>
            </a:r>
            <a:r>
              <a:rPr lang="tr-TR" b="1" i="1" dirty="0" smtClean="0">
                <a:solidFill>
                  <a:srgbClr val="7030A0"/>
                </a:solidFill>
                <a:effectLst>
                  <a:outerShdw blurRad="38100" dist="38100" dir="2700000" algn="tl">
                    <a:srgbClr val="000000">
                      <a:alpha val="43137"/>
                    </a:srgbClr>
                  </a:outerShdw>
                </a:effectLst>
              </a:rPr>
              <a:t>hizmetleri afetlerden</a:t>
            </a:r>
            <a:br>
              <a:rPr lang="tr-TR" b="1" i="1" dirty="0" smtClean="0">
                <a:solidFill>
                  <a:srgbClr val="7030A0"/>
                </a:solidFill>
                <a:effectLst>
                  <a:outerShdw blurRad="38100" dist="38100" dir="2700000" algn="tl">
                    <a:srgbClr val="000000">
                      <a:alpha val="43137"/>
                    </a:srgbClr>
                  </a:outerShdw>
                </a:effectLst>
              </a:rPr>
            </a:br>
            <a:r>
              <a:rPr lang="tr-TR" b="1" i="1" dirty="0" smtClean="0">
                <a:solidFill>
                  <a:srgbClr val="7030A0"/>
                </a:solidFill>
                <a:effectLst>
                  <a:outerShdw blurRad="38100" dist="38100" dir="2700000" algn="tl">
                    <a:srgbClr val="000000">
                      <a:alpha val="43137"/>
                    </a:srgbClr>
                  </a:outerShdw>
                </a:effectLst>
              </a:rPr>
              <a:t> sonra da sürdürülmelidir</a:t>
            </a:r>
            <a:r>
              <a:rPr lang="tr-TR" b="1" i="1" dirty="0" smtClean="0">
                <a:solidFill>
                  <a:srgbClr val="7030A0"/>
                </a:solidFill>
                <a:effectLst>
                  <a:outerShdw blurRad="38100" dist="38100" dir="2700000" algn="tl">
                    <a:srgbClr val="000000">
                      <a:alpha val="43137"/>
                    </a:srgbClr>
                  </a:outerShdw>
                </a:effectLst>
              </a:rPr>
              <a:t>.’’</a:t>
            </a:r>
            <a:endParaRPr lang="tr-TR" b="1" i="1" dirty="0">
              <a:solidFill>
                <a:srgbClr val="7030A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758877" y="2155408"/>
            <a:ext cx="10674246" cy="4351338"/>
          </a:xfrm>
        </p:spPr>
        <p:txBody>
          <a:bodyPr/>
          <a:lstStyle/>
          <a:p>
            <a:r>
              <a:rPr lang="tr-TR" dirty="0" smtClean="0"/>
              <a:t>Afetlerde yaşanan bu problemlerin </a:t>
            </a:r>
            <a:br>
              <a:rPr lang="tr-TR" dirty="0" smtClean="0"/>
            </a:br>
            <a:r>
              <a:rPr lang="tr-TR" dirty="0" smtClean="0"/>
              <a:t>etkilerinin afet durumunun sona </a:t>
            </a:r>
            <a:br>
              <a:rPr lang="tr-TR" dirty="0" smtClean="0"/>
            </a:br>
            <a:r>
              <a:rPr lang="tr-TR" dirty="0" smtClean="0"/>
              <a:t>ermesinden sonra da uzun süre devam </a:t>
            </a:r>
            <a:br>
              <a:rPr lang="tr-TR" dirty="0" smtClean="0"/>
            </a:br>
            <a:r>
              <a:rPr lang="tr-TR" dirty="0" smtClean="0"/>
              <a:t>etmesi önemli bir sorundur.</a:t>
            </a:r>
          </a:p>
          <a:p>
            <a:r>
              <a:rPr lang="tr-TR" dirty="0" smtClean="0"/>
              <a:t>Bu nedenle CSÜS hizmetlerinin afetlerden sonra da sürdürülmesi çok önemlidir. (</a:t>
            </a:r>
            <a:r>
              <a:rPr lang="tr-TR" dirty="0" err="1" smtClean="0"/>
              <a:t>Jacobs</a:t>
            </a:r>
            <a:r>
              <a:rPr lang="tr-TR" dirty="0" smtClean="0"/>
              <a:t> MB vd., 2015)</a:t>
            </a:r>
          </a:p>
          <a:p>
            <a:r>
              <a:rPr lang="tr-TR" dirty="0" smtClean="0"/>
              <a:t>Kadınlara kültürel açıdan yetkin ve temel bakım sağlama kapasitesine sahip eğitimli sağlık hizmet sunucularına ihtiyaç vardır. (Günay T., 2021)</a:t>
            </a:r>
            <a:endParaRPr lang="tr-TR" dirty="0"/>
          </a:p>
        </p:txBody>
      </p:sp>
      <p:sp>
        <p:nvSpPr>
          <p:cNvPr id="4" name="Metin kutusu 3"/>
          <p:cNvSpPr txBox="1"/>
          <p:nvPr/>
        </p:nvSpPr>
        <p:spPr>
          <a:xfrm>
            <a:off x="387870" y="5761464"/>
            <a:ext cx="11416260" cy="830997"/>
          </a:xfrm>
          <a:prstGeom prst="rect">
            <a:avLst/>
          </a:prstGeom>
          <a:noFill/>
        </p:spPr>
        <p:txBody>
          <a:bodyPr wrap="square" rtlCol="0">
            <a:spAutoFit/>
          </a:bodyPr>
          <a:lstStyle/>
          <a:p>
            <a:r>
              <a:rPr lang="tr-TR" sz="1200" b="1" i="1" dirty="0" smtClean="0">
                <a:solidFill>
                  <a:schemeClr val="accent4">
                    <a:lumMod val="50000"/>
                  </a:schemeClr>
                </a:solidFill>
              </a:rPr>
              <a:t>KAYNAK: </a:t>
            </a:r>
            <a:r>
              <a:rPr lang="en-US" sz="1200" i="1" dirty="0" smtClean="0">
                <a:solidFill>
                  <a:schemeClr val="accent4">
                    <a:lumMod val="50000"/>
                  </a:schemeClr>
                </a:solidFill>
              </a:rPr>
              <a:t>Jacobs </a:t>
            </a:r>
            <a:r>
              <a:rPr lang="en-US" sz="1200" i="1" dirty="0">
                <a:solidFill>
                  <a:schemeClr val="accent4">
                    <a:lumMod val="50000"/>
                  </a:schemeClr>
                </a:solidFill>
              </a:rPr>
              <a:t>MB, </a:t>
            </a:r>
            <a:r>
              <a:rPr lang="en-US" sz="1200" i="1" dirty="0" err="1">
                <a:solidFill>
                  <a:schemeClr val="accent4">
                    <a:lumMod val="50000"/>
                  </a:schemeClr>
                </a:solidFill>
              </a:rPr>
              <a:t>Harville</a:t>
            </a:r>
            <a:r>
              <a:rPr lang="en-US" sz="1200" i="1" dirty="0">
                <a:solidFill>
                  <a:schemeClr val="accent4">
                    <a:lumMod val="50000"/>
                  </a:schemeClr>
                </a:solidFill>
              </a:rPr>
              <a:t> EW. Long-term mental health among low-income, minority women following exposure to multiple natural disasters in early and late adolescence compared to adulthood. Child &amp; youth care forum: Springer; </a:t>
            </a:r>
            <a:r>
              <a:rPr lang="en-US" sz="1200" i="1" dirty="0" smtClean="0">
                <a:solidFill>
                  <a:schemeClr val="accent4">
                    <a:lumMod val="50000"/>
                  </a:schemeClr>
                </a:solidFill>
              </a:rPr>
              <a:t>2015:511-525</a:t>
            </a:r>
            <a:r>
              <a:rPr lang="tr-TR" sz="1200" i="1" dirty="0">
                <a:solidFill>
                  <a:schemeClr val="accent4">
                    <a:lumMod val="50000"/>
                  </a:schemeClr>
                </a:solidFill>
              </a:rPr>
              <a:t>. </a:t>
            </a:r>
            <a:endParaRPr lang="tr-TR" sz="1200" i="1" dirty="0" smtClean="0">
              <a:solidFill>
                <a:schemeClr val="accent4">
                  <a:lumMod val="50000"/>
                </a:schemeClr>
              </a:solidFill>
            </a:endParaRPr>
          </a:p>
          <a:p>
            <a:r>
              <a:rPr lang="tr-TR" sz="1200" i="1" dirty="0" smtClean="0">
                <a:solidFill>
                  <a:schemeClr val="accent4">
                    <a:lumMod val="50000"/>
                  </a:schemeClr>
                </a:solidFill>
              </a:rPr>
              <a:t>Günay </a:t>
            </a:r>
            <a:r>
              <a:rPr lang="tr-TR" sz="1200" i="1" dirty="0">
                <a:solidFill>
                  <a:schemeClr val="accent4">
                    <a:lumMod val="50000"/>
                  </a:schemeClr>
                </a:solidFill>
              </a:rPr>
              <a:t>T. COVID-19 </a:t>
            </a:r>
            <a:r>
              <a:rPr lang="tr-TR" sz="1200" i="1" dirty="0" err="1">
                <a:solidFill>
                  <a:schemeClr val="accent4">
                    <a:lumMod val="50000"/>
                  </a:schemeClr>
                </a:solidFill>
              </a:rPr>
              <a:t>pandemi</a:t>
            </a:r>
            <a:r>
              <a:rPr lang="tr-TR" sz="1200" i="1" dirty="0">
                <a:solidFill>
                  <a:schemeClr val="accent4">
                    <a:lumMod val="50000"/>
                  </a:schemeClr>
                </a:solidFill>
              </a:rPr>
              <a:t> süreci ve kadın sağlığı. Çöl M </a:t>
            </a:r>
            <a:r>
              <a:rPr lang="tr-TR" sz="1200" i="1" dirty="0" err="1">
                <a:solidFill>
                  <a:schemeClr val="accent4">
                    <a:lumMod val="50000"/>
                  </a:schemeClr>
                </a:solidFill>
              </a:rPr>
              <a:t>eHSBC-BATKp</a:t>
            </a:r>
            <a:r>
              <a:rPr lang="tr-TR" sz="1200" i="1" dirty="0">
                <a:solidFill>
                  <a:schemeClr val="accent4">
                    <a:lumMod val="50000"/>
                  </a:schemeClr>
                </a:solidFill>
              </a:rPr>
              <a:t>-. Halk Sağlığı Bakışıyla COVID-19. </a:t>
            </a:r>
            <a:r>
              <a:rPr lang="tr-TR" sz="1200" i="1" dirty="0" err="1">
                <a:solidFill>
                  <a:schemeClr val="accent4">
                    <a:lumMod val="50000"/>
                  </a:schemeClr>
                </a:solidFill>
              </a:rPr>
              <a:t>In</a:t>
            </a:r>
            <a:r>
              <a:rPr lang="tr-TR" sz="1200" i="1" dirty="0">
                <a:solidFill>
                  <a:schemeClr val="accent4">
                    <a:lumMod val="50000"/>
                  </a:schemeClr>
                </a:solidFill>
              </a:rPr>
              <a:t>: M Ç, ed. COVID-19 </a:t>
            </a:r>
            <a:r>
              <a:rPr lang="tr-TR" sz="1200" i="1" dirty="0" err="1">
                <a:solidFill>
                  <a:schemeClr val="accent4">
                    <a:lumMod val="50000"/>
                  </a:schemeClr>
                </a:solidFill>
              </a:rPr>
              <a:t>pandemi</a:t>
            </a:r>
            <a:r>
              <a:rPr lang="tr-TR" sz="1200" i="1" dirty="0">
                <a:solidFill>
                  <a:schemeClr val="accent4">
                    <a:lumMod val="50000"/>
                  </a:schemeClr>
                </a:solidFill>
              </a:rPr>
              <a:t> süreci ve kadın sağlığı. . Ankara: Türkiye Klinikleri; 2021:90-95</a:t>
            </a:r>
          </a:p>
        </p:txBody>
      </p:sp>
      <p:pic>
        <p:nvPicPr>
          <p:cNvPr id="4098" name="Picture 2" descr="Enkazda doğup öksüz kalan &quot;mucize bebek&quot; yeni evini de Hatay merkezli  depremde kaybetti - Son Dakika Dünya Haberleri | NTV Ha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119" y="265598"/>
            <a:ext cx="4958051" cy="3302062"/>
          </a:xfrm>
          <a:prstGeom prst="rect">
            <a:avLst/>
          </a:prstGeom>
          <a:noFill/>
          <a:extLst>
            <a:ext uri="{909E8E84-426E-40DD-AFC4-6F175D3DCCD1}">
              <a14:hiddenFill xmlns:a14="http://schemas.microsoft.com/office/drawing/2010/main">
                <a:solidFill>
                  <a:srgbClr val="FFFFFF"/>
                </a:solidFill>
              </a14:hiddenFill>
            </a:ext>
          </a:extLst>
        </p:spPr>
      </p:pic>
      <p:sp>
        <p:nvSpPr>
          <p:cNvPr id="6" name="Slayt Numarası Yer Tutucusu 5"/>
          <p:cNvSpPr>
            <a:spLocks noGrp="1"/>
          </p:cNvSpPr>
          <p:nvPr>
            <p:ph type="sldNum" sz="quarter" idx="12"/>
          </p:nvPr>
        </p:nvSpPr>
        <p:spPr/>
        <p:txBody>
          <a:bodyPr/>
          <a:lstStyle/>
          <a:p>
            <a:fld id="{D058BC26-C375-4E6C-83CF-39FD14E97954}" type="slidenum">
              <a:rPr lang="tr-TR" smtClean="0"/>
              <a:t>38</a:t>
            </a:fld>
            <a:endParaRPr lang="tr-TR"/>
          </a:p>
        </p:txBody>
      </p:sp>
    </p:spTree>
    <p:extLst>
      <p:ext uri="{BB962C8B-B14F-4D97-AF65-F5344CB8AC3E}">
        <p14:creationId xmlns:p14="http://schemas.microsoft.com/office/powerpoint/2010/main" val="2963160500"/>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solidFill>
                  <a:srgbClr val="FF0000"/>
                </a:solidFill>
              </a:rPr>
              <a:t>‘’Ulusal </a:t>
            </a:r>
            <a:r>
              <a:rPr lang="tr-TR" b="1" i="1" dirty="0" smtClean="0">
                <a:solidFill>
                  <a:srgbClr val="FF0000"/>
                </a:solidFill>
              </a:rPr>
              <a:t>ve Bölgesel Tedarik Zincirleri Güçlendirilmeli </a:t>
            </a:r>
            <a:r>
              <a:rPr lang="tr-TR" b="1" i="1" dirty="0" smtClean="0">
                <a:solidFill>
                  <a:srgbClr val="FF0000"/>
                </a:solidFill>
              </a:rPr>
              <a:t>! ‘’</a:t>
            </a:r>
            <a:endParaRPr lang="tr-TR" b="1" i="1" dirty="0">
              <a:solidFill>
                <a:srgbClr val="FF0000"/>
              </a:solidFill>
            </a:endParaRPr>
          </a:p>
        </p:txBody>
      </p:sp>
      <p:sp>
        <p:nvSpPr>
          <p:cNvPr id="3" name="İçerik Yer Tutucusu 2"/>
          <p:cNvSpPr>
            <a:spLocks noGrp="1"/>
          </p:cNvSpPr>
          <p:nvPr>
            <p:ph idx="1"/>
          </p:nvPr>
        </p:nvSpPr>
        <p:spPr/>
        <p:txBody>
          <a:bodyPr/>
          <a:lstStyle/>
          <a:p>
            <a:r>
              <a:rPr lang="tr-TR" dirty="0" smtClean="0"/>
              <a:t>Ulusal ve bölgesel tedarik zincirlerini güçlendirerek modern doğum kontrol yöntemlerinin ve diğer üreme sağlığı ürünlerine arzın sağlanması cinsel sağlık ve üreme sağlığı hizmetleri, kadın ve kız çocuklarının sağlığı, hakları ve esenliği için vazgeçilmez bir öneme sahiptir.</a:t>
            </a:r>
          </a:p>
          <a:p>
            <a:r>
              <a:rPr lang="tr-TR" dirty="0" smtClean="0"/>
              <a:t>Bu konuda taviz verilmesi, artan anne </a:t>
            </a:r>
            <a:r>
              <a:rPr lang="tr-TR" dirty="0" err="1" smtClean="0"/>
              <a:t>mortalite</a:t>
            </a:r>
            <a:r>
              <a:rPr lang="tr-TR" dirty="0" smtClean="0"/>
              <a:t> ve </a:t>
            </a:r>
            <a:r>
              <a:rPr lang="tr-TR" dirty="0" err="1" smtClean="0"/>
              <a:t>morbiditesine</a:t>
            </a:r>
            <a:r>
              <a:rPr lang="tr-TR" dirty="0" smtClean="0"/>
              <a:t>, artan </a:t>
            </a:r>
            <a:r>
              <a:rPr lang="tr-TR" dirty="0" err="1" smtClean="0"/>
              <a:t>adolesan</a:t>
            </a:r>
            <a:r>
              <a:rPr lang="tr-TR" dirty="0" smtClean="0"/>
              <a:t> gebelik oranlarına, düşüklere ve </a:t>
            </a:r>
            <a:r>
              <a:rPr lang="tr-TR" dirty="0" err="1" smtClean="0"/>
              <a:t>CYBH’lara</a:t>
            </a:r>
            <a:r>
              <a:rPr lang="tr-TR" dirty="0" smtClean="0"/>
              <a:t> neden olabileceği unutulmamalıdır.</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39</a:t>
            </a:fld>
            <a:endParaRPr lang="tr-TR"/>
          </a:p>
        </p:txBody>
      </p:sp>
    </p:spTree>
    <p:extLst>
      <p:ext uri="{BB962C8B-B14F-4D97-AF65-F5344CB8AC3E}">
        <p14:creationId xmlns:p14="http://schemas.microsoft.com/office/powerpoint/2010/main" val="108809616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69625"/>
            <a:ext cx="10515600" cy="1325563"/>
          </a:xfrm>
        </p:spPr>
        <p:txBody>
          <a:bodyPr>
            <a:normAutofit/>
          </a:bodyPr>
          <a:lstStyle/>
          <a:p>
            <a:r>
              <a:rPr lang="tr-TR" sz="6000" b="1" dirty="0" smtClean="0"/>
              <a:t>AFET NEDİR?</a:t>
            </a:r>
            <a:endParaRPr lang="tr-TR" sz="6000" b="1" dirty="0"/>
          </a:p>
        </p:txBody>
      </p:sp>
      <p:sp>
        <p:nvSpPr>
          <p:cNvPr id="3" name="İçerik Yer Tutucusu 2"/>
          <p:cNvSpPr>
            <a:spLocks noGrp="1"/>
          </p:cNvSpPr>
          <p:nvPr>
            <p:ph idx="1"/>
          </p:nvPr>
        </p:nvSpPr>
        <p:spPr>
          <a:xfrm>
            <a:off x="838200" y="2559127"/>
            <a:ext cx="10515600" cy="3197095"/>
          </a:xfrm>
        </p:spPr>
        <p:txBody>
          <a:bodyPr/>
          <a:lstStyle/>
          <a:p>
            <a:r>
              <a:rPr lang="tr-TR" dirty="0" smtClean="0"/>
              <a:t>Toplumun </a:t>
            </a:r>
            <a:r>
              <a:rPr lang="tr-TR" dirty="0"/>
              <a:t>tamamı veya belli kesimleri için fiziksel, ekonomik ve sosyal kayıplar doğuran, </a:t>
            </a:r>
            <a:endParaRPr lang="tr-TR" dirty="0" smtClean="0"/>
          </a:p>
          <a:p>
            <a:r>
              <a:rPr lang="tr-TR" dirty="0"/>
              <a:t>N</a:t>
            </a:r>
            <a:r>
              <a:rPr lang="tr-TR" dirty="0" smtClean="0"/>
              <a:t>ormal </a:t>
            </a:r>
            <a:r>
              <a:rPr lang="tr-TR" dirty="0"/>
              <a:t>hayatı ve insan faaliyetlerini durduran veya kesintiye uğratan, </a:t>
            </a:r>
            <a:endParaRPr lang="tr-TR" dirty="0" smtClean="0"/>
          </a:p>
          <a:p>
            <a:r>
              <a:rPr lang="tr-TR" dirty="0"/>
              <a:t>E</a:t>
            </a:r>
            <a:r>
              <a:rPr lang="tr-TR" dirty="0" smtClean="0"/>
              <a:t>tkilenen </a:t>
            </a:r>
            <a:r>
              <a:rPr lang="tr-TR" dirty="0"/>
              <a:t>toplumun baş etme kapasitesinin yeterli </a:t>
            </a:r>
            <a:r>
              <a:rPr lang="tr-TR" dirty="0" smtClean="0"/>
              <a:t>olmadığı, </a:t>
            </a:r>
          </a:p>
          <a:p>
            <a:r>
              <a:rPr lang="tr-TR" dirty="0"/>
              <a:t>D</a:t>
            </a:r>
            <a:r>
              <a:rPr lang="tr-TR" dirty="0" smtClean="0"/>
              <a:t>oğa</a:t>
            </a:r>
            <a:r>
              <a:rPr lang="tr-TR" dirty="0"/>
              <a:t>, teknoloji veya insan kaynaklı olay</a:t>
            </a:r>
            <a:r>
              <a:rPr lang="tr-TR" dirty="0" smtClean="0"/>
              <a:t>.*</a:t>
            </a:r>
            <a:endParaRPr lang="tr-TR" dirty="0"/>
          </a:p>
        </p:txBody>
      </p:sp>
      <p:pic>
        <p:nvPicPr>
          <p:cNvPr id="2050" name="Picture 2" descr="https://www.afad.gov.tr/kurumlar/afad.gov.tr/Tasarim/afad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855" y="5181666"/>
            <a:ext cx="3513945" cy="71154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599607" y="6385810"/>
            <a:ext cx="11053997" cy="276999"/>
          </a:xfrm>
          <a:prstGeom prst="rect">
            <a:avLst/>
          </a:prstGeom>
          <a:noFill/>
        </p:spPr>
        <p:txBody>
          <a:bodyPr wrap="square" rtlCol="0">
            <a:spAutoFit/>
          </a:bodyPr>
          <a:lstStyle/>
          <a:p>
            <a:r>
              <a:rPr lang="tr-TR" sz="1200" i="1" dirty="0" smtClean="0">
                <a:solidFill>
                  <a:schemeClr val="accent4">
                    <a:lumMod val="50000"/>
                  </a:schemeClr>
                </a:solidFill>
              </a:rPr>
              <a:t>* AFAD, Açıklamalı Afet Yönetimi Terimleri Sözlüğü, erişim tarihi: 09.2023</a:t>
            </a:r>
            <a:endParaRPr lang="tr-TR" sz="1200" i="1" dirty="0">
              <a:solidFill>
                <a:schemeClr val="accent4">
                  <a:lumMod val="50000"/>
                </a:schemeClr>
              </a:solidFill>
            </a:endParaRPr>
          </a:p>
        </p:txBody>
      </p:sp>
      <p:sp>
        <p:nvSpPr>
          <p:cNvPr id="5" name="Slayt Numarası Yer Tutucusu 4"/>
          <p:cNvSpPr>
            <a:spLocks noGrp="1"/>
          </p:cNvSpPr>
          <p:nvPr>
            <p:ph type="sldNum" sz="quarter" idx="12"/>
          </p:nvPr>
        </p:nvSpPr>
        <p:spPr/>
        <p:txBody>
          <a:bodyPr/>
          <a:lstStyle/>
          <a:p>
            <a:fld id="{D058BC26-C375-4E6C-83CF-39FD14E97954}" type="slidenum">
              <a:rPr lang="tr-TR" smtClean="0"/>
              <a:t>4</a:t>
            </a:fld>
            <a:endParaRPr lang="tr-TR"/>
          </a:p>
        </p:txBody>
      </p:sp>
    </p:spTree>
    <p:extLst>
      <p:ext uri="{BB962C8B-B14F-4D97-AF65-F5344CB8AC3E}">
        <p14:creationId xmlns:p14="http://schemas.microsoft.com/office/powerpoint/2010/main" val="1517999673"/>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t>‘’Ulusal </a:t>
            </a:r>
            <a:r>
              <a:rPr lang="tr-TR" b="1" i="1" dirty="0" smtClean="0"/>
              <a:t>ve Bölgesel Tedarik Zincirleri Güçlendirilmeli </a:t>
            </a:r>
            <a:r>
              <a:rPr lang="tr-TR" b="1" i="1" dirty="0" smtClean="0"/>
              <a:t>! ‘’</a:t>
            </a:r>
            <a:endParaRPr lang="tr-TR" b="1" i="1" dirty="0"/>
          </a:p>
        </p:txBody>
      </p:sp>
      <p:sp>
        <p:nvSpPr>
          <p:cNvPr id="3" name="İçerik Yer Tutucusu 2"/>
          <p:cNvSpPr>
            <a:spLocks noGrp="1"/>
          </p:cNvSpPr>
          <p:nvPr>
            <p:ph idx="1"/>
          </p:nvPr>
        </p:nvSpPr>
        <p:spPr/>
        <p:txBody>
          <a:bodyPr/>
          <a:lstStyle/>
          <a:p>
            <a:r>
              <a:rPr lang="tr-TR" dirty="0" smtClean="0"/>
              <a:t>2014-2016 yılları arasında Batı Afrika’daki Ebola krizi sırasında, genç gebeliklerin oranının %65-%75 oranında arttığı (</a:t>
            </a:r>
            <a:r>
              <a:rPr lang="tr-TR" dirty="0" err="1" smtClean="0"/>
              <a:t>Risso-Gill</a:t>
            </a:r>
            <a:r>
              <a:rPr lang="tr-TR" dirty="0" smtClean="0"/>
              <a:t> ve </a:t>
            </a:r>
            <a:r>
              <a:rPr lang="tr-TR" dirty="0" err="1" smtClean="0"/>
              <a:t>Finnegan</a:t>
            </a:r>
            <a:r>
              <a:rPr lang="tr-TR" dirty="0" smtClean="0"/>
              <a:t>), kadınlar karantinadan dolayı tıbbi tesislerden uzak kaldıkları ve bunun yerine daha riskli olan evde doğumlara zorlandıkları için anne ölüm oranlarında büyük bir artış olduğu bildirilmiştir. (</a:t>
            </a:r>
            <a:r>
              <a:rPr lang="tr-TR" dirty="0" err="1" smtClean="0"/>
              <a:t>Sochas</a:t>
            </a:r>
            <a:r>
              <a:rPr lang="tr-TR" dirty="0" smtClean="0"/>
              <a:t> vd., 2017)</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40</a:t>
            </a:fld>
            <a:endParaRPr lang="tr-TR"/>
          </a:p>
        </p:txBody>
      </p:sp>
      <p:sp>
        <p:nvSpPr>
          <p:cNvPr id="5" name="Metin kutusu 4"/>
          <p:cNvSpPr txBox="1"/>
          <p:nvPr/>
        </p:nvSpPr>
        <p:spPr>
          <a:xfrm>
            <a:off x="838200" y="5788680"/>
            <a:ext cx="10028419" cy="461665"/>
          </a:xfrm>
          <a:prstGeom prst="rect">
            <a:avLst/>
          </a:prstGeom>
          <a:noFill/>
        </p:spPr>
        <p:txBody>
          <a:bodyPr wrap="square" rtlCol="0">
            <a:spAutoFit/>
          </a:bodyPr>
          <a:lstStyle/>
          <a:p>
            <a:r>
              <a:rPr lang="tr-TR" sz="1200" i="1" dirty="0" smtClean="0">
                <a:solidFill>
                  <a:schemeClr val="accent4">
                    <a:lumMod val="50000"/>
                  </a:schemeClr>
                </a:solidFill>
              </a:rPr>
              <a:t>KAYNAK: </a:t>
            </a:r>
            <a:r>
              <a:rPr lang="en-US" sz="1200" i="1" dirty="0" err="1">
                <a:solidFill>
                  <a:schemeClr val="accent4">
                    <a:lumMod val="50000"/>
                  </a:schemeClr>
                </a:solidFill>
              </a:rPr>
              <a:t>Sochas</a:t>
            </a:r>
            <a:r>
              <a:rPr lang="en-US" sz="1200" i="1" dirty="0">
                <a:solidFill>
                  <a:schemeClr val="accent4">
                    <a:lumMod val="50000"/>
                  </a:schemeClr>
                </a:solidFill>
              </a:rPr>
              <a:t>, L., </a:t>
            </a:r>
            <a:r>
              <a:rPr lang="en-US" sz="1200" i="1" dirty="0" err="1">
                <a:solidFill>
                  <a:schemeClr val="accent4">
                    <a:lumMod val="50000"/>
                  </a:schemeClr>
                </a:solidFill>
              </a:rPr>
              <a:t>Channon</a:t>
            </a:r>
            <a:r>
              <a:rPr lang="en-US" sz="1200" i="1" dirty="0">
                <a:solidFill>
                  <a:schemeClr val="accent4">
                    <a:lumMod val="50000"/>
                  </a:schemeClr>
                </a:solidFill>
              </a:rPr>
              <a:t>, A.A. and Nam, S. (2017). Counting crisis-related indirect deaths in the context of a resilient health system: Maternal and neonatal health status during the Ebola outbreak in Sierra Leone. Health Policy and Planning, 32(</a:t>
            </a:r>
            <a:r>
              <a:rPr lang="en-US" sz="1200" i="1" dirty="0" err="1">
                <a:solidFill>
                  <a:schemeClr val="accent4">
                    <a:lumMod val="50000"/>
                  </a:schemeClr>
                </a:solidFill>
              </a:rPr>
              <a:t>suppl</a:t>
            </a:r>
            <a:r>
              <a:rPr lang="en-US" sz="1200" i="1" dirty="0">
                <a:solidFill>
                  <a:schemeClr val="accent4">
                    <a:lumMod val="50000"/>
                  </a:schemeClr>
                </a:solidFill>
              </a:rPr>
              <a:t> 3), iii32-iii39</a:t>
            </a:r>
            <a:r>
              <a:rPr lang="en-US" sz="1200" i="1" dirty="0" smtClean="0">
                <a:solidFill>
                  <a:schemeClr val="accent4">
                    <a:lumMod val="50000"/>
                  </a:schemeClr>
                </a:solidFill>
              </a:rPr>
              <a:t>.</a:t>
            </a:r>
            <a:endParaRPr lang="tr-TR" sz="1200" i="1" dirty="0">
              <a:solidFill>
                <a:schemeClr val="accent4">
                  <a:lumMod val="50000"/>
                </a:schemeClr>
              </a:solidFill>
            </a:endParaRPr>
          </a:p>
        </p:txBody>
      </p:sp>
    </p:spTree>
    <p:extLst>
      <p:ext uri="{BB962C8B-B14F-4D97-AF65-F5344CB8AC3E}">
        <p14:creationId xmlns:p14="http://schemas.microsoft.com/office/powerpoint/2010/main" val="1143207369"/>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AP Hizmetlerinin önündeki </a:t>
            </a:r>
            <a:r>
              <a:rPr lang="tr-TR" b="1" dirty="0" smtClean="0">
                <a:solidFill>
                  <a:srgbClr val="FF0000"/>
                </a:solidFill>
              </a:rPr>
              <a:t>Sosyokültürel </a:t>
            </a:r>
            <a:r>
              <a:rPr lang="tr-TR" b="1" dirty="0" smtClean="0">
                <a:solidFill>
                  <a:srgbClr val="FF0000"/>
                </a:solidFill>
              </a:rPr>
              <a:t>Engeller</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Aile büyüklüğünün, topluluk veya etnik grup için ek güvenlik unsuru olarak düşünülmesi, çocuğun varlığının geçim yapısında aile görevlerine yardım ve yaşlandıkça ebeveynler için bir sosyal hizmet yatırımı gibi algılanan bir avantaj olmasının yanında, doğum kontrolüne dini ve ahlaki itirazlar da olabilmektedir.</a:t>
            </a:r>
          </a:p>
          <a:p>
            <a:r>
              <a:rPr lang="tr-TR" dirty="0" smtClean="0"/>
              <a:t>Gebeliklerin sınırlandırılmasının ters etki yaratması veya etnik şiddet bağlamında görülmesi, AP hizmetleriyle ilgili yanlış anlamaların yaygınlaşmasına neden olmakta ve yöntem kullanımına engel teşkil etmektedir.</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41</a:t>
            </a:fld>
            <a:endParaRPr lang="tr-TR"/>
          </a:p>
        </p:txBody>
      </p:sp>
    </p:spTree>
    <p:extLst>
      <p:ext uri="{BB962C8B-B14F-4D97-AF65-F5344CB8AC3E}">
        <p14:creationId xmlns:p14="http://schemas.microsoft.com/office/powerpoint/2010/main" val="2967060404"/>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AP Hizmetlerinin önündeki </a:t>
            </a:r>
            <a:r>
              <a:rPr lang="tr-TR" b="1" dirty="0" err="1" smtClean="0"/>
              <a:t>Sosyo</a:t>
            </a:r>
            <a:r>
              <a:rPr lang="tr-TR" b="1" dirty="0" smtClean="0"/>
              <a:t>-kültürel Engeller</a:t>
            </a:r>
            <a:endParaRPr lang="tr-TR" b="1" dirty="0"/>
          </a:p>
        </p:txBody>
      </p:sp>
      <p:sp>
        <p:nvSpPr>
          <p:cNvPr id="3" name="İçerik Yer Tutucusu 2"/>
          <p:cNvSpPr>
            <a:spLocks noGrp="1"/>
          </p:cNvSpPr>
          <p:nvPr>
            <p:ph idx="1"/>
          </p:nvPr>
        </p:nvSpPr>
        <p:spPr>
          <a:xfrm>
            <a:off x="838200" y="2242159"/>
            <a:ext cx="10515600" cy="3934804"/>
          </a:xfrm>
        </p:spPr>
        <p:txBody>
          <a:bodyPr/>
          <a:lstStyle/>
          <a:p>
            <a:r>
              <a:rPr lang="tr-TR" b="1" dirty="0" smtClean="0"/>
              <a:t>Tüm bu sebeplerden dolayı, AP hizmet ve uygulaması yapmadan önce </a:t>
            </a:r>
            <a:r>
              <a:rPr lang="tr-TR" b="1" u="sng" dirty="0" smtClean="0"/>
              <a:t>toplum algıları dikkate alınmalı </a:t>
            </a:r>
            <a:r>
              <a:rPr lang="tr-TR" b="1" dirty="0" smtClean="0"/>
              <a:t>ve </a:t>
            </a:r>
            <a:r>
              <a:rPr lang="tr-TR" b="1" dirty="0" smtClean="0"/>
              <a:t>sosyokültürel </a:t>
            </a:r>
            <a:r>
              <a:rPr lang="tr-TR" b="1" dirty="0" smtClean="0"/>
              <a:t>bağlamsal incelikler göz önünde </a:t>
            </a:r>
            <a:r>
              <a:rPr lang="tr-TR" b="1" dirty="0" smtClean="0"/>
              <a:t>bulundurulmalıdır</a:t>
            </a:r>
            <a:r>
              <a:rPr lang="tr-TR" b="1" dirty="0" smtClean="0">
                <a:solidFill>
                  <a:srgbClr val="FF0000"/>
                </a:solidFill>
              </a:rPr>
              <a:t> </a:t>
            </a:r>
            <a:r>
              <a:rPr lang="tr-TR" dirty="0" smtClean="0"/>
              <a:t>(</a:t>
            </a:r>
            <a:r>
              <a:rPr lang="tr-TR" dirty="0" err="1" smtClean="0"/>
              <a:t>Asgary</a:t>
            </a:r>
            <a:r>
              <a:rPr lang="tr-TR" dirty="0" smtClean="0"/>
              <a:t> ve </a:t>
            </a:r>
            <a:r>
              <a:rPr lang="tr-TR" dirty="0" err="1" smtClean="0"/>
              <a:t>Price</a:t>
            </a:r>
            <a:r>
              <a:rPr lang="tr-TR" dirty="0" smtClean="0"/>
              <a:t>, 2018</a:t>
            </a:r>
            <a:r>
              <a:rPr lang="tr-TR" dirty="0" smtClean="0"/>
              <a:t>).</a:t>
            </a:r>
          </a:p>
          <a:p>
            <a:endParaRPr lang="tr-TR" dirty="0" smtClean="0"/>
          </a:p>
          <a:p>
            <a:r>
              <a:rPr lang="tr-TR" dirty="0" smtClean="0"/>
              <a:t>Üreme sağlığı eğitim programlarının uygulanması ve AP yöntemlerine ilişkin farkındalığın artırılması, doğum kontrol yöntemi kullanım oranlarının artmasına ve </a:t>
            </a:r>
            <a:r>
              <a:rPr lang="tr-TR" dirty="0" smtClean="0"/>
              <a:t>AP’nin </a:t>
            </a:r>
            <a:r>
              <a:rPr lang="tr-TR" dirty="0" smtClean="0"/>
              <a:t>benimsenmesine katkı sağlayacaktır.</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42</a:t>
            </a:fld>
            <a:endParaRPr lang="tr-TR"/>
          </a:p>
        </p:txBody>
      </p:sp>
      <p:sp>
        <p:nvSpPr>
          <p:cNvPr id="5" name="Metin kutusu 4"/>
          <p:cNvSpPr txBox="1"/>
          <p:nvPr/>
        </p:nvSpPr>
        <p:spPr>
          <a:xfrm>
            <a:off x="696418" y="5954137"/>
            <a:ext cx="10799164" cy="461665"/>
          </a:xfrm>
          <a:prstGeom prst="rect">
            <a:avLst/>
          </a:prstGeom>
          <a:noFill/>
        </p:spPr>
        <p:txBody>
          <a:bodyPr wrap="square" rtlCol="0">
            <a:spAutoFit/>
          </a:bodyPr>
          <a:lstStyle/>
          <a:p>
            <a:r>
              <a:rPr lang="tr-TR" sz="1200" b="1" i="1" dirty="0" smtClean="0">
                <a:solidFill>
                  <a:schemeClr val="accent4">
                    <a:lumMod val="50000"/>
                  </a:schemeClr>
                </a:solidFill>
              </a:rPr>
              <a:t>KAYNAK</a:t>
            </a:r>
            <a:r>
              <a:rPr lang="tr-TR" sz="1200" i="1" dirty="0" smtClean="0">
                <a:solidFill>
                  <a:schemeClr val="accent4">
                    <a:lumMod val="50000"/>
                  </a:schemeClr>
                </a:solidFill>
              </a:rPr>
              <a:t>: </a:t>
            </a:r>
            <a:r>
              <a:rPr lang="en-US" sz="1200" i="1" dirty="0" err="1">
                <a:solidFill>
                  <a:schemeClr val="accent4">
                    <a:lumMod val="50000"/>
                  </a:schemeClr>
                </a:solidFill>
              </a:rPr>
              <a:t>Asgary</a:t>
            </a:r>
            <a:r>
              <a:rPr lang="en-US" sz="1200" i="1" dirty="0">
                <a:solidFill>
                  <a:schemeClr val="accent4">
                    <a:lumMod val="50000"/>
                  </a:schemeClr>
                </a:solidFill>
              </a:rPr>
              <a:t>, R., &amp; Price, J. T. (2018). Socio-cultural challenges of family planning initiatives for displaced populations in conflict situations and humanitarian settings. Disaster medicine and public health preparedness, 12(6), 670-674</a:t>
            </a:r>
            <a:r>
              <a:rPr lang="en-US" sz="1200" i="1" dirty="0" smtClean="0">
                <a:solidFill>
                  <a:schemeClr val="accent4">
                    <a:lumMod val="50000"/>
                  </a:schemeClr>
                </a:solidFill>
              </a:rPr>
              <a:t>.</a:t>
            </a:r>
            <a:endParaRPr lang="tr-TR" sz="1200" i="1" dirty="0">
              <a:solidFill>
                <a:schemeClr val="accent4">
                  <a:lumMod val="50000"/>
                </a:schemeClr>
              </a:solidFill>
            </a:endParaRPr>
          </a:p>
        </p:txBody>
      </p:sp>
    </p:spTree>
    <p:extLst>
      <p:ext uri="{BB962C8B-B14F-4D97-AF65-F5344CB8AC3E}">
        <p14:creationId xmlns:p14="http://schemas.microsoft.com/office/powerpoint/2010/main" val="268711784"/>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6000" b="1" i="1" strike="sngStrike" dirty="0" smtClean="0">
                <a:solidFill>
                  <a:schemeClr val="bg1">
                    <a:lumMod val="50000"/>
                  </a:schemeClr>
                </a:solidFill>
                <a:effectLst>
                  <a:outerShdw blurRad="38100" dist="38100" dir="2700000" algn="tl">
                    <a:srgbClr val="000000">
                      <a:alpha val="43137"/>
                    </a:srgbClr>
                  </a:outerShdw>
                </a:effectLst>
              </a:rPr>
              <a:t> </a:t>
            </a:r>
            <a:r>
              <a:rPr lang="tr-TR" sz="6000" b="1" i="1" strike="sngStrike" dirty="0" smtClean="0">
                <a:solidFill>
                  <a:schemeClr val="bg1">
                    <a:lumMod val="50000"/>
                  </a:schemeClr>
                </a:solidFill>
                <a:effectLst>
                  <a:outerShdw blurRad="38100" dist="38100" dir="2700000" algn="tl">
                    <a:srgbClr val="000000">
                      <a:alpha val="43137"/>
                    </a:srgbClr>
                  </a:outerShdw>
                </a:effectLst>
              </a:rPr>
              <a:t>STİGMA </a:t>
            </a:r>
            <a:endParaRPr lang="tr-TR" sz="6000" b="1" i="1" strike="sngStrike" dirty="0">
              <a:solidFill>
                <a:schemeClr val="bg1">
                  <a:lumMod val="50000"/>
                </a:schemeClr>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r>
              <a:rPr lang="tr-TR" dirty="0" smtClean="0"/>
              <a:t>Literatür özellikle ekonomik sıkıntı nedeniyle düşük kaynaklı ortamlarda kadınların cinsel ve üreme sağlığı hizmetleri alamadığını, </a:t>
            </a:r>
          </a:p>
          <a:p>
            <a:r>
              <a:rPr lang="tr-TR" dirty="0"/>
              <a:t>T</a:t>
            </a:r>
            <a:r>
              <a:rPr lang="tr-TR" dirty="0" smtClean="0"/>
              <a:t>emiz su, sabun ve adet malzemeleri gibi hijyen ürünlerine erişim ve kullanılabilirliğin kısıtlandığını,</a:t>
            </a:r>
          </a:p>
          <a:p>
            <a:r>
              <a:rPr lang="tr-TR" dirty="0" smtClean="0"/>
              <a:t>Kadınların </a:t>
            </a:r>
            <a:r>
              <a:rPr lang="tr-TR" dirty="0" err="1" smtClean="0"/>
              <a:t>menstruasyon</a:t>
            </a:r>
            <a:r>
              <a:rPr lang="tr-TR" dirty="0" smtClean="0"/>
              <a:t> döneminde fiziksel rahatsızlık, utanç ve damgalamaya maruz bırakıldığını,</a:t>
            </a:r>
          </a:p>
          <a:p>
            <a:r>
              <a:rPr lang="tr-TR" dirty="0" smtClean="0"/>
              <a:t>Dahası, tüm bunların </a:t>
            </a:r>
            <a:r>
              <a:rPr lang="tr-TR" b="1" dirty="0" smtClean="0">
                <a:solidFill>
                  <a:srgbClr val="FF0000"/>
                </a:solidFill>
              </a:rPr>
              <a:t>koruyucu hekimlik hizmetlerini tamamen kısıtlayabildiğini </a:t>
            </a:r>
            <a:r>
              <a:rPr lang="tr-TR" dirty="0" smtClean="0"/>
              <a:t>göstermektedir </a:t>
            </a:r>
            <a:r>
              <a:rPr lang="tr-TR" dirty="0" smtClean="0"/>
              <a:t>(</a:t>
            </a:r>
            <a:r>
              <a:rPr lang="tr-TR" dirty="0" err="1" smtClean="0"/>
              <a:t>Steinert</a:t>
            </a:r>
            <a:r>
              <a:rPr lang="tr-TR" dirty="0" smtClean="0"/>
              <a:t> vd., 2021</a:t>
            </a:r>
            <a:r>
              <a:rPr lang="tr-TR" dirty="0" smtClean="0"/>
              <a:t>).</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43</a:t>
            </a:fld>
            <a:endParaRPr lang="tr-TR"/>
          </a:p>
        </p:txBody>
      </p:sp>
      <p:sp>
        <p:nvSpPr>
          <p:cNvPr id="5" name="Metin kutusu 4"/>
          <p:cNvSpPr txBox="1"/>
          <p:nvPr/>
        </p:nvSpPr>
        <p:spPr>
          <a:xfrm>
            <a:off x="1063053" y="5974269"/>
            <a:ext cx="9579964" cy="523220"/>
          </a:xfrm>
          <a:prstGeom prst="rect">
            <a:avLst/>
          </a:prstGeom>
          <a:noFill/>
        </p:spPr>
        <p:txBody>
          <a:bodyPr wrap="square" rtlCol="0">
            <a:spAutoFit/>
          </a:bodyPr>
          <a:lstStyle/>
          <a:p>
            <a:r>
              <a:rPr lang="tr-TR" sz="1200" b="1" i="1" dirty="0" smtClean="0">
                <a:solidFill>
                  <a:schemeClr val="accent4">
                    <a:lumMod val="50000"/>
                  </a:schemeClr>
                </a:solidFill>
              </a:rPr>
              <a:t>KAYNAK</a:t>
            </a:r>
            <a:r>
              <a:rPr lang="tr-TR" sz="1200" i="1" dirty="0" smtClean="0">
                <a:solidFill>
                  <a:schemeClr val="accent4">
                    <a:lumMod val="50000"/>
                  </a:schemeClr>
                </a:solidFill>
              </a:rPr>
              <a:t>: </a:t>
            </a:r>
            <a:r>
              <a:rPr lang="tr-TR" sz="1200" i="1" dirty="0" err="1">
                <a:solidFill>
                  <a:schemeClr val="accent4">
                    <a:lumMod val="50000"/>
                  </a:schemeClr>
                </a:solidFill>
              </a:rPr>
              <a:t>Steinert</a:t>
            </a:r>
            <a:r>
              <a:rPr lang="tr-TR" sz="1200" i="1" dirty="0">
                <a:solidFill>
                  <a:schemeClr val="accent4">
                    <a:lumMod val="50000"/>
                  </a:schemeClr>
                </a:solidFill>
              </a:rPr>
              <a:t>, J. I., </a:t>
            </a:r>
            <a:r>
              <a:rPr lang="tr-TR" sz="1200" i="1" dirty="0" err="1">
                <a:solidFill>
                  <a:schemeClr val="accent4">
                    <a:lumMod val="50000"/>
                  </a:schemeClr>
                </a:solidFill>
              </a:rPr>
              <a:t>Alacevich</a:t>
            </a:r>
            <a:r>
              <a:rPr lang="tr-TR" sz="1200" i="1" dirty="0">
                <a:solidFill>
                  <a:schemeClr val="accent4">
                    <a:lumMod val="50000"/>
                  </a:schemeClr>
                </a:solidFill>
              </a:rPr>
              <a:t>, C., </a:t>
            </a:r>
            <a:r>
              <a:rPr lang="tr-TR" sz="1200" i="1" dirty="0" err="1">
                <a:solidFill>
                  <a:schemeClr val="accent4">
                    <a:lumMod val="50000"/>
                  </a:schemeClr>
                </a:solidFill>
              </a:rPr>
              <a:t>Steele</a:t>
            </a:r>
            <a:r>
              <a:rPr lang="tr-TR" sz="1200" i="1" dirty="0">
                <a:solidFill>
                  <a:schemeClr val="accent4">
                    <a:lumMod val="50000"/>
                  </a:schemeClr>
                </a:solidFill>
              </a:rPr>
              <a:t>, B., </a:t>
            </a:r>
            <a:r>
              <a:rPr lang="tr-TR" sz="1200" i="1" dirty="0" err="1">
                <a:solidFill>
                  <a:schemeClr val="accent4">
                    <a:lumMod val="50000"/>
                  </a:schemeClr>
                </a:solidFill>
              </a:rPr>
              <a:t>Hennegan</a:t>
            </a:r>
            <a:r>
              <a:rPr lang="tr-TR" sz="1200" i="1" dirty="0">
                <a:solidFill>
                  <a:schemeClr val="accent4">
                    <a:lumMod val="50000"/>
                  </a:schemeClr>
                </a:solidFill>
              </a:rPr>
              <a:t>, J., &amp; </a:t>
            </a:r>
            <a:r>
              <a:rPr lang="tr-TR" sz="1200" i="1" dirty="0" err="1">
                <a:solidFill>
                  <a:schemeClr val="accent4">
                    <a:lumMod val="50000"/>
                  </a:schemeClr>
                </a:solidFill>
              </a:rPr>
              <a:t>Yakubovich</a:t>
            </a:r>
            <a:r>
              <a:rPr lang="tr-TR" sz="1200" i="1" dirty="0">
                <a:solidFill>
                  <a:schemeClr val="accent4">
                    <a:lumMod val="50000"/>
                  </a:schemeClr>
                </a:solidFill>
              </a:rPr>
              <a:t>, A. R. (2021). </a:t>
            </a:r>
            <a:r>
              <a:rPr lang="tr-TR" sz="1200" i="1" dirty="0" err="1">
                <a:solidFill>
                  <a:schemeClr val="accent4">
                    <a:lumMod val="50000"/>
                  </a:schemeClr>
                </a:solidFill>
              </a:rPr>
              <a:t>Response</a:t>
            </a:r>
            <a:r>
              <a:rPr lang="tr-TR" sz="1200" i="1" dirty="0">
                <a:solidFill>
                  <a:schemeClr val="accent4">
                    <a:lumMod val="50000"/>
                  </a:schemeClr>
                </a:solidFill>
              </a:rPr>
              <a:t> </a:t>
            </a:r>
            <a:r>
              <a:rPr lang="tr-TR" sz="1200" i="1" dirty="0" err="1">
                <a:solidFill>
                  <a:schemeClr val="accent4">
                    <a:lumMod val="50000"/>
                  </a:schemeClr>
                </a:solidFill>
              </a:rPr>
              <a:t>strategies</a:t>
            </a:r>
            <a:r>
              <a:rPr lang="tr-TR" sz="1200" i="1" dirty="0">
                <a:solidFill>
                  <a:schemeClr val="accent4">
                    <a:lumMod val="50000"/>
                  </a:schemeClr>
                </a:solidFill>
              </a:rPr>
              <a:t> </a:t>
            </a:r>
            <a:r>
              <a:rPr lang="tr-TR" sz="1200" i="1" dirty="0" err="1">
                <a:solidFill>
                  <a:schemeClr val="accent4">
                    <a:lumMod val="50000"/>
                  </a:schemeClr>
                </a:solidFill>
              </a:rPr>
              <a:t>for</a:t>
            </a:r>
            <a:r>
              <a:rPr lang="tr-TR" sz="1200" i="1" dirty="0">
                <a:solidFill>
                  <a:schemeClr val="accent4">
                    <a:lumMod val="50000"/>
                  </a:schemeClr>
                </a:solidFill>
              </a:rPr>
              <a:t> </a:t>
            </a:r>
            <a:r>
              <a:rPr lang="tr-TR" sz="1200" i="1" dirty="0" err="1">
                <a:solidFill>
                  <a:schemeClr val="accent4">
                    <a:lumMod val="50000"/>
                  </a:schemeClr>
                </a:solidFill>
              </a:rPr>
              <a:t>promoting</a:t>
            </a:r>
            <a:r>
              <a:rPr lang="tr-TR" sz="1200" i="1" dirty="0">
                <a:solidFill>
                  <a:schemeClr val="accent4">
                    <a:lumMod val="50000"/>
                  </a:schemeClr>
                </a:solidFill>
              </a:rPr>
              <a:t> </a:t>
            </a:r>
            <a:r>
              <a:rPr lang="tr-TR" sz="1200" i="1" dirty="0" err="1">
                <a:solidFill>
                  <a:schemeClr val="accent4">
                    <a:lumMod val="50000"/>
                  </a:schemeClr>
                </a:solidFill>
              </a:rPr>
              <a:t>gender</a:t>
            </a:r>
            <a:r>
              <a:rPr lang="tr-TR" sz="1200" i="1" dirty="0">
                <a:solidFill>
                  <a:schemeClr val="accent4">
                    <a:lumMod val="50000"/>
                  </a:schemeClr>
                </a:solidFill>
              </a:rPr>
              <a:t> </a:t>
            </a:r>
            <a:r>
              <a:rPr lang="tr-TR" sz="1200" i="1" dirty="0" err="1">
                <a:solidFill>
                  <a:schemeClr val="accent4">
                    <a:lumMod val="50000"/>
                  </a:schemeClr>
                </a:solidFill>
              </a:rPr>
              <a:t>equality</a:t>
            </a:r>
            <a:r>
              <a:rPr lang="tr-TR" sz="1200" i="1" dirty="0">
                <a:solidFill>
                  <a:schemeClr val="accent4">
                    <a:lumMod val="50000"/>
                  </a:schemeClr>
                </a:solidFill>
              </a:rPr>
              <a:t> in </a:t>
            </a:r>
            <a:r>
              <a:rPr lang="tr-TR" sz="1200" i="1" dirty="0" err="1">
                <a:solidFill>
                  <a:schemeClr val="accent4">
                    <a:lumMod val="50000"/>
                  </a:schemeClr>
                </a:solidFill>
              </a:rPr>
              <a:t>public</a:t>
            </a:r>
            <a:r>
              <a:rPr lang="tr-TR" sz="1200" i="1" dirty="0">
                <a:solidFill>
                  <a:schemeClr val="accent4">
                    <a:lumMod val="50000"/>
                  </a:schemeClr>
                </a:solidFill>
              </a:rPr>
              <a:t> </a:t>
            </a:r>
            <a:r>
              <a:rPr lang="tr-TR" sz="1200" i="1" dirty="0" err="1">
                <a:solidFill>
                  <a:schemeClr val="accent4">
                    <a:lumMod val="50000"/>
                  </a:schemeClr>
                </a:solidFill>
              </a:rPr>
              <a:t>health</a:t>
            </a:r>
            <a:r>
              <a:rPr lang="tr-TR" sz="1200" i="1" dirty="0">
                <a:solidFill>
                  <a:schemeClr val="accent4">
                    <a:lumMod val="50000"/>
                  </a:schemeClr>
                </a:solidFill>
              </a:rPr>
              <a:t> </a:t>
            </a:r>
            <a:r>
              <a:rPr lang="tr-TR" sz="1200" i="1" dirty="0" err="1">
                <a:solidFill>
                  <a:schemeClr val="accent4">
                    <a:lumMod val="50000"/>
                  </a:schemeClr>
                </a:solidFill>
              </a:rPr>
              <a:t>emergencies</a:t>
            </a:r>
            <a:r>
              <a:rPr lang="tr-TR" sz="1200" i="1" dirty="0">
                <a:solidFill>
                  <a:schemeClr val="accent4">
                    <a:lumMod val="50000"/>
                  </a:schemeClr>
                </a:solidFill>
              </a:rPr>
              <a:t>: a </a:t>
            </a:r>
            <a:r>
              <a:rPr lang="tr-TR" sz="1200" i="1" dirty="0" err="1">
                <a:solidFill>
                  <a:schemeClr val="accent4">
                    <a:lumMod val="50000"/>
                  </a:schemeClr>
                </a:solidFill>
              </a:rPr>
              <a:t>rapid</a:t>
            </a:r>
            <a:r>
              <a:rPr lang="tr-TR" sz="1200" i="1" dirty="0">
                <a:solidFill>
                  <a:schemeClr val="accent4">
                    <a:lumMod val="50000"/>
                  </a:schemeClr>
                </a:solidFill>
              </a:rPr>
              <a:t> </a:t>
            </a:r>
            <a:r>
              <a:rPr lang="tr-TR" sz="1200" i="1" dirty="0" err="1">
                <a:solidFill>
                  <a:schemeClr val="accent4">
                    <a:lumMod val="50000"/>
                  </a:schemeClr>
                </a:solidFill>
              </a:rPr>
              <a:t>scoping</a:t>
            </a:r>
            <a:r>
              <a:rPr lang="tr-TR" sz="1200" i="1" dirty="0">
                <a:solidFill>
                  <a:schemeClr val="accent4">
                    <a:lumMod val="50000"/>
                  </a:schemeClr>
                </a:solidFill>
              </a:rPr>
              <a:t> </a:t>
            </a:r>
            <a:r>
              <a:rPr lang="tr-TR" sz="1200" i="1" dirty="0" err="1">
                <a:solidFill>
                  <a:schemeClr val="accent4">
                    <a:lumMod val="50000"/>
                  </a:schemeClr>
                </a:solidFill>
              </a:rPr>
              <a:t>review</a:t>
            </a:r>
            <a:r>
              <a:rPr lang="tr-TR" sz="1200" i="1" dirty="0">
                <a:solidFill>
                  <a:schemeClr val="accent4">
                    <a:lumMod val="50000"/>
                  </a:schemeClr>
                </a:solidFill>
              </a:rPr>
              <a:t>. BMJ </a:t>
            </a:r>
            <a:r>
              <a:rPr lang="tr-TR" sz="1200" i="1" dirty="0" err="1">
                <a:solidFill>
                  <a:schemeClr val="accent4">
                    <a:lumMod val="50000"/>
                  </a:schemeClr>
                </a:solidFill>
              </a:rPr>
              <a:t>open</a:t>
            </a:r>
            <a:r>
              <a:rPr lang="tr-TR" sz="1200" i="1" dirty="0">
                <a:solidFill>
                  <a:schemeClr val="accent4">
                    <a:lumMod val="50000"/>
                  </a:schemeClr>
                </a:solidFill>
              </a:rPr>
              <a:t>, 11(8), e048292</a:t>
            </a:r>
            <a:r>
              <a:rPr lang="tr-TR" sz="1600" dirty="0" smtClean="0"/>
              <a:t>.</a:t>
            </a:r>
            <a:endParaRPr lang="tr-TR" sz="1600" dirty="0"/>
          </a:p>
        </p:txBody>
      </p:sp>
    </p:spTree>
    <p:extLst>
      <p:ext uri="{BB962C8B-B14F-4D97-AF65-F5344CB8AC3E}">
        <p14:creationId xmlns:p14="http://schemas.microsoft.com/office/powerpoint/2010/main" val="235958205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Ergen Kızların Eğitim </a:t>
            </a:r>
            <a:r>
              <a:rPr lang="tr-TR" b="1" dirty="0" smtClean="0">
                <a:solidFill>
                  <a:srgbClr val="FF0000"/>
                </a:solidFill>
              </a:rPr>
              <a:t>ve </a:t>
            </a:r>
            <a:r>
              <a:rPr lang="tr-TR" b="1" dirty="0" smtClean="0">
                <a:solidFill>
                  <a:srgbClr val="FF0000"/>
                </a:solidFill>
              </a:rPr>
              <a:t>Öğretim Kaybı</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Bazı ergenlerin okulu kalıcı olarak bırakması, cinsel sömürü riskinin artmasına ve erken yaşta zorla evlendirilmelerine yol açmaktadır.</a:t>
            </a:r>
          </a:p>
          <a:p>
            <a:r>
              <a:rPr lang="tr-TR" dirty="0" smtClean="0"/>
              <a:t>Ergen kızların cinsel sağlık ve üreme sağlığı bilgilerine ve hizmetlerine erişiminin azalması, </a:t>
            </a:r>
            <a:r>
              <a:rPr lang="tr-TR" dirty="0" err="1" smtClean="0"/>
              <a:t>CYBH’den</a:t>
            </a:r>
            <a:r>
              <a:rPr lang="tr-TR" dirty="0" smtClean="0"/>
              <a:t> </a:t>
            </a:r>
            <a:r>
              <a:rPr lang="tr-TR" dirty="0" smtClean="0"/>
              <a:t>korunmayı azaltmakta ve genç yaştaki gebelikleri, istenmeyen gebelikleri/doğumları ve ergen anneler ve bebekleri için sağlık riskini artırabilmektedir.</a:t>
            </a:r>
          </a:p>
          <a:p>
            <a:r>
              <a:rPr lang="tr-TR" dirty="0" smtClean="0"/>
              <a:t>Kadınların eğitimli olmasının modern doğum kontrol yöntemlerinin kullanımına daha duyarlı olmasını sağladığı araştırmalarda </a:t>
            </a:r>
            <a:r>
              <a:rPr lang="tr-TR" dirty="0" smtClean="0"/>
              <a:t>gösterilmiştir </a:t>
            </a:r>
            <a:r>
              <a:rPr lang="tr-TR" dirty="0" smtClean="0"/>
              <a:t>(</a:t>
            </a:r>
            <a:r>
              <a:rPr lang="tr-TR" dirty="0" err="1" smtClean="0"/>
              <a:t>Adeyemi</a:t>
            </a:r>
            <a:r>
              <a:rPr lang="tr-TR" dirty="0" smtClean="0"/>
              <a:t> vd., 2016</a:t>
            </a:r>
            <a:r>
              <a:rPr lang="tr-TR" dirty="0" smtClean="0"/>
              <a:t>).</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44</a:t>
            </a:fld>
            <a:endParaRPr lang="tr-TR"/>
          </a:p>
        </p:txBody>
      </p:sp>
      <p:sp>
        <p:nvSpPr>
          <p:cNvPr id="5" name="Metin kutusu 4"/>
          <p:cNvSpPr txBox="1"/>
          <p:nvPr/>
        </p:nvSpPr>
        <p:spPr>
          <a:xfrm>
            <a:off x="838200" y="6077247"/>
            <a:ext cx="10515600" cy="461665"/>
          </a:xfrm>
          <a:prstGeom prst="rect">
            <a:avLst/>
          </a:prstGeom>
          <a:noFill/>
        </p:spPr>
        <p:txBody>
          <a:bodyPr wrap="square" rtlCol="0">
            <a:spAutoFit/>
          </a:bodyPr>
          <a:lstStyle/>
          <a:p>
            <a:r>
              <a:rPr lang="tr-TR" sz="1200" i="1" dirty="0" smtClean="0">
                <a:solidFill>
                  <a:schemeClr val="accent4">
                    <a:lumMod val="50000"/>
                  </a:schemeClr>
                </a:solidFill>
              </a:rPr>
              <a:t>KAYNAK: </a:t>
            </a:r>
            <a:r>
              <a:rPr lang="tr-TR" sz="1200" i="1" dirty="0" err="1">
                <a:solidFill>
                  <a:schemeClr val="accent4">
                    <a:lumMod val="50000"/>
                  </a:schemeClr>
                </a:solidFill>
              </a:rPr>
              <a:t>Adeyemi</a:t>
            </a:r>
            <a:r>
              <a:rPr lang="tr-TR" sz="1200" i="1" dirty="0">
                <a:solidFill>
                  <a:schemeClr val="accent4">
                    <a:lumMod val="50000"/>
                  </a:schemeClr>
                </a:solidFill>
              </a:rPr>
              <a:t>, A. S., </a:t>
            </a:r>
            <a:r>
              <a:rPr lang="tr-TR" sz="1200" i="1" dirty="0" err="1">
                <a:solidFill>
                  <a:schemeClr val="accent4">
                    <a:lumMod val="50000"/>
                  </a:schemeClr>
                </a:solidFill>
              </a:rPr>
              <a:t>Olugbenga-Bello</a:t>
            </a:r>
            <a:r>
              <a:rPr lang="tr-TR" sz="1200" i="1" dirty="0">
                <a:solidFill>
                  <a:schemeClr val="accent4">
                    <a:lumMod val="50000"/>
                  </a:schemeClr>
                </a:solidFill>
              </a:rPr>
              <a:t>, A. I., </a:t>
            </a:r>
            <a:r>
              <a:rPr lang="tr-TR" sz="1200" i="1" dirty="0" err="1">
                <a:solidFill>
                  <a:schemeClr val="accent4">
                    <a:lumMod val="50000"/>
                  </a:schemeClr>
                </a:solidFill>
              </a:rPr>
              <a:t>Adeoye</a:t>
            </a:r>
            <a:r>
              <a:rPr lang="tr-TR" sz="1200" i="1" dirty="0">
                <a:solidFill>
                  <a:schemeClr val="accent4">
                    <a:lumMod val="50000"/>
                  </a:schemeClr>
                </a:solidFill>
              </a:rPr>
              <a:t>, O. A., </a:t>
            </a:r>
            <a:r>
              <a:rPr lang="tr-TR" sz="1200" i="1" dirty="0" err="1">
                <a:solidFill>
                  <a:schemeClr val="accent4">
                    <a:lumMod val="50000"/>
                  </a:schemeClr>
                </a:solidFill>
              </a:rPr>
              <a:t>Salawu</a:t>
            </a:r>
            <a:r>
              <a:rPr lang="tr-TR" sz="1200" i="1" dirty="0">
                <a:solidFill>
                  <a:schemeClr val="accent4">
                    <a:lumMod val="50000"/>
                  </a:schemeClr>
                </a:solidFill>
              </a:rPr>
              <a:t>, M. O., </a:t>
            </a:r>
            <a:r>
              <a:rPr lang="tr-TR" sz="1200" i="1" dirty="0" err="1">
                <a:solidFill>
                  <a:schemeClr val="accent4">
                    <a:lumMod val="50000"/>
                  </a:schemeClr>
                </a:solidFill>
              </a:rPr>
              <a:t>Aderinoye</a:t>
            </a:r>
            <a:r>
              <a:rPr lang="tr-TR" sz="1200" i="1" dirty="0">
                <a:solidFill>
                  <a:schemeClr val="accent4">
                    <a:lumMod val="50000"/>
                  </a:schemeClr>
                </a:solidFill>
              </a:rPr>
              <a:t>, A. A., &amp; </a:t>
            </a:r>
            <a:r>
              <a:rPr lang="tr-TR" sz="1200" i="1" dirty="0" err="1">
                <a:solidFill>
                  <a:schemeClr val="accent4">
                    <a:lumMod val="50000"/>
                  </a:schemeClr>
                </a:solidFill>
              </a:rPr>
              <a:t>Agbaje</a:t>
            </a:r>
            <a:r>
              <a:rPr lang="tr-TR" sz="1200" i="1" dirty="0">
                <a:solidFill>
                  <a:schemeClr val="accent4">
                    <a:lumMod val="50000"/>
                  </a:schemeClr>
                </a:solidFill>
              </a:rPr>
              <a:t>, M. A. (2016). </a:t>
            </a:r>
            <a:r>
              <a:rPr lang="tr-TR" sz="1200" i="1" dirty="0" err="1">
                <a:solidFill>
                  <a:schemeClr val="accent4">
                    <a:lumMod val="50000"/>
                  </a:schemeClr>
                </a:solidFill>
              </a:rPr>
              <a:t>Contraceptive</a:t>
            </a:r>
            <a:r>
              <a:rPr lang="tr-TR" sz="1200" i="1" dirty="0">
                <a:solidFill>
                  <a:schemeClr val="accent4">
                    <a:lumMod val="50000"/>
                  </a:schemeClr>
                </a:solidFill>
              </a:rPr>
              <a:t> </a:t>
            </a:r>
            <a:r>
              <a:rPr lang="tr-TR" sz="1200" i="1" dirty="0" err="1">
                <a:solidFill>
                  <a:schemeClr val="accent4">
                    <a:lumMod val="50000"/>
                  </a:schemeClr>
                </a:solidFill>
              </a:rPr>
              <a:t>prevalence</a:t>
            </a:r>
            <a:r>
              <a:rPr lang="tr-TR" sz="1200" i="1" dirty="0">
                <a:solidFill>
                  <a:schemeClr val="accent4">
                    <a:lumMod val="50000"/>
                  </a:schemeClr>
                </a:solidFill>
              </a:rPr>
              <a:t> </a:t>
            </a:r>
            <a:r>
              <a:rPr lang="tr-TR" sz="1200" i="1" dirty="0" err="1">
                <a:solidFill>
                  <a:schemeClr val="accent4">
                    <a:lumMod val="50000"/>
                  </a:schemeClr>
                </a:solidFill>
              </a:rPr>
              <a:t>and</a:t>
            </a:r>
            <a:r>
              <a:rPr lang="tr-TR" sz="1200" i="1" dirty="0">
                <a:solidFill>
                  <a:schemeClr val="accent4">
                    <a:lumMod val="50000"/>
                  </a:schemeClr>
                </a:solidFill>
              </a:rPr>
              <a:t> </a:t>
            </a:r>
            <a:r>
              <a:rPr lang="tr-TR" sz="1200" i="1" dirty="0" err="1">
                <a:solidFill>
                  <a:schemeClr val="accent4">
                    <a:lumMod val="50000"/>
                  </a:schemeClr>
                </a:solidFill>
              </a:rPr>
              <a:t>determinants</a:t>
            </a:r>
            <a:r>
              <a:rPr lang="tr-TR" sz="1200" i="1" dirty="0">
                <a:solidFill>
                  <a:schemeClr val="accent4">
                    <a:lumMod val="50000"/>
                  </a:schemeClr>
                </a:solidFill>
              </a:rPr>
              <a:t> </a:t>
            </a:r>
            <a:r>
              <a:rPr lang="tr-TR" sz="1200" i="1" dirty="0" err="1">
                <a:solidFill>
                  <a:schemeClr val="accent4">
                    <a:lumMod val="50000"/>
                  </a:schemeClr>
                </a:solidFill>
              </a:rPr>
              <a:t>among</a:t>
            </a:r>
            <a:r>
              <a:rPr lang="tr-TR" sz="1200" i="1" dirty="0">
                <a:solidFill>
                  <a:schemeClr val="accent4">
                    <a:lumMod val="50000"/>
                  </a:schemeClr>
                </a:solidFill>
              </a:rPr>
              <a:t> </a:t>
            </a:r>
            <a:r>
              <a:rPr lang="tr-TR" sz="1200" i="1" dirty="0" err="1">
                <a:solidFill>
                  <a:schemeClr val="accent4">
                    <a:lumMod val="50000"/>
                  </a:schemeClr>
                </a:solidFill>
              </a:rPr>
              <a:t>women</a:t>
            </a:r>
            <a:r>
              <a:rPr lang="tr-TR" sz="1200" i="1" dirty="0">
                <a:solidFill>
                  <a:schemeClr val="accent4">
                    <a:lumMod val="50000"/>
                  </a:schemeClr>
                </a:solidFill>
              </a:rPr>
              <a:t> of </a:t>
            </a:r>
            <a:r>
              <a:rPr lang="tr-TR" sz="1200" i="1" dirty="0" err="1">
                <a:solidFill>
                  <a:schemeClr val="accent4">
                    <a:lumMod val="50000"/>
                  </a:schemeClr>
                </a:solidFill>
              </a:rPr>
              <a:t>reproductive</a:t>
            </a:r>
            <a:r>
              <a:rPr lang="tr-TR" sz="1200" i="1" dirty="0">
                <a:solidFill>
                  <a:schemeClr val="accent4">
                    <a:lumMod val="50000"/>
                  </a:schemeClr>
                </a:solidFill>
              </a:rPr>
              <a:t> </a:t>
            </a:r>
            <a:r>
              <a:rPr lang="tr-TR" sz="1200" i="1" dirty="0" err="1">
                <a:solidFill>
                  <a:schemeClr val="accent4">
                    <a:lumMod val="50000"/>
                  </a:schemeClr>
                </a:solidFill>
              </a:rPr>
              <a:t>age</a:t>
            </a:r>
            <a:r>
              <a:rPr lang="tr-TR" sz="1200" i="1" dirty="0">
                <a:solidFill>
                  <a:schemeClr val="accent4">
                    <a:lumMod val="50000"/>
                  </a:schemeClr>
                </a:solidFill>
              </a:rPr>
              <a:t> </a:t>
            </a:r>
            <a:r>
              <a:rPr lang="tr-TR" sz="1200" i="1" dirty="0" err="1">
                <a:solidFill>
                  <a:schemeClr val="accent4">
                    <a:lumMod val="50000"/>
                  </a:schemeClr>
                </a:solidFill>
              </a:rPr>
              <a:t>group</a:t>
            </a:r>
            <a:r>
              <a:rPr lang="tr-TR" sz="1200" i="1" dirty="0">
                <a:solidFill>
                  <a:schemeClr val="accent4">
                    <a:lumMod val="50000"/>
                  </a:schemeClr>
                </a:solidFill>
              </a:rPr>
              <a:t> in </a:t>
            </a:r>
            <a:r>
              <a:rPr lang="tr-TR" sz="1200" i="1" dirty="0" err="1">
                <a:solidFill>
                  <a:schemeClr val="accent4">
                    <a:lumMod val="50000"/>
                  </a:schemeClr>
                </a:solidFill>
              </a:rPr>
              <a:t>Ogbomoso</a:t>
            </a:r>
            <a:r>
              <a:rPr lang="tr-TR" sz="1200" i="1" dirty="0">
                <a:solidFill>
                  <a:schemeClr val="accent4">
                    <a:lumMod val="50000"/>
                  </a:schemeClr>
                </a:solidFill>
              </a:rPr>
              <a:t>, </a:t>
            </a:r>
            <a:r>
              <a:rPr lang="tr-TR" sz="1200" i="1" dirty="0" err="1">
                <a:solidFill>
                  <a:schemeClr val="accent4">
                    <a:lumMod val="50000"/>
                  </a:schemeClr>
                </a:solidFill>
              </a:rPr>
              <a:t>Oyo</a:t>
            </a:r>
            <a:r>
              <a:rPr lang="tr-TR" sz="1200" i="1" dirty="0">
                <a:solidFill>
                  <a:schemeClr val="accent4">
                    <a:lumMod val="50000"/>
                  </a:schemeClr>
                </a:solidFill>
              </a:rPr>
              <a:t> </a:t>
            </a:r>
            <a:r>
              <a:rPr lang="tr-TR" sz="1200" i="1" dirty="0" err="1">
                <a:solidFill>
                  <a:schemeClr val="accent4">
                    <a:lumMod val="50000"/>
                  </a:schemeClr>
                </a:solidFill>
              </a:rPr>
              <a:t>State</a:t>
            </a:r>
            <a:r>
              <a:rPr lang="tr-TR" sz="1200" i="1" dirty="0">
                <a:solidFill>
                  <a:schemeClr val="accent4">
                    <a:lumMod val="50000"/>
                  </a:schemeClr>
                </a:solidFill>
              </a:rPr>
              <a:t>, </a:t>
            </a:r>
            <a:r>
              <a:rPr lang="tr-TR" sz="1200" i="1" dirty="0" err="1">
                <a:solidFill>
                  <a:schemeClr val="accent4">
                    <a:lumMod val="50000"/>
                  </a:schemeClr>
                </a:solidFill>
              </a:rPr>
              <a:t>Nigeria</a:t>
            </a:r>
            <a:r>
              <a:rPr lang="tr-TR" sz="1200" i="1" dirty="0">
                <a:solidFill>
                  <a:schemeClr val="accent4">
                    <a:lumMod val="50000"/>
                  </a:schemeClr>
                </a:solidFill>
              </a:rPr>
              <a:t>. Open Access </a:t>
            </a:r>
            <a:r>
              <a:rPr lang="tr-TR" sz="1200" i="1" dirty="0" err="1">
                <a:solidFill>
                  <a:schemeClr val="accent4">
                    <a:lumMod val="50000"/>
                  </a:schemeClr>
                </a:solidFill>
              </a:rPr>
              <a:t>Journal</a:t>
            </a:r>
            <a:r>
              <a:rPr lang="tr-TR" sz="1200" i="1" dirty="0">
                <a:solidFill>
                  <a:schemeClr val="accent4">
                    <a:lumMod val="50000"/>
                  </a:schemeClr>
                </a:solidFill>
              </a:rPr>
              <a:t> of </a:t>
            </a:r>
            <a:r>
              <a:rPr lang="tr-TR" sz="1200" i="1" dirty="0" err="1">
                <a:solidFill>
                  <a:schemeClr val="accent4">
                    <a:lumMod val="50000"/>
                  </a:schemeClr>
                </a:solidFill>
              </a:rPr>
              <a:t>Contraception</a:t>
            </a:r>
            <a:r>
              <a:rPr lang="tr-TR" sz="1200" i="1" dirty="0">
                <a:solidFill>
                  <a:schemeClr val="accent4">
                    <a:lumMod val="50000"/>
                  </a:schemeClr>
                </a:solidFill>
              </a:rPr>
              <a:t>, 33-41</a:t>
            </a:r>
            <a:r>
              <a:rPr lang="tr-TR" sz="1200" i="1" dirty="0" smtClean="0">
                <a:solidFill>
                  <a:schemeClr val="accent4">
                    <a:lumMod val="50000"/>
                  </a:schemeClr>
                </a:solidFill>
              </a:rPr>
              <a:t>.</a:t>
            </a:r>
            <a:endParaRPr lang="tr-TR" sz="1200" i="1" dirty="0">
              <a:solidFill>
                <a:schemeClr val="accent4">
                  <a:lumMod val="50000"/>
                </a:schemeClr>
              </a:solidFill>
            </a:endParaRPr>
          </a:p>
        </p:txBody>
      </p:sp>
    </p:spTree>
    <p:extLst>
      <p:ext uri="{BB962C8B-B14F-4D97-AF65-F5344CB8AC3E}">
        <p14:creationId xmlns:p14="http://schemas.microsoft.com/office/powerpoint/2010/main" val="1938909451"/>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AİLE PLANLAMASINA ERİŞİMDE GÜÇLÜKLER</a:t>
            </a:r>
            <a:endParaRPr lang="tr-TR" dirty="0"/>
          </a:p>
        </p:txBody>
      </p:sp>
      <p:sp>
        <p:nvSpPr>
          <p:cNvPr id="3" name="İçerik Yer Tutucusu 2"/>
          <p:cNvSpPr>
            <a:spLocks noGrp="1"/>
          </p:cNvSpPr>
          <p:nvPr>
            <p:ph idx="1"/>
          </p:nvPr>
        </p:nvSpPr>
        <p:spPr/>
        <p:txBody>
          <a:bodyPr/>
          <a:lstStyle/>
          <a:p>
            <a:r>
              <a:rPr lang="tr-TR" dirty="0" smtClean="0"/>
              <a:t>Afetler sırasında kadınlar, annelik, doğum kontrol ve kürtaj bakımına erişimde ek engellerle karşı karşıya kalmakta ve bu da üreme sağlığı üzerindeki olası olumsuz sonuçlarının artmasına neden olmaktadır.</a:t>
            </a:r>
          </a:p>
          <a:p>
            <a:r>
              <a:rPr lang="tr-TR" dirty="0" smtClean="0"/>
              <a:t>Bunun yanı sıra acil durumlarda üreme sağlığı hizmetlerine genellikle öncelik verilmemesi, erişimi daha da sınırlandırıp, sağlık sonuçlarının kötüleşmesine yol </a:t>
            </a:r>
            <a:r>
              <a:rPr lang="tr-TR" dirty="0" smtClean="0"/>
              <a:t>açmaktadır </a:t>
            </a:r>
            <a:r>
              <a:rPr lang="tr-TR" dirty="0" smtClean="0"/>
              <a:t>(</a:t>
            </a:r>
            <a:r>
              <a:rPr lang="tr-TR" dirty="0" err="1" smtClean="0"/>
              <a:t>Loewen</a:t>
            </a:r>
            <a:r>
              <a:rPr lang="tr-TR" dirty="0" smtClean="0"/>
              <a:t> vd., 2022</a:t>
            </a:r>
            <a:r>
              <a:rPr lang="tr-TR" dirty="0" smtClean="0"/>
              <a:t>).</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45</a:t>
            </a:fld>
            <a:endParaRPr lang="tr-TR"/>
          </a:p>
        </p:txBody>
      </p:sp>
      <p:sp>
        <p:nvSpPr>
          <p:cNvPr id="5" name="Metin kutusu 4"/>
          <p:cNvSpPr txBox="1"/>
          <p:nvPr/>
        </p:nvSpPr>
        <p:spPr>
          <a:xfrm>
            <a:off x="838200" y="5987018"/>
            <a:ext cx="10779177" cy="461665"/>
          </a:xfrm>
          <a:prstGeom prst="rect">
            <a:avLst/>
          </a:prstGeom>
          <a:noFill/>
        </p:spPr>
        <p:txBody>
          <a:bodyPr wrap="square" rtlCol="0">
            <a:spAutoFit/>
          </a:bodyPr>
          <a:lstStyle/>
          <a:p>
            <a:r>
              <a:rPr lang="tr-TR" sz="1200" b="1" i="1" dirty="0" smtClean="0">
                <a:solidFill>
                  <a:schemeClr val="accent4">
                    <a:lumMod val="50000"/>
                  </a:schemeClr>
                </a:solidFill>
              </a:rPr>
              <a:t>KAYNAK</a:t>
            </a:r>
            <a:r>
              <a:rPr lang="tr-TR" sz="1200" i="1" dirty="0" smtClean="0">
                <a:solidFill>
                  <a:schemeClr val="accent4">
                    <a:lumMod val="50000"/>
                  </a:schemeClr>
                </a:solidFill>
              </a:rPr>
              <a:t>: </a:t>
            </a:r>
            <a:r>
              <a:rPr lang="en-US" sz="1200" i="1" dirty="0" err="1">
                <a:solidFill>
                  <a:schemeClr val="accent4">
                    <a:lumMod val="50000"/>
                  </a:schemeClr>
                </a:solidFill>
              </a:rPr>
              <a:t>Loewen</a:t>
            </a:r>
            <a:r>
              <a:rPr lang="en-US" sz="1200" i="1" dirty="0">
                <a:solidFill>
                  <a:schemeClr val="accent4">
                    <a:lumMod val="50000"/>
                  </a:schemeClr>
                </a:solidFill>
              </a:rPr>
              <a:t>, S., </a:t>
            </a:r>
            <a:r>
              <a:rPr lang="en-US" sz="1200" i="1" dirty="0" err="1">
                <a:solidFill>
                  <a:schemeClr val="accent4">
                    <a:lumMod val="50000"/>
                  </a:schemeClr>
                </a:solidFill>
              </a:rPr>
              <a:t>Pinchoff</a:t>
            </a:r>
            <a:r>
              <a:rPr lang="en-US" sz="1200" i="1" dirty="0">
                <a:solidFill>
                  <a:schemeClr val="accent4">
                    <a:lumMod val="50000"/>
                  </a:schemeClr>
                </a:solidFill>
              </a:rPr>
              <a:t>, J., Ngo, T. D., &amp; </a:t>
            </a:r>
            <a:r>
              <a:rPr lang="en-US" sz="1200" i="1" dirty="0" err="1">
                <a:solidFill>
                  <a:schemeClr val="accent4">
                    <a:lumMod val="50000"/>
                  </a:schemeClr>
                </a:solidFill>
              </a:rPr>
              <a:t>Hindin</a:t>
            </a:r>
            <a:r>
              <a:rPr lang="en-US" sz="1200" i="1" dirty="0">
                <a:solidFill>
                  <a:schemeClr val="accent4">
                    <a:lumMod val="50000"/>
                  </a:schemeClr>
                </a:solidFill>
              </a:rPr>
              <a:t>, M. J. (2022). The impact of natural disasters and epidemics on sexual and reproductive health in low‐and middle‐income countries: a narrative synthesis. International Journal of Gynecology &amp; Obstetrics, 157(1), 11-18.</a:t>
            </a:r>
            <a:endParaRPr lang="tr-TR" sz="1200" i="1" dirty="0">
              <a:solidFill>
                <a:schemeClr val="accent4">
                  <a:lumMod val="50000"/>
                </a:schemeClr>
              </a:solidFill>
            </a:endParaRPr>
          </a:p>
        </p:txBody>
      </p:sp>
    </p:spTree>
    <p:extLst>
      <p:ext uri="{BB962C8B-B14F-4D97-AF65-F5344CB8AC3E}">
        <p14:creationId xmlns:p14="http://schemas.microsoft.com/office/powerpoint/2010/main" val="930222230"/>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5400" b="1" i="1" dirty="0" smtClean="0">
                <a:solidFill>
                  <a:srgbClr val="ED569C"/>
                </a:solidFill>
                <a:effectLst>
                  <a:outerShdw blurRad="38100" dist="38100" dir="2700000" algn="tl">
                    <a:srgbClr val="000000">
                      <a:alpha val="43137"/>
                    </a:srgbClr>
                  </a:outerShdw>
                </a:effectLst>
              </a:rPr>
              <a:t>SONUÇ OLARAK..</a:t>
            </a:r>
            <a:endParaRPr lang="tr-TR" sz="5400" b="1" i="1" dirty="0">
              <a:solidFill>
                <a:srgbClr val="ED569C"/>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r>
              <a:rPr lang="tr-TR" dirty="0"/>
              <a:t>Kadınlar ve çocuklar, afet ve savaş gibi acil durumlarda çok çeşitli zorluklarla karşı karşıyadır. </a:t>
            </a:r>
            <a:endParaRPr lang="tr-TR" dirty="0" smtClean="0"/>
          </a:p>
          <a:p>
            <a:r>
              <a:rPr lang="tr-TR" dirty="0" smtClean="0"/>
              <a:t>Toplumsal </a:t>
            </a:r>
            <a:r>
              <a:rPr lang="tr-TR" dirty="0"/>
              <a:t>cinsiyet rollerinden kaynaklanan eşitsizliklerin fazla olduğu az gelişmiş ülkelerde, kadınlar üzerinde afetlerin olumsuz etkileri daha da ön plana çıkmaktadır. </a:t>
            </a:r>
            <a:endParaRPr lang="tr-TR" dirty="0" smtClean="0"/>
          </a:p>
          <a:p>
            <a:r>
              <a:rPr lang="tr-TR" dirty="0" smtClean="0"/>
              <a:t>Üreme </a:t>
            </a:r>
            <a:r>
              <a:rPr lang="tr-TR" dirty="0"/>
              <a:t>sağlığı </a:t>
            </a:r>
            <a:r>
              <a:rPr lang="tr-TR" dirty="0" smtClean="0"/>
              <a:t>hizmetleri, </a:t>
            </a:r>
            <a:r>
              <a:rPr lang="tr-TR" dirty="0"/>
              <a:t>afetten etkilenen ve etkilenmeyen tüm kadınlar için en temel insan </a:t>
            </a:r>
            <a:r>
              <a:rPr lang="tr-TR" dirty="0" smtClean="0"/>
              <a:t>haklarındandır ve bu </a:t>
            </a:r>
            <a:r>
              <a:rPr lang="tr-TR" dirty="0"/>
              <a:t>hakka kesintisiz bir şekilde </a:t>
            </a:r>
            <a:r>
              <a:rPr lang="tr-TR" dirty="0" smtClean="0"/>
              <a:t>ulaşabilmeleri sağlanmalıdır.</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46</a:t>
            </a:fld>
            <a:endParaRPr lang="tr-TR"/>
          </a:p>
        </p:txBody>
      </p:sp>
    </p:spTree>
    <p:extLst>
      <p:ext uri="{BB962C8B-B14F-4D97-AF65-F5344CB8AC3E}">
        <p14:creationId xmlns:p14="http://schemas.microsoft.com/office/powerpoint/2010/main" val="3310301373"/>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5400" b="1" i="1" dirty="0" smtClean="0">
                <a:solidFill>
                  <a:srgbClr val="ED569C"/>
                </a:solidFill>
                <a:effectLst>
                  <a:outerShdw blurRad="38100" dist="38100" dir="2700000" algn="tl">
                    <a:srgbClr val="000000">
                      <a:alpha val="43137"/>
                    </a:srgbClr>
                  </a:outerShdw>
                </a:effectLst>
              </a:rPr>
              <a:t>SONUÇ OLARAK..</a:t>
            </a:r>
            <a:endParaRPr lang="tr-TR" sz="5400" b="1" i="1" dirty="0">
              <a:solidFill>
                <a:srgbClr val="ED569C"/>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p:txBody>
          <a:bodyPr/>
          <a:lstStyle/>
          <a:p>
            <a:r>
              <a:rPr lang="tr-TR" dirty="0" smtClean="0"/>
              <a:t>Tüm bunlar sebebiyle, MISP </a:t>
            </a:r>
            <a:r>
              <a:rPr lang="tr-TR" dirty="0"/>
              <a:t>uygulamasının ilk saatlerde başlatılması ve ardından kapsamlı cinsel sağlık </a:t>
            </a:r>
            <a:r>
              <a:rPr lang="tr-TR" dirty="0" smtClean="0"/>
              <a:t>ve üreme </a:t>
            </a:r>
            <a:r>
              <a:rPr lang="tr-TR" dirty="0"/>
              <a:t>sağlığı hizmetlerinin temel sağlık hizmetleri içine entegre edilmesi hayati önem taşımaktadır. </a:t>
            </a:r>
            <a:endParaRPr lang="tr-TR" dirty="0" smtClean="0"/>
          </a:p>
          <a:p>
            <a:r>
              <a:rPr lang="tr-TR" dirty="0" smtClean="0"/>
              <a:t>Etkili </a:t>
            </a:r>
            <a:r>
              <a:rPr lang="tr-TR" dirty="0"/>
              <a:t>ve uygun üreme sağlığı hizmeti için özel bilgi, eğitim ve deneyim </a:t>
            </a:r>
            <a:r>
              <a:rPr lang="tr-TR" dirty="0" smtClean="0"/>
              <a:t>gerektiği unutulmamalıdır. </a:t>
            </a:r>
          </a:p>
          <a:p>
            <a:r>
              <a:rPr lang="tr-TR" dirty="0" smtClean="0"/>
              <a:t>Bu noktada, kilit </a:t>
            </a:r>
            <a:r>
              <a:rPr lang="tr-TR" dirty="0"/>
              <a:t>kurumlar ve ilgili nüfuslar arasında işbirliği ve </a:t>
            </a:r>
            <a:r>
              <a:rPr lang="tr-TR" dirty="0" smtClean="0"/>
              <a:t>paylaşımın mutlaka sağlanması gerekmektedir.</a:t>
            </a: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47</a:t>
            </a:fld>
            <a:endParaRPr lang="tr-TR"/>
          </a:p>
        </p:txBody>
      </p:sp>
    </p:spTree>
    <p:extLst>
      <p:ext uri="{BB962C8B-B14F-4D97-AF65-F5344CB8AC3E}">
        <p14:creationId xmlns:p14="http://schemas.microsoft.com/office/powerpoint/2010/main" val="376036962"/>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27342" y="1279621"/>
            <a:ext cx="10088672" cy="3417735"/>
          </a:xfrm>
        </p:spPr>
        <p:txBody>
          <a:bodyPr>
            <a:noAutofit/>
          </a:bodyPr>
          <a:lstStyle/>
          <a:p>
            <a:r>
              <a:rPr lang="tr-TR" sz="5400" i="1" dirty="0" smtClean="0">
                <a:solidFill>
                  <a:srgbClr val="2B3091"/>
                </a:solidFill>
              </a:rPr>
              <a:t>Katkılarından dolayı değerli meslek büyüğüm </a:t>
            </a:r>
            <a:r>
              <a:rPr lang="tr-TR" sz="5400" b="1" i="1" dirty="0" smtClean="0">
                <a:solidFill>
                  <a:srgbClr val="2B3091"/>
                </a:solidFill>
              </a:rPr>
              <a:t>Prof. Dr. Elçin </a:t>
            </a:r>
            <a:r>
              <a:rPr lang="tr-TR" sz="5400" b="1" i="1" dirty="0" err="1" smtClean="0">
                <a:solidFill>
                  <a:srgbClr val="2B3091"/>
                </a:solidFill>
              </a:rPr>
              <a:t>BALCI</a:t>
            </a:r>
            <a:r>
              <a:rPr lang="tr-TR" sz="5400" i="1" dirty="0" err="1" smtClean="0">
                <a:solidFill>
                  <a:srgbClr val="2B3091"/>
                </a:solidFill>
              </a:rPr>
              <a:t>’ya</a:t>
            </a:r>
            <a:r>
              <a:rPr lang="tr-TR" sz="5400" i="1" dirty="0" smtClean="0">
                <a:solidFill>
                  <a:srgbClr val="2B3091"/>
                </a:solidFill>
              </a:rPr>
              <a:t> teşekkür ederim..</a:t>
            </a:r>
            <a:endParaRPr lang="tr-TR" sz="5400" i="1" dirty="0">
              <a:solidFill>
                <a:srgbClr val="2B3091"/>
              </a:solidFill>
            </a:endParaRPr>
          </a:p>
        </p:txBody>
      </p:sp>
      <p:sp>
        <p:nvSpPr>
          <p:cNvPr id="4" name="Slayt Numarası Yer Tutucusu 3"/>
          <p:cNvSpPr>
            <a:spLocks noGrp="1"/>
          </p:cNvSpPr>
          <p:nvPr>
            <p:ph type="sldNum" sz="quarter" idx="12"/>
          </p:nvPr>
        </p:nvSpPr>
        <p:spPr/>
        <p:txBody>
          <a:bodyPr/>
          <a:lstStyle/>
          <a:p>
            <a:fld id="{D058BC26-C375-4E6C-83CF-39FD14E97954}" type="slidenum">
              <a:rPr lang="tr-TR" smtClean="0"/>
              <a:t>48</a:t>
            </a:fld>
            <a:endParaRPr lang="tr-TR"/>
          </a:p>
        </p:txBody>
      </p:sp>
      <p:pic>
        <p:nvPicPr>
          <p:cNvPr id="5" name="Picture 22" descr="Erciyes Üniversitesi Bilim İnsanlarının Büyük Başarısı ..."/>
          <p:cNvPicPr>
            <a:picLocks noChangeAspect="1" noChangeArrowheads="1"/>
          </p:cNvPicPr>
          <p:nvPr/>
        </p:nvPicPr>
        <p:blipFill rotWithShape="1">
          <a:blip r:embed="rId2">
            <a:extLst>
              <a:ext uri="{28A0092B-C50C-407E-A947-70E740481C1C}">
                <a14:useLocalDpi xmlns:a14="http://schemas.microsoft.com/office/drawing/2010/main" val="0"/>
              </a:ext>
            </a:extLst>
          </a:blip>
          <a:srcRect l="23756" r="24768"/>
          <a:stretch/>
        </p:blipFill>
        <p:spPr bwMode="auto">
          <a:xfrm>
            <a:off x="9046200" y="3983372"/>
            <a:ext cx="1872000" cy="184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680848"/>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79255"/>
          </a:xfrm>
        </p:spPr>
        <p:txBody>
          <a:bodyPr>
            <a:normAutofit fontScale="90000"/>
          </a:bodyPr>
          <a:lstStyle/>
          <a:p>
            <a:r>
              <a:rPr lang="tr-TR" dirty="0" smtClean="0"/>
              <a:t>KAYNAKLAR -1</a:t>
            </a:r>
            <a:endParaRPr lang="tr-TR" dirty="0"/>
          </a:p>
        </p:txBody>
      </p:sp>
      <p:sp>
        <p:nvSpPr>
          <p:cNvPr id="3" name="İçerik Yer Tutucusu 2"/>
          <p:cNvSpPr>
            <a:spLocks noGrp="1"/>
          </p:cNvSpPr>
          <p:nvPr>
            <p:ph idx="1"/>
          </p:nvPr>
        </p:nvSpPr>
        <p:spPr>
          <a:xfrm>
            <a:off x="539647" y="1139252"/>
            <a:ext cx="11092720" cy="5217098"/>
          </a:xfrm>
        </p:spPr>
        <p:txBody>
          <a:bodyPr>
            <a:normAutofit fontScale="70000" lnSpcReduction="20000"/>
          </a:bodyPr>
          <a:lstStyle/>
          <a:p>
            <a:pPr marL="514350" indent="-514350">
              <a:buFont typeface="+mj-lt"/>
              <a:buAutoNum type="arabicPeriod"/>
            </a:pPr>
            <a:r>
              <a:rPr lang="tr-TR" sz="2900" dirty="0" smtClean="0"/>
              <a:t>OLAĞAN DIŞI DURUMLARDA HALK SAĞLIĞI, Prof. Dr. Elçin Balcı, Dr. </a:t>
            </a:r>
            <a:r>
              <a:rPr lang="tr-TR" sz="2900" dirty="0" err="1" smtClean="0"/>
              <a:t>Öğr</a:t>
            </a:r>
            <a:r>
              <a:rPr lang="tr-TR" sz="2900" dirty="0" smtClean="0"/>
              <a:t>. Gör. İsmet Çelebi, ISBN: 978-625-427-350-6</a:t>
            </a:r>
          </a:p>
          <a:p>
            <a:pPr marL="514350" indent="-514350">
              <a:buFont typeface="+mj-lt"/>
              <a:buAutoNum type="arabicPeriod"/>
            </a:pPr>
            <a:r>
              <a:rPr lang="tr-TR" sz="2900" dirty="0" smtClean="0"/>
              <a:t>AFETLER VE HALK SAĞLIĞI, Prof. Dr. Pınar Okyay, Uzm. Dr. Eray Öntaş, 2023, e-ISBN: 978-625-6429-26-0 </a:t>
            </a:r>
            <a:r>
              <a:rPr lang="tr-TR" sz="2900" dirty="0" smtClean="0">
                <a:hlinkClick r:id="rId2"/>
              </a:rPr>
              <a:t>(Elektronik Materyal)</a:t>
            </a:r>
            <a:endParaRPr lang="tr-TR" sz="2900" dirty="0" smtClean="0"/>
          </a:p>
          <a:p>
            <a:pPr marL="514350" indent="-514350">
              <a:buFont typeface="+mj-lt"/>
              <a:buAutoNum type="arabicPeriod"/>
            </a:pPr>
            <a:r>
              <a:rPr lang="tr-TR" sz="2900" dirty="0" smtClean="0"/>
              <a:t>AFETLERDE SAĞLIK HİZMETLERİ YÖNETİMİ, 24-28 Ekim 2000-Yalova-Kurs Notları, T.C. Sağlık Bakanlığı Sağlık Projesi Genel Koordinatörlüğü, Şubat 2001-Ankara </a:t>
            </a:r>
            <a:r>
              <a:rPr lang="tr-TR" sz="2900" dirty="0" smtClean="0">
                <a:hlinkClick r:id="rId3"/>
              </a:rPr>
              <a:t>(Elektronik Materyal)</a:t>
            </a:r>
            <a:endParaRPr lang="tr-TR" sz="2900" dirty="0" smtClean="0"/>
          </a:p>
          <a:p>
            <a:pPr marL="514350" indent="-514350">
              <a:buFont typeface="+mj-lt"/>
              <a:buAutoNum type="arabicPeriod"/>
            </a:pPr>
            <a:r>
              <a:rPr lang="tr-TR" sz="2900" dirty="0" smtClean="0"/>
              <a:t>AFAD, Açıklamalı </a:t>
            </a:r>
            <a:r>
              <a:rPr lang="tr-TR" sz="2900" dirty="0"/>
              <a:t>Afet Yönetimi Terimleri Sözlüğü. 2022  [</a:t>
            </a:r>
            <a:r>
              <a:rPr lang="tr-TR" sz="2900" dirty="0" err="1"/>
              <a:t>cited</a:t>
            </a:r>
            <a:r>
              <a:rPr lang="tr-TR" sz="2900" dirty="0"/>
              <a:t> 2023; </a:t>
            </a:r>
            <a:r>
              <a:rPr lang="tr-TR" sz="2900" dirty="0" err="1"/>
              <a:t>Available</a:t>
            </a:r>
            <a:r>
              <a:rPr lang="tr-TR" sz="2900" dirty="0"/>
              <a:t> </a:t>
            </a:r>
            <a:r>
              <a:rPr lang="tr-TR" sz="2900" dirty="0" err="1"/>
              <a:t>from</a:t>
            </a:r>
            <a:r>
              <a:rPr lang="tr-TR" sz="2900" dirty="0"/>
              <a:t>: </a:t>
            </a:r>
            <a:r>
              <a:rPr lang="tr-TR" sz="2900" u="sng" dirty="0">
                <a:hlinkClick r:id="rId4"/>
              </a:rPr>
              <a:t>https://www.afad.gov.tr/aciklamali-afet-yonetimi-terimleri-sozlugu</a:t>
            </a:r>
            <a:r>
              <a:rPr lang="tr-TR" sz="2900" dirty="0" smtClean="0"/>
              <a:t>.</a:t>
            </a:r>
          </a:p>
          <a:p>
            <a:pPr marL="514350" indent="-514350">
              <a:buFont typeface="+mj-lt"/>
              <a:buAutoNum type="arabicPeriod"/>
            </a:pPr>
            <a:r>
              <a:rPr lang="tr-TR" sz="2900" dirty="0"/>
              <a:t>Acil Durum ve Afet Yönetimi Planları, T.C. ANADOLU ÜNİVERSİTESİ YAYINI NO: 3718, AÇIKÖĞRETİM FAKÜLTESİ YAYINI NO: 2537, </a:t>
            </a:r>
            <a:r>
              <a:rPr lang="tr-TR" sz="2900" dirty="0" smtClean="0"/>
              <a:t>E-ISBN 978-975-06-2763-7</a:t>
            </a:r>
            <a:endParaRPr lang="tr-TR" sz="2900" dirty="0"/>
          </a:p>
          <a:p>
            <a:pPr marL="514350" indent="-514350">
              <a:buFont typeface="+mj-lt"/>
              <a:buAutoNum type="arabicPeriod"/>
            </a:pPr>
            <a:r>
              <a:rPr lang="tr-TR" sz="2900" dirty="0" smtClean="0"/>
              <a:t>Erdoğan</a:t>
            </a:r>
            <a:r>
              <a:rPr lang="tr-TR" sz="2900" dirty="0"/>
              <a:t>, Ö. (2018). Afet Hemşireliği Eğitimi. TÜRKİYE KLİNİKLERİ AFET EĞİTİMİ, 115,120</a:t>
            </a:r>
            <a:r>
              <a:rPr lang="tr-TR" sz="2900" dirty="0" smtClean="0"/>
              <a:t>.</a:t>
            </a:r>
          </a:p>
          <a:p>
            <a:pPr marL="514350" indent="-514350">
              <a:buFont typeface="+mj-lt"/>
              <a:buAutoNum type="arabicPeriod"/>
            </a:pPr>
            <a:r>
              <a:rPr lang="en-US" sz="2900" dirty="0" smtClean="0"/>
              <a:t>Larkin </a:t>
            </a:r>
            <a:r>
              <a:rPr lang="en-US" sz="2900" dirty="0"/>
              <a:t>M. Vulnerable groups in health and social care. Vulnerable Groups in Health and Social Care </a:t>
            </a:r>
            <a:r>
              <a:rPr lang="en-US" sz="2900" dirty="0" smtClean="0"/>
              <a:t>2009:1-208</a:t>
            </a:r>
            <a:endParaRPr lang="tr-TR" sz="2900" dirty="0"/>
          </a:p>
          <a:p>
            <a:pPr marL="514350" indent="-514350">
              <a:buFont typeface="+mj-lt"/>
              <a:buAutoNum type="arabicPeriod"/>
            </a:pPr>
            <a:r>
              <a:rPr lang="en-US" sz="2900" dirty="0" smtClean="0"/>
              <a:t>Rector </a:t>
            </a:r>
            <a:r>
              <a:rPr lang="en-US" sz="2900" dirty="0"/>
              <a:t>C. Working with Vulnerable People. </a:t>
            </a:r>
            <a:r>
              <a:rPr lang="en-US" sz="2900" dirty="0" err="1"/>
              <a:t>Allender</a:t>
            </a:r>
            <a:r>
              <a:rPr lang="en-US" sz="2900" dirty="0"/>
              <a:t>, JA., Rector, C., Warner, KD. Community Health Nursing Promoting and Protecting the Public’s Health 2010:712-730</a:t>
            </a:r>
            <a:r>
              <a:rPr lang="en-US" sz="2900" dirty="0" smtClean="0"/>
              <a:t>.</a:t>
            </a:r>
            <a:endParaRPr lang="tr-TR" sz="2900" dirty="0" smtClean="0"/>
          </a:p>
          <a:p>
            <a:pPr marL="514350" indent="-514350">
              <a:buFont typeface="+mj-lt"/>
              <a:buAutoNum type="arabicPeriod"/>
            </a:pPr>
            <a:r>
              <a:rPr lang="tr-TR" sz="2900" dirty="0" err="1" smtClean="0"/>
              <a:t>Ciampi</a:t>
            </a:r>
            <a:r>
              <a:rPr lang="tr-TR" sz="2900" dirty="0" smtClean="0"/>
              <a:t>, M.C. </a:t>
            </a:r>
            <a:r>
              <a:rPr lang="tr-TR" sz="2900" dirty="0" err="1" smtClean="0"/>
              <a:t>Gell</a:t>
            </a:r>
            <a:r>
              <a:rPr lang="tr-TR" sz="2900" dirty="0" smtClean="0"/>
              <a:t>, F., </a:t>
            </a:r>
            <a:r>
              <a:rPr lang="tr-TR" sz="2900" dirty="0" err="1" smtClean="0"/>
              <a:t>Lasap</a:t>
            </a:r>
            <a:r>
              <a:rPr lang="tr-TR" sz="2900" dirty="0" smtClean="0"/>
              <a:t>, L., &amp; </a:t>
            </a:r>
            <a:r>
              <a:rPr lang="tr-TR" sz="2900" dirty="0" err="1" smtClean="0"/>
              <a:t>Turvill</a:t>
            </a:r>
            <a:r>
              <a:rPr lang="tr-TR" sz="2900" dirty="0" smtClean="0"/>
              <a:t>, E. (2013) </a:t>
            </a:r>
            <a:r>
              <a:rPr lang="tr-TR" sz="2900" dirty="0" err="1" smtClean="0"/>
              <a:t>Gender</a:t>
            </a:r>
            <a:r>
              <a:rPr lang="tr-TR" sz="2900" dirty="0" smtClean="0"/>
              <a:t> </a:t>
            </a:r>
            <a:r>
              <a:rPr lang="tr-TR" sz="2900" dirty="0" err="1" smtClean="0"/>
              <a:t>and</a:t>
            </a:r>
            <a:r>
              <a:rPr lang="tr-TR" sz="2900" dirty="0" smtClean="0"/>
              <a:t> </a:t>
            </a:r>
            <a:r>
              <a:rPr lang="tr-TR" sz="2900" dirty="0" err="1" smtClean="0"/>
              <a:t>disaster</a:t>
            </a:r>
            <a:r>
              <a:rPr lang="tr-TR" sz="2900" dirty="0" smtClean="0"/>
              <a:t> risk </a:t>
            </a:r>
            <a:r>
              <a:rPr lang="tr-TR" sz="2900" dirty="0" err="1" smtClean="0"/>
              <a:t>reduction</a:t>
            </a:r>
            <a:r>
              <a:rPr lang="tr-TR" sz="2900" dirty="0" smtClean="0"/>
              <a:t> a </a:t>
            </a:r>
            <a:r>
              <a:rPr lang="tr-TR" sz="2900" dirty="0" err="1" smtClean="0"/>
              <a:t>training</a:t>
            </a:r>
            <a:r>
              <a:rPr lang="tr-TR" sz="2900" dirty="0" smtClean="0"/>
              <a:t> </a:t>
            </a:r>
            <a:r>
              <a:rPr lang="tr-TR" sz="2900" dirty="0" err="1" smtClean="0"/>
              <a:t>pack</a:t>
            </a:r>
            <a:r>
              <a:rPr lang="tr-TR" sz="2900" dirty="0" smtClean="0"/>
              <a:t>.</a:t>
            </a:r>
          </a:p>
          <a:p>
            <a:pPr marL="514350" indent="-514350">
              <a:buFont typeface="+mj-lt"/>
              <a:buAutoNum type="arabicPeriod"/>
            </a:pPr>
            <a:r>
              <a:rPr lang="tr-TR" sz="2900" dirty="0" err="1" smtClean="0"/>
              <a:t>Care</a:t>
            </a:r>
            <a:r>
              <a:rPr lang="tr-TR" sz="2900" dirty="0" smtClean="0"/>
              <a:t>. (2013) </a:t>
            </a:r>
            <a:r>
              <a:rPr lang="tr-TR" sz="2900" dirty="0" smtClean="0">
                <a:hlinkClick r:id="rId5"/>
              </a:rPr>
              <a:t>https://www.care.org/our-work/disaster-response</a:t>
            </a:r>
            <a:r>
              <a:rPr lang="tr-TR" sz="2900" dirty="0" smtClean="0"/>
              <a:t> Erişim tarihi: 05.02.2022</a:t>
            </a:r>
          </a:p>
          <a:p>
            <a:pPr marL="514350" indent="-514350">
              <a:buFont typeface="+mj-lt"/>
              <a:buAutoNum type="arabicPeriod"/>
            </a:pP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49</a:t>
            </a:fld>
            <a:endParaRPr lang="tr-TR"/>
          </a:p>
        </p:txBody>
      </p:sp>
    </p:spTree>
    <p:extLst>
      <p:ext uri="{BB962C8B-B14F-4D97-AF65-F5344CB8AC3E}">
        <p14:creationId xmlns:p14="http://schemas.microsoft.com/office/powerpoint/2010/main" val="154351911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im"/>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contrast="70000"/>
                    </a14:imgEffect>
                  </a14:imgLayer>
                </a14:imgProps>
              </a:ext>
              <a:ext uri="{28A0092B-C50C-407E-A947-70E740481C1C}">
                <a14:useLocalDpi xmlns:a14="http://schemas.microsoft.com/office/drawing/2010/main" val="0"/>
              </a:ext>
            </a:extLst>
          </a:blip>
          <a:srcRect/>
          <a:stretch>
            <a:fillRect/>
          </a:stretch>
        </p:blipFill>
        <p:spPr bwMode="auto">
          <a:xfrm>
            <a:off x="287487" y="422708"/>
            <a:ext cx="6308185" cy="623334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839211" y="1540701"/>
            <a:ext cx="4960307" cy="4832092"/>
          </a:xfrm>
          <a:prstGeom prst="rect">
            <a:avLst/>
          </a:prstGeom>
          <a:noFill/>
        </p:spPr>
        <p:txBody>
          <a:bodyPr wrap="square" rtlCol="0">
            <a:spAutoFit/>
          </a:bodyPr>
          <a:lstStyle/>
          <a:p>
            <a:pPr marL="457200" indent="-457200">
              <a:buFont typeface="Arial" panose="020B0604020202020204" pitchFamily="34" charset="0"/>
              <a:buChar char="•"/>
            </a:pPr>
            <a:r>
              <a:rPr lang="tr-TR" sz="2800" b="1" dirty="0">
                <a:solidFill>
                  <a:srgbClr val="FF0000"/>
                </a:solidFill>
              </a:rPr>
              <a:t>SEL</a:t>
            </a:r>
            <a:r>
              <a:rPr lang="tr-TR" sz="2800" dirty="0">
                <a:solidFill>
                  <a:srgbClr val="FF0000"/>
                </a:solidFill>
              </a:rPr>
              <a:t> </a:t>
            </a:r>
            <a:r>
              <a:rPr lang="tr-TR" sz="2800" dirty="0"/>
              <a:t>bir araziyi sular altında bırakan bir su taşkını </a:t>
            </a:r>
            <a:r>
              <a:rPr lang="tr-TR" sz="2800" dirty="0" smtClean="0"/>
              <a:t>olayıdır.</a:t>
            </a:r>
          </a:p>
          <a:p>
            <a:pPr marL="457200" indent="-457200">
              <a:buFont typeface="Arial" panose="020B0604020202020204" pitchFamily="34" charset="0"/>
              <a:buChar char="•"/>
            </a:pPr>
            <a:r>
              <a:rPr lang="tr-TR" sz="2800" b="1" dirty="0" smtClean="0">
                <a:solidFill>
                  <a:srgbClr val="FF0000"/>
                </a:solidFill>
              </a:rPr>
              <a:t>DEPREM</a:t>
            </a:r>
            <a:r>
              <a:rPr lang="tr-TR" sz="2800" dirty="0" smtClean="0">
                <a:solidFill>
                  <a:srgbClr val="FF0000"/>
                </a:solidFill>
              </a:rPr>
              <a:t> </a:t>
            </a:r>
            <a:r>
              <a:rPr lang="tr-TR" sz="2800" dirty="0"/>
              <a:t>yer kabuğunun kırılması sonucunda ortaya çıkan enerjinin sismik dalgalar hâlinde yayılarak yeryüzünü kuvvetle </a:t>
            </a:r>
            <a:r>
              <a:rPr lang="tr-TR" sz="2800" dirty="0" smtClean="0"/>
              <a:t>sarsmasıdır.</a:t>
            </a:r>
          </a:p>
          <a:p>
            <a:pPr marL="457200" indent="-457200">
              <a:buFont typeface="Arial" panose="020B0604020202020204" pitchFamily="34" charset="0"/>
              <a:buChar char="•"/>
            </a:pPr>
            <a:endParaRPr lang="tr-TR" sz="2800" dirty="0"/>
          </a:p>
          <a:p>
            <a:pPr marL="457200" indent="-457200">
              <a:buFont typeface="Arial" panose="020B0604020202020204" pitchFamily="34" charset="0"/>
              <a:buChar char="•"/>
            </a:pPr>
            <a:r>
              <a:rPr lang="tr-TR" sz="2800" b="1" dirty="0" smtClean="0">
                <a:solidFill>
                  <a:srgbClr val="FF0000"/>
                </a:solidFill>
              </a:rPr>
              <a:t>AFET</a:t>
            </a:r>
            <a:r>
              <a:rPr lang="tr-TR" sz="2800" dirty="0" smtClean="0"/>
              <a:t> </a:t>
            </a:r>
            <a:r>
              <a:rPr lang="tr-TR" sz="2800" dirty="0"/>
              <a:t>ise bir olayın kendisi değil </a:t>
            </a:r>
            <a:r>
              <a:rPr lang="tr-TR" sz="2800" u="sng" dirty="0"/>
              <a:t>doğurduğu sonuçtur</a:t>
            </a:r>
            <a:r>
              <a:rPr lang="tr-TR" sz="2800" dirty="0"/>
              <a:t>; kader değildir, </a:t>
            </a:r>
            <a:r>
              <a:rPr lang="tr-TR" sz="2800" u="sng" dirty="0" smtClean="0"/>
              <a:t>önlenebilirdir.</a:t>
            </a:r>
            <a:endParaRPr lang="tr-TR" sz="2800" u="sng" dirty="0"/>
          </a:p>
        </p:txBody>
      </p:sp>
      <p:sp>
        <p:nvSpPr>
          <p:cNvPr id="5" name="Metin kutusu 4"/>
          <p:cNvSpPr txBox="1"/>
          <p:nvPr/>
        </p:nvSpPr>
        <p:spPr>
          <a:xfrm>
            <a:off x="6814158" y="422708"/>
            <a:ext cx="5010411" cy="923330"/>
          </a:xfrm>
          <a:prstGeom prst="rect">
            <a:avLst/>
          </a:prstGeom>
          <a:noFill/>
        </p:spPr>
        <p:txBody>
          <a:bodyPr wrap="square" rtlCol="0">
            <a:spAutoFit/>
          </a:bodyPr>
          <a:lstStyle/>
          <a:p>
            <a:pPr algn="ctr"/>
            <a:r>
              <a:rPr lang="tr-TR" sz="5400" b="1" dirty="0" smtClean="0">
                <a:solidFill>
                  <a:srgbClr val="FF0000"/>
                </a:solidFill>
              </a:rPr>
              <a:t>TANIMLAR</a:t>
            </a:r>
            <a:endParaRPr lang="tr-TR" sz="5400" b="1" dirty="0">
              <a:solidFill>
                <a:srgbClr val="FF0000"/>
              </a:solidFill>
            </a:endParaRPr>
          </a:p>
        </p:txBody>
      </p:sp>
      <p:sp>
        <p:nvSpPr>
          <p:cNvPr id="6" name="Oval 5"/>
          <p:cNvSpPr/>
          <p:nvPr/>
        </p:nvSpPr>
        <p:spPr>
          <a:xfrm>
            <a:off x="1099211" y="3038338"/>
            <a:ext cx="2678310" cy="11888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Slayt Numarası Yer Tutucusu 6"/>
          <p:cNvSpPr>
            <a:spLocks noGrp="1"/>
          </p:cNvSpPr>
          <p:nvPr>
            <p:ph type="sldNum" sz="quarter" idx="12"/>
          </p:nvPr>
        </p:nvSpPr>
        <p:spPr/>
        <p:txBody>
          <a:bodyPr/>
          <a:lstStyle/>
          <a:p>
            <a:fld id="{B0ED6CEE-26C7-45EF-B941-E5E45C810E75}" type="slidenum">
              <a:rPr lang="tr-TR" smtClean="0"/>
              <a:t>5</a:t>
            </a:fld>
            <a:endParaRPr lang="tr-TR"/>
          </a:p>
        </p:txBody>
      </p:sp>
      <p:sp>
        <p:nvSpPr>
          <p:cNvPr id="8" name="Oval 7"/>
          <p:cNvSpPr/>
          <p:nvPr/>
        </p:nvSpPr>
        <p:spPr>
          <a:xfrm>
            <a:off x="2566844" y="422708"/>
            <a:ext cx="2678310" cy="11888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739036" y="6538912"/>
            <a:ext cx="10614764" cy="276999"/>
          </a:xfrm>
          <a:prstGeom prst="rect">
            <a:avLst/>
          </a:prstGeom>
          <a:noFill/>
        </p:spPr>
        <p:txBody>
          <a:bodyPr wrap="square" rtlCol="0">
            <a:spAutoFit/>
          </a:bodyPr>
          <a:lstStyle/>
          <a:p>
            <a:r>
              <a:rPr lang="tr-TR" sz="1200" i="1" dirty="0" smtClean="0">
                <a:solidFill>
                  <a:schemeClr val="accent4">
                    <a:lumMod val="50000"/>
                  </a:schemeClr>
                </a:solidFill>
              </a:rPr>
              <a:t>KAYNAK: </a:t>
            </a:r>
            <a:r>
              <a:rPr lang="tr-TR" sz="1200" i="1" dirty="0">
                <a:solidFill>
                  <a:schemeClr val="accent4">
                    <a:lumMod val="50000"/>
                  </a:schemeClr>
                </a:solidFill>
              </a:rPr>
              <a:t>Acil Durum ve Afet Yönetimi Planları, T.C. ANADOLU ÜNİVERSİTESİ YAYINI NO: 3718, AÇIKÖĞRETİM FAKÜLTESİ YAYINI NO: 2537, E-ISBN </a:t>
            </a:r>
            <a:r>
              <a:rPr lang="tr-TR" sz="1200" i="1" dirty="0" smtClean="0">
                <a:solidFill>
                  <a:schemeClr val="accent4">
                    <a:lumMod val="50000"/>
                  </a:schemeClr>
                </a:solidFill>
              </a:rPr>
              <a:t>978-975-06-2763-7</a:t>
            </a:r>
            <a:endParaRPr lang="tr-TR" sz="1200" i="1" dirty="0">
              <a:solidFill>
                <a:schemeClr val="accent4">
                  <a:lumMod val="50000"/>
                </a:schemeClr>
              </a:solidFill>
            </a:endParaRPr>
          </a:p>
        </p:txBody>
      </p:sp>
    </p:spTree>
    <p:extLst>
      <p:ext uri="{BB962C8B-B14F-4D97-AF65-F5344CB8AC3E}">
        <p14:creationId xmlns:p14="http://schemas.microsoft.com/office/powerpoint/2010/main" val="3141363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8" dur="500"/>
                                        <p:tgtEl>
                                          <p:spTgt spid="4">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79255"/>
          </a:xfrm>
        </p:spPr>
        <p:txBody>
          <a:bodyPr>
            <a:normAutofit fontScale="90000"/>
          </a:bodyPr>
          <a:lstStyle/>
          <a:p>
            <a:r>
              <a:rPr lang="tr-TR" dirty="0" smtClean="0"/>
              <a:t>KAYNAKLAR -2</a:t>
            </a:r>
            <a:endParaRPr lang="tr-TR" dirty="0"/>
          </a:p>
        </p:txBody>
      </p:sp>
      <p:sp>
        <p:nvSpPr>
          <p:cNvPr id="3" name="İçerik Yer Tutucusu 2"/>
          <p:cNvSpPr>
            <a:spLocks noGrp="1"/>
          </p:cNvSpPr>
          <p:nvPr>
            <p:ph idx="1"/>
          </p:nvPr>
        </p:nvSpPr>
        <p:spPr>
          <a:xfrm>
            <a:off x="539647" y="1139252"/>
            <a:ext cx="11092720" cy="5217098"/>
          </a:xfrm>
        </p:spPr>
        <p:txBody>
          <a:bodyPr>
            <a:normAutofit fontScale="62500" lnSpcReduction="20000"/>
          </a:bodyPr>
          <a:lstStyle/>
          <a:p>
            <a:pPr marL="514350" indent="-514350">
              <a:buFont typeface="+mj-lt"/>
              <a:buAutoNum type="arabicPeriod" startAt="11"/>
            </a:pPr>
            <a:r>
              <a:rPr lang="tr-TR" sz="2900" dirty="0" err="1" smtClean="0"/>
              <a:t>McGinn</a:t>
            </a:r>
            <a:r>
              <a:rPr lang="tr-TR" sz="2900" dirty="0"/>
              <a:t>, T., &amp; </a:t>
            </a:r>
            <a:r>
              <a:rPr lang="tr-TR" sz="2900" dirty="0" err="1"/>
              <a:t>Casey</a:t>
            </a:r>
            <a:r>
              <a:rPr lang="tr-TR" sz="2900" dirty="0"/>
              <a:t>, S. E. (2016). </a:t>
            </a:r>
            <a:r>
              <a:rPr lang="tr-TR" sz="2900" dirty="0" err="1"/>
              <a:t>Why</a:t>
            </a:r>
            <a:r>
              <a:rPr lang="tr-TR" sz="2900" dirty="0"/>
              <a:t> </a:t>
            </a:r>
            <a:r>
              <a:rPr lang="tr-TR" sz="2900" dirty="0" err="1"/>
              <a:t>don’t</a:t>
            </a:r>
            <a:r>
              <a:rPr lang="tr-TR" sz="2900" dirty="0"/>
              <a:t> </a:t>
            </a:r>
            <a:r>
              <a:rPr lang="tr-TR" sz="2900" dirty="0" err="1"/>
              <a:t>humanitarian</a:t>
            </a:r>
            <a:r>
              <a:rPr lang="tr-TR" sz="2900" dirty="0"/>
              <a:t> </a:t>
            </a:r>
            <a:r>
              <a:rPr lang="tr-TR" sz="2900" dirty="0" err="1"/>
              <a:t>organizations</a:t>
            </a:r>
            <a:r>
              <a:rPr lang="tr-TR" sz="2900" dirty="0"/>
              <a:t> </a:t>
            </a:r>
            <a:r>
              <a:rPr lang="tr-TR" sz="2900" dirty="0" err="1"/>
              <a:t>provide</a:t>
            </a:r>
            <a:r>
              <a:rPr lang="tr-TR" sz="2900" dirty="0"/>
              <a:t> </a:t>
            </a:r>
            <a:r>
              <a:rPr lang="tr-TR" sz="2900" dirty="0" err="1"/>
              <a:t>safe</a:t>
            </a:r>
            <a:r>
              <a:rPr lang="tr-TR" sz="2900" dirty="0"/>
              <a:t> </a:t>
            </a:r>
            <a:r>
              <a:rPr lang="tr-TR" sz="2900" dirty="0" err="1"/>
              <a:t>abortion</a:t>
            </a:r>
            <a:r>
              <a:rPr lang="tr-TR" sz="2900" dirty="0"/>
              <a:t> </a:t>
            </a:r>
            <a:r>
              <a:rPr lang="tr-TR" sz="2900" dirty="0" err="1"/>
              <a:t>services</a:t>
            </a:r>
            <a:r>
              <a:rPr lang="tr-TR" sz="2900" dirty="0"/>
              <a:t>? </a:t>
            </a:r>
            <a:r>
              <a:rPr lang="tr-TR" sz="2900" dirty="0" err="1"/>
              <a:t>Conflict</a:t>
            </a:r>
            <a:r>
              <a:rPr lang="tr-TR" sz="2900" dirty="0"/>
              <a:t> </a:t>
            </a:r>
            <a:r>
              <a:rPr lang="tr-TR" sz="2900" dirty="0" err="1"/>
              <a:t>and</a:t>
            </a:r>
            <a:r>
              <a:rPr lang="tr-TR" sz="2900" dirty="0"/>
              <a:t> </a:t>
            </a:r>
            <a:r>
              <a:rPr lang="tr-TR" sz="2900" dirty="0" err="1"/>
              <a:t>Health</a:t>
            </a:r>
            <a:r>
              <a:rPr lang="tr-TR" sz="2900" dirty="0"/>
              <a:t>, 10(1), 1-7</a:t>
            </a:r>
            <a:r>
              <a:rPr lang="tr-TR" sz="2900" dirty="0" smtClean="0"/>
              <a:t>.</a:t>
            </a:r>
          </a:p>
          <a:p>
            <a:pPr marL="514350" indent="-514350">
              <a:buFont typeface="+mj-lt"/>
              <a:buAutoNum type="arabicPeriod" startAt="11"/>
            </a:pPr>
            <a:r>
              <a:rPr lang="tr-TR" sz="2900" dirty="0" err="1"/>
              <a:t>Association</a:t>
            </a:r>
            <a:r>
              <a:rPr lang="tr-TR" sz="2900" dirty="0"/>
              <a:t> S. Sphere </a:t>
            </a:r>
            <a:r>
              <a:rPr lang="tr-TR" sz="2900" dirty="0" err="1"/>
              <a:t>handbook</a:t>
            </a:r>
            <a:r>
              <a:rPr lang="tr-TR" sz="2900" dirty="0"/>
              <a:t>: </a:t>
            </a:r>
            <a:r>
              <a:rPr lang="tr-TR" sz="2900" dirty="0" err="1"/>
              <a:t>humanitarian</a:t>
            </a:r>
            <a:r>
              <a:rPr lang="tr-TR" sz="2900" dirty="0"/>
              <a:t> charter </a:t>
            </a:r>
            <a:r>
              <a:rPr lang="tr-TR" sz="2900" dirty="0" err="1"/>
              <a:t>and</a:t>
            </a:r>
            <a:r>
              <a:rPr lang="tr-TR" sz="2900" dirty="0"/>
              <a:t> minimum </a:t>
            </a:r>
            <a:r>
              <a:rPr lang="tr-TR" sz="2900" dirty="0" err="1"/>
              <a:t>standards</a:t>
            </a:r>
            <a:r>
              <a:rPr lang="tr-TR" sz="2900" dirty="0"/>
              <a:t> in </a:t>
            </a:r>
            <a:r>
              <a:rPr lang="tr-TR" sz="2900" dirty="0" err="1"/>
              <a:t>humanitarian</a:t>
            </a:r>
            <a:r>
              <a:rPr lang="tr-TR" sz="2900" dirty="0"/>
              <a:t> </a:t>
            </a:r>
            <a:r>
              <a:rPr lang="tr-TR" sz="2900" dirty="0" err="1"/>
              <a:t>response</a:t>
            </a:r>
            <a:r>
              <a:rPr lang="tr-TR" sz="2900" dirty="0"/>
              <a:t>: </a:t>
            </a:r>
            <a:r>
              <a:rPr lang="tr-TR" sz="2900" dirty="0" err="1"/>
              <a:t>Practical</a:t>
            </a:r>
            <a:r>
              <a:rPr lang="tr-TR" sz="2900" dirty="0"/>
              <a:t> Action, 2018. </a:t>
            </a:r>
          </a:p>
          <a:p>
            <a:pPr marL="514350" indent="-514350">
              <a:buFont typeface="+mj-lt"/>
              <a:buAutoNum type="arabicPeriod" startAt="11"/>
            </a:pPr>
            <a:r>
              <a:rPr lang="tr-TR" sz="2900" dirty="0" err="1"/>
              <a:t>Module</a:t>
            </a:r>
            <a:r>
              <a:rPr lang="tr-TR" sz="2900" dirty="0"/>
              <a:t> ADL. Minimum </a:t>
            </a:r>
            <a:r>
              <a:rPr lang="tr-TR" sz="2900" dirty="0" err="1"/>
              <a:t>Initial</a:t>
            </a:r>
            <a:r>
              <a:rPr lang="tr-TR" sz="2900" dirty="0"/>
              <a:t> Service </a:t>
            </a:r>
            <a:r>
              <a:rPr lang="tr-TR" sz="2900" dirty="0" err="1"/>
              <a:t>Package</a:t>
            </a:r>
            <a:r>
              <a:rPr lang="tr-TR" sz="2900" dirty="0"/>
              <a:t> (MISP) </a:t>
            </a:r>
            <a:r>
              <a:rPr lang="tr-TR" sz="2900" dirty="0" err="1"/>
              <a:t>for</a:t>
            </a:r>
            <a:r>
              <a:rPr lang="tr-TR" sz="2900" dirty="0"/>
              <a:t> </a:t>
            </a:r>
            <a:r>
              <a:rPr lang="tr-TR" sz="2900" dirty="0" err="1"/>
              <a:t>Reproductive</a:t>
            </a:r>
            <a:r>
              <a:rPr lang="tr-TR" sz="2900" dirty="0"/>
              <a:t> </a:t>
            </a:r>
            <a:r>
              <a:rPr lang="tr-TR" sz="2900" dirty="0" err="1"/>
              <a:t>Health</a:t>
            </a:r>
            <a:r>
              <a:rPr lang="tr-TR" sz="2900" dirty="0"/>
              <a:t> in </a:t>
            </a:r>
            <a:r>
              <a:rPr lang="tr-TR" sz="2900" dirty="0" err="1"/>
              <a:t>Crisis</a:t>
            </a:r>
            <a:r>
              <a:rPr lang="tr-TR" sz="2900" dirty="0"/>
              <a:t> </a:t>
            </a:r>
            <a:r>
              <a:rPr lang="tr-TR" sz="2900" dirty="0" err="1"/>
              <a:t>Situations</a:t>
            </a:r>
            <a:r>
              <a:rPr lang="tr-TR" sz="2900" dirty="0"/>
              <a:t>. </a:t>
            </a:r>
            <a:r>
              <a:rPr lang="tr-TR" sz="2900" dirty="0" smtClean="0"/>
              <a:t>2006</a:t>
            </a:r>
          </a:p>
          <a:p>
            <a:pPr marL="514350" indent="-514350">
              <a:buFont typeface="+mj-lt"/>
              <a:buAutoNum type="arabicPeriod" startAt="11"/>
            </a:pPr>
            <a:r>
              <a:rPr lang="tr-TR" sz="2900" dirty="0"/>
              <a:t>İnsani Yardım Ortamlarında Üreme Sağlığına İlişkin Kurumlar Arası El Kitabı, </a:t>
            </a:r>
            <a:r>
              <a:rPr lang="tr-TR" sz="2900" dirty="0" smtClean="0"/>
              <a:t>2023, </a:t>
            </a:r>
            <a:r>
              <a:rPr lang="tr-TR" sz="2900" dirty="0" smtClean="0">
                <a:hlinkClick r:id="rId2"/>
              </a:rPr>
              <a:t>iawg.net/IAFM</a:t>
            </a:r>
            <a:endParaRPr lang="tr-TR" sz="2900" dirty="0" smtClean="0"/>
          </a:p>
          <a:p>
            <a:pPr marL="514350" indent="-514350">
              <a:buFont typeface="+mj-lt"/>
              <a:buAutoNum type="arabicPeriod" startAt="11"/>
            </a:pPr>
            <a:r>
              <a:rPr lang="tr-TR" sz="2900" dirty="0" smtClean="0"/>
              <a:t>Türk </a:t>
            </a:r>
            <a:r>
              <a:rPr lang="tr-TR" sz="2900" dirty="0"/>
              <a:t>Tabipleri Birliği, 6. Ay Deprem Raporu: Olağan Dışı Durumlarda I. Basamak Sağlık Hizmetleri, </a:t>
            </a:r>
            <a:r>
              <a:rPr lang="tr-TR" sz="2900" dirty="0" smtClean="0">
                <a:hlinkClick r:id="rId3"/>
              </a:rPr>
              <a:t>e-</a:t>
            </a:r>
            <a:r>
              <a:rPr lang="tr-TR" sz="2900" dirty="0" err="1" smtClean="0">
                <a:hlinkClick r:id="rId3"/>
              </a:rPr>
              <a:t>pdf</a:t>
            </a:r>
            <a:endParaRPr lang="tr-TR" sz="2900" dirty="0" smtClean="0"/>
          </a:p>
          <a:p>
            <a:pPr marL="514350" indent="-514350">
              <a:buFont typeface="+mj-lt"/>
              <a:buAutoNum type="arabicPeriod" startAt="11"/>
            </a:pPr>
            <a:r>
              <a:rPr lang="tr-TR" sz="2900" dirty="0"/>
              <a:t>HASUDER 6 Şubat 2023 Depremleri III. Saha Raporu. 12 Mayıs 2023. </a:t>
            </a:r>
            <a:r>
              <a:rPr lang="tr-TR" sz="2900" dirty="0">
                <a:hlinkClick r:id="rId4"/>
              </a:rPr>
              <a:t>e-</a:t>
            </a:r>
            <a:r>
              <a:rPr lang="tr-TR" sz="2900" dirty="0" err="1">
                <a:hlinkClick r:id="rId4"/>
              </a:rPr>
              <a:t>pdf</a:t>
            </a:r>
            <a:endParaRPr lang="tr-TR" sz="2900" dirty="0"/>
          </a:p>
          <a:p>
            <a:pPr marL="514350" indent="-514350">
              <a:buFont typeface="+mj-lt"/>
              <a:buAutoNum type="arabicPeriod" startAt="11"/>
            </a:pPr>
            <a:r>
              <a:rPr lang="en-US" sz="2900" dirty="0" err="1"/>
              <a:t>Sochas</a:t>
            </a:r>
            <a:r>
              <a:rPr lang="en-US" sz="2900" dirty="0"/>
              <a:t>, L., </a:t>
            </a:r>
            <a:r>
              <a:rPr lang="en-US" sz="2900" dirty="0" err="1"/>
              <a:t>Channon</a:t>
            </a:r>
            <a:r>
              <a:rPr lang="en-US" sz="2900" dirty="0"/>
              <a:t>, A.A. and Nam, S. (2017). Counting crisis-related indirect deaths in the context of a resilient health system: Maternal and neonatal health status during the Ebola outbreak in Sierra Leone. Health Policy and Planning, 32(</a:t>
            </a:r>
            <a:r>
              <a:rPr lang="en-US" sz="2900" dirty="0" err="1"/>
              <a:t>suppl</a:t>
            </a:r>
            <a:r>
              <a:rPr lang="en-US" sz="2900" dirty="0"/>
              <a:t> 3), iii32-iii39</a:t>
            </a:r>
            <a:r>
              <a:rPr lang="en-US" sz="2900" dirty="0" smtClean="0"/>
              <a:t>.</a:t>
            </a:r>
            <a:endParaRPr lang="tr-TR" sz="2900" dirty="0" smtClean="0"/>
          </a:p>
          <a:p>
            <a:pPr marL="514350" indent="-514350">
              <a:buFont typeface="+mj-lt"/>
              <a:buAutoNum type="arabicPeriod" startAt="11"/>
            </a:pPr>
            <a:r>
              <a:rPr lang="tr-TR" dirty="0" err="1"/>
              <a:t>Grammatikopoulou</a:t>
            </a:r>
            <a:r>
              <a:rPr lang="tr-TR" dirty="0"/>
              <a:t>, M. G., </a:t>
            </a:r>
            <a:r>
              <a:rPr lang="tr-TR" dirty="0" err="1"/>
              <a:t>Gkiouras</a:t>
            </a:r>
            <a:r>
              <a:rPr lang="tr-TR" dirty="0"/>
              <a:t>, K., </a:t>
            </a:r>
            <a:r>
              <a:rPr lang="tr-TR" dirty="0" err="1"/>
              <a:t>Pepa</a:t>
            </a:r>
            <a:r>
              <a:rPr lang="tr-TR" dirty="0"/>
              <a:t>, A., </a:t>
            </a:r>
            <a:r>
              <a:rPr lang="tr-TR" dirty="0" err="1"/>
              <a:t>Persynaki</a:t>
            </a:r>
            <a:r>
              <a:rPr lang="tr-TR" dirty="0"/>
              <a:t>, A., </a:t>
            </a:r>
            <a:r>
              <a:rPr lang="tr-TR" dirty="0" err="1"/>
              <a:t>Taousani</a:t>
            </a:r>
            <a:r>
              <a:rPr lang="tr-TR" dirty="0"/>
              <a:t>, E., </a:t>
            </a:r>
            <a:r>
              <a:rPr lang="tr-TR" dirty="0" err="1"/>
              <a:t>Milapidou</a:t>
            </a:r>
            <a:r>
              <a:rPr lang="tr-TR" dirty="0"/>
              <a:t>, M., </a:t>
            </a:r>
            <a:r>
              <a:rPr lang="tr-TR" dirty="0" err="1"/>
              <a:t>Smyrnakis</a:t>
            </a:r>
            <a:r>
              <a:rPr lang="tr-TR" dirty="0"/>
              <a:t>, E., &amp; </a:t>
            </a:r>
            <a:r>
              <a:rPr lang="tr-TR" dirty="0" err="1"/>
              <a:t>Goulis</a:t>
            </a:r>
            <a:r>
              <a:rPr lang="tr-TR" dirty="0"/>
              <a:t>, D. G. (2021). </a:t>
            </a:r>
            <a:r>
              <a:rPr lang="tr-TR" dirty="0" err="1"/>
              <a:t>Health</a:t>
            </a:r>
            <a:r>
              <a:rPr lang="tr-TR" dirty="0"/>
              <a:t> </a:t>
            </a:r>
            <a:r>
              <a:rPr lang="tr-TR" dirty="0" err="1"/>
              <a:t>status</a:t>
            </a:r>
            <a:r>
              <a:rPr lang="tr-TR" dirty="0"/>
              <a:t> of </a:t>
            </a:r>
            <a:r>
              <a:rPr lang="tr-TR" dirty="0" err="1"/>
              <a:t>women</a:t>
            </a:r>
            <a:r>
              <a:rPr lang="tr-TR" dirty="0"/>
              <a:t> </a:t>
            </a:r>
            <a:r>
              <a:rPr lang="tr-TR" dirty="0" err="1"/>
              <a:t>affected</a:t>
            </a:r>
            <a:r>
              <a:rPr lang="tr-TR" dirty="0"/>
              <a:t> </a:t>
            </a:r>
            <a:r>
              <a:rPr lang="tr-TR" dirty="0" err="1"/>
              <a:t>by</a:t>
            </a:r>
            <a:r>
              <a:rPr lang="tr-TR" dirty="0"/>
              <a:t> </a:t>
            </a:r>
            <a:r>
              <a:rPr lang="tr-TR" dirty="0" err="1"/>
              <a:t>homelessness</a:t>
            </a:r>
            <a:r>
              <a:rPr lang="tr-TR" dirty="0"/>
              <a:t>: A </a:t>
            </a:r>
            <a:r>
              <a:rPr lang="tr-TR" dirty="0" err="1"/>
              <a:t>cluster</a:t>
            </a:r>
            <a:r>
              <a:rPr lang="tr-TR" dirty="0"/>
              <a:t> of in </a:t>
            </a:r>
            <a:r>
              <a:rPr lang="tr-TR" dirty="0" err="1"/>
              <a:t>concreto</a:t>
            </a:r>
            <a:r>
              <a:rPr lang="tr-TR" dirty="0"/>
              <a:t> </a:t>
            </a:r>
            <a:r>
              <a:rPr lang="tr-TR" dirty="0" err="1"/>
              <a:t>human</a:t>
            </a:r>
            <a:r>
              <a:rPr lang="tr-TR" dirty="0"/>
              <a:t> </a:t>
            </a:r>
            <a:r>
              <a:rPr lang="tr-TR" dirty="0" err="1"/>
              <a:t>rights</a:t>
            </a:r>
            <a:r>
              <a:rPr lang="tr-TR" dirty="0"/>
              <a:t> </a:t>
            </a:r>
            <a:r>
              <a:rPr lang="tr-TR" dirty="0" err="1"/>
              <a:t>violations</a:t>
            </a:r>
            <a:r>
              <a:rPr lang="tr-TR" dirty="0"/>
              <a:t> </a:t>
            </a:r>
            <a:r>
              <a:rPr lang="tr-TR" dirty="0" err="1"/>
              <a:t>and</a:t>
            </a:r>
            <a:r>
              <a:rPr lang="tr-TR" dirty="0"/>
              <a:t> a time </a:t>
            </a:r>
            <a:r>
              <a:rPr lang="tr-TR" dirty="0" err="1"/>
              <a:t>for</a:t>
            </a:r>
            <a:r>
              <a:rPr lang="tr-TR" dirty="0"/>
              <a:t> </a:t>
            </a:r>
            <a:r>
              <a:rPr lang="tr-TR" dirty="0" err="1"/>
              <a:t>action</a:t>
            </a:r>
            <a:r>
              <a:rPr lang="tr-TR" dirty="0"/>
              <a:t>. </a:t>
            </a:r>
            <a:r>
              <a:rPr lang="tr-TR" dirty="0" err="1"/>
              <a:t>Maturitas</a:t>
            </a:r>
            <a:r>
              <a:rPr lang="tr-TR" dirty="0"/>
              <a:t>, 154, 31-45</a:t>
            </a:r>
            <a:r>
              <a:rPr lang="tr-TR" dirty="0" smtClean="0"/>
              <a:t>.</a:t>
            </a:r>
          </a:p>
          <a:p>
            <a:pPr marL="514350" indent="-514350">
              <a:buFont typeface="+mj-lt"/>
              <a:buAutoNum type="arabicPeriod" startAt="11"/>
            </a:pPr>
            <a:r>
              <a:rPr lang="en-US" dirty="0"/>
              <a:t>Austin, K. F., Noble, M. D., &amp; McKinney, L. (2020). Climate disasters contaminate women: Investigating cross-national linkages between disasters, food insecurity, and women’s HIV in less developed nation. Glob. Health </a:t>
            </a:r>
            <a:r>
              <a:rPr lang="en-US" dirty="0" err="1"/>
              <a:t>Gov</a:t>
            </a:r>
            <a:r>
              <a:rPr lang="en-US" dirty="0"/>
              <a:t>, 10, 85-103.</a:t>
            </a:r>
            <a:endParaRPr lang="tr-TR" dirty="0"/>
          </a:p>
          <a:p>
            <a:pPr marL="514350" indent="-514350">
              <a:buFont typeface="+mj-lt"/>
              <a:buAutoNum type="arabicPeriod" startAt="11"/>
            </a:pPr>
            <a:r>
              <a:rPr lang="tr-TR" dirty="0" err="1"/>
              <a:t>Llorente-Marrón</a:t>
            </a:r>
            <a:r>
              <a:rPr lang="tr-TR" dirty="0"/>
              <a:t>, M., </a:t>
            </a:r>
            <a:r>
              <a:rPr lang="tr-TR" dirty="0" err="1"/>
              <a:t>Fontanil-Gómez</a:t>
            </a:r>
            <a:r>
              <a:rPr lang="tr-TR" dirty="0"/>
              <a:t>, Y., </a:t>
            </a:r>
            <a:r>
              <a:rPr lang="tr-TR" dirty="0" err="1"/>
              <a:t>Díaz-Fernández</a:t>
            </a:r>
            <a:r>
              <a:rPr lang="tr-TR" dirty="0"/>
              <a:t>, M., &amp; </a:t>
            </a:r>
            <a:r>
              <a:rPr lang="tr-TR" dirty="0" err="1"/>
              <a:t>Solís</a:t>
            </a:r>
            <a:r>
              <a:rPr lang="tr-TR" dirty="0"/>
              <a:t> </a:t>
            </a:r>
            <a:r>
              <a:rPr lang="tr-TR" dirty="0" err="1"/>
              <a:t>García</a:t>
            </a:r>
            <a:r>
              <a:rPr lang="tr-TR" dirty="0"/>
              <a:t>, P. (2021). </a:t>
            </a:r>
            <a:r>
              <a:rPr lang="tr-TR" dirty="0" err="1"/>
              <a:t>Disasters</a:t>
            </a:r>
            <a:r>
              <a:rPr lang="tr-TR" dirty="0"/>
              <a:t>, </a:t>
            </a:r>
            <a:r>
              <a:rPr lang="tr-TR" dirty="0" err="1"/>
              <a:t>Gender</a:t>
            </a:r>
            <a:r>
              <a:rPr lang="tr-TR" dirty="0"/>
              <a:t>, </a:t>
            </a:r>
            <a:r>
              <a:rPr lang="tr-TR" dirty="0" err="1"/>
              <a:t>and</a:t>
            </a:r>
            <a:r>
              <a:rPr lang="tr-TR" dirty="0"/>
              <a:t> HIV </a:t>
            </a:r>
            <a:r>
              <a:rPr lang="tr-TR" dirty="0" err="1"/>
              <a:t>infection</a:t>
            </a:r>
            <a:r>
              <a:rPr lang="tr-TR" dirty="0"/>
              <a:t>: </a:t>
            </a:r>
            <a:r>
              <a:rPr lang="tr-TR" dirty="0" err="1"/>
              <a:t>the</a:t>
            </a:r>
            <a:r>
              <a:rPr lang="tr-TR" dirty="0"/>
              <a:t> </a:t>
            </a:r>
            <a:r>
              <a:rPr lang="tr-TR" dirty="0" err="1"/>
              <a:t>impact</a:t>
            </a:r>
            <a:r>
              <a:rPr lang="tr-TR" dirty="0"/>
              <a:t> of </a:t>
            </a:r>
            <a:r>
              <a:rPr lang="tr-TR" dirty="0" err="1"/>
              <a:t>the</a:t>
            </a:r>
            <a:r>
              <a:rPr lang="tr-TR" dirty="0"/>
              <a:t> 2010 Haiti </a:t>
            </a:r>
            <a:r>
              <a:rPr lang="tr-TR" dirty="0" err="1"/>
              <a:t>Earthquake</a:t>
            </a:r>
            <a:r>
              <a:rPr lang="tr-TR" dirty="0"/>
              <a:t>. International </a:t>
            </a:r>
            <a:r>
              <a:rPr lang="tr-TR" dirty="0" err="1"/>
              <a:t>Journal</a:t>
            </a:r>
            <a:r>
              <a:rPr lang="tr-TR" dirty="0"/>
              <a:t> of </a:t>
            </a:r>
            <a:r>
              <a:rPr lang="tr-TR" dirty="0" err="1"/>
              <a:t>Environmental</a:t>
            </a:r>
            <a:r>
              <a:rPr lang="tr-TR" dirty="0"/>
              <a:t> </a:t>
            </a:r>
            <a:r>
              <a:rPr lang="tr-TR" dirty="0" err="1"/>
              <a:t>Research</a:t>
            </a:r>
            <a:r>
              <a:rPr lang="tr-TR" dirty="0"/>
              <a:t> </a:t>
            </a:r>
            <a:r>
              <a:rPr lang="tr-TR" dirty="0" err="1"/>
              <a:t>and</a:t>
            </a:r>
            <a:r>
              <a:rPr lang="tr-TR" dirty="0"/>
              <a:t> </a:t>
            </a:r>
            <a:r>
              <a:rPr lang="tr-TR" dirty="0" err="1"/>
              <a:t>Public</a:t>
            </a:r>
            <a:r>
              <a:rPr lang="tr-TR" dirty="0"/>
              <a:t> </a:t>
            </a:r>
            <a:r>
              <a:rPr lang="tr-TR" dirty="0" err="1"/>
              <a:t>Health</a:t>
            </a:r>
            <a:r>
              <a:rPr lang="tr-TR" dirty="0"/>
              <a:t>, 18(13), 7198.</a:t>
            </a:r>
          </a:p>
        </p:txBody>
      </p:sp>
      <p:sp>
        <p:nvSpPr>
          <p:cNvPr id="4" name="Slayt Numarası Yer Tutucusu 3"/>
          <p:cNvSpPr>
            <a:spLocks noGrp="1"/>
          </p:cNvSpPr>
          <p:nvPr>
            <p:ph type="sldNum" sz="quarter" idx="12"/>
          </p:nvPr>
        </p:nvSpPr>
        <p:spPr/>
        <p:txBody>
          <a:bodyPr/>
          <a:lstStyle/>
          <a:p>
            <a:fld id="{D058BC26-C375-4E6C-83CF-39FD14E97954}" type="slidenum">
              <a:rPr lang="tr-TR" smtClean="0"/>
              <a:t>50</a:t>
            </a:fld>
            <a:endParaRPr lang="tr-TR"/>
          </a:p>
        </p:txBody>
      </p:sp>
    </p:spTree>
    <p:extLst>
      <p:ext uri="{BB962C8B-B14F-4D97-AF65-F5344CB8AC3E}">
        <p14:creationId xmlns:p14="http://schemas.microsoft.com/office/powerpoint/2010/main" val="1771209053"/>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 -3</a:t>
            </a:r>
            <a:endParaRPr lang="tr-TR" dirty="0"/>
          </a:p>
        </p:txBody>
      </p:sp>
      <p:sp>
        <p:nvSpPr>
          <p:cNvPr id="3" name="İçerik Yer Tutucusu 2"/>
          <p:cNvSpPr>
            <a:spLocks noGrp="1"/>
          </p:cNvSpPr>
          <p:nvPr>
            <p:ph idx="1"/>
          </p:nvPr>
        </p:nvSpPr>
        <p:spPr/>
        <p:txBody>
          <a:bodyPr>
            <a:normAutofit fontScale="55000" lnSpcReduction="20000"/>
          </a:bodyPr>
          <a:lstStyle/>
          <a:p>
            <a:pPr marL="514350" indent="-514350">
              <a:buFont typeface="+mj-lt"/>
              <a:buAutoNum type="arabicPeriod" startAt="21"/>
            </a:pPr>
            <a:r>
              <a:rPr lang="en-US" dirty="0"/>
              <a:t>Conserve, D. F., </a:t>
            </a:r>
            <a:r>
              <a:rPr lang="en-US" dirty="0" err="1"/>
              <a:t>Iwelunmor</a:t>
            </a:r>
            <a:r>
              <a:rPr lang="en-US" dirty="0"/>
              <a:t>, J., </a:t>
            </a:r>
            <a:r>
              <a:rPr lang="en-US" dirty="0" err="1"/>
              <a:t>Whembolua</a:t>
            </a:r>
            <a:r>
              <a:rPr lang="en-US" dirty="0"/>
              <a:t>, G. L., </a:t>
            </a:r>
            <a:r>
              <a:rPr lang="en-US" dirty="0" err="1"/>
              <a:t>Sofolahan-Oladeinde</a:t>
            </a:r>
            <a:r>
              <a:rPr lang="en-US" dirty="0"/>
              <a:t>, Y., </a:t>
            </a:r>
            <a:r>
              <a:rPr lang="en-US" dirty="0" err="1"/>
              <a:t>Teti</a:t>
            </a:r>
            <a:r>
              <a:rPr lang="en-US" dirty="0"/>
              <a:t>, M., &amp; </a:t>
            </a:r>
            <a:r>
              <a:rPr lang="en-US" dirty="0" err="1"/>
              <a:t>Surkan</a:t>
            </a:r>
            <a:r>
              <a:rPr lang="en-US" dirty="0"/>
              <a:t>, P. J. (2017). Factors associated with HIV testing among men in Haiti: results from the 2012 demographic and health survey. American journal of men's health, 11(5), 1322-1330</a:t>
            </a:r>
            <a:r>
              <a:rPr lang="en-US" dirty="0" smtClean="0"/>
              <a:t>.</a:t>
            </a:r>
            <a:endParaRPr lang="tr-TR" dirty="0" smtClean="0"/>
          </a:p>
          <a:p>
            <a:pPr marL="514350" indent="-514350">
              <a:buFont typeface="+mj-lt"/>
              <a:buAutoNum type="arabicPeriod" startAt="21"/>
            </a:pPr>
            <a:r>
              <a:rPr lang="tr-TR" dirty="0" smtClean="0"/>
              <a:t>KARABABA, A. O. (2002) Olağandışı Durumlarda Sağlık </a:t>
            </a:r>
            <a:r>
              <a:rPr lang="tr-TR" dirty="0" err="1" smtClean="0"/>
              <a:t>Hizmetleri.Sağlık</a:t>
            </a:r>
            <a:r>
              <a:rPr lang="tr-TR" dirty="0" smtClean="0"/>
              <a:t> Çalışanının El Kitabı. Türk Tabipleri Birliği.</a:t>
            </a:r>
          </a:p>
          <a:p>
            <a:pPr marL="514350" indent="-514350">
              <a:buFont typeface="+mj-lt"/>
              <a:buAutoNum type="arabicPeriod" startAt="21"/>
            </a:pPr>
            <a:r>
              <a:rPr lang="tr-TR" dirty="0" err="1"/>
              <a:t>Risso-Gill</a:t>
            </a:r>
            <a:r>
              <a:rPr lang="tr-TR" dirty="0"/>
              <a:t>, I., &amp; </a:t>
            </a:r>
            <a:r>
              <a:rPr lang="tr-TR" dirty="0" err="1"/>
              <a:t>Finnegan</a:t>
            </a:r>
            <a:r>
              <a:rPr lang="tr-TR" dirty="0"/>
              <a:t>, L. (2015). </a:t>
            </a:r>
            <a:r>
              <a:rPr lang="tr-TR" dirty="0" err="1"/>
              <a:t>Children's</a:t>
            </a:r>
            <a:r>
              <a:rPr lang="tr-TR" dirty="0"/>
              <a:t> Ebola </a:t>
            </a:r>
            <a:r>
              <a:rPr lang="tr-TR" dirty="0" err="1" smtClean="0"/>
              <a:t>Recovery</a:t>
            </a:r>
            <a:r>
              <a:rPr lang="tr-TR" dirty="0" smtClean="0"/>
              <a:t> </a:t>
            </a:r>
            <a:r>
              <a:rPr lang="tr-TR" dirty="0" err="1" smtClean="0"/>
              <a:t>Assessment</a:t>
            </a:r>
            <a:r>
              <a:rPr lang="tr-TR" dirty="0"/>
              <a:t>: Sierra Leone. </a:t>
            </a:r>
            <a:r>
              <a:rPr lang="tr-TR" dirty="0" err="1"/>
              <a:t>Save</a:t>
            </a:r>
            <a:r>
              <a:rPr lang="tr-TR" dirty="0"/>
              <a:t> </a:t>
            </a:r>
            <a:r>
              <a:rPr lang="tr-TR" dirty="0" err="1"/>
              <a:t>the</a:t>
            </a:r>
            <a:r>
              <a:rPr lang="tr-TR" dirty="0"/>
              <a:t> </a:t>
            </a:r>
            <a:r>
              <a:rPr lang="tr-TR" dirty="0" err="1"/>
              <a:t>Children</a:t>
            </a:r>
            <a:r>
              <a:rPr lang="tr-TR" dirty="0"/>
              <a:t>. World </a:t>
            </a:r>
            <a:r>
              <a:rPr lang="tr-TR" dirty="0" err="1"/>
              <a:t>Vision</a:t>
            </a:r>
            <a:r>
              <a:rPr lang="tr-TR" dirty="0"/>
              <a:t> International </a:t>
            </a:r>
            <a:r>
              <a:rPr lang="tr-TR" dirty="0" err="1"/>
              <a:t>and</a:t>
            </a:r>
            <a:r>
              <a:rPr lang="tr-TR" dirty="0"/>
              <a:t> Plan International </a:t>
            </a:r>
            <a:r>
              <a:rPr lang="tr-TR" dirty="0" err="1"/>
              <a:t>and</a:t>
            </a:r>
            <a:r>
              <a:rPr lang="tr-TR" dirty="0"/>
              <a:t> UNICEF. </a:t>
            </a:r>
            <a:r>
              <a:rPr lang="tr-TR" dirty="0" err="1"/>
              <a:t>Retrieved</a:t>
            </a:r>
            <a:r>
              <a:rPr lang="tr-TR" dirty="0"/>
              <a:t> </a:t>
            </a:r>
            <a:r>
              <a:rPr lang="tr-TR" dirty="0" err="1"/>
              <a:t>from</a:t>
            </a:r>
            <a:r>
              <a:rPr lang="tr-TR" dirty="0"/>
              <a:t> Https://Www. </a:t>
            </a:r>
            <a:r>
              <a:rPr lang="tr-TR" dirty="0" err="1"/>
              <a:t>Savethechildren</a:t>
            </a:r>
            <a:r>
              <a:rPr lang="tr-TR" dirty="0"/>
              <a:t>. Org/Content/Dam/Global/</a:t>
            </a:r>
            <a:r>
              <a:rPr lang="tr-TR" dirty="0" err="1"/>
              <a:t>Reports</a:t>
            </a:r>
            <a:r>
              <a:rPr lang="tr-TR" dirty="0"/>
              <a:t>/</a:t>
            </a:r>
            <a:r>
              <a:rPr lang="tr-TR" dirty="0" err="1"/>
              <a:t>Emergency-Humanitarian-Response</a:t>
            </a:r>
            <a:r>
              <a:rPr lang="tr-TR" dirty="0"/>
              <a:t>/Ebola-</a:t>
            </a:r>
            <a:r>
              <a:rPr lang="tr-TR" dirty="0" err="1"/>
              <a:t>Rec</a:t>
            </a:r>
            <a:r>
              <a:rPr lang="tr-TR" dirty="0"/>
              <a:t>-</a:t>
            </a:r>
            <a:r>
              <a:rPr lang="tr-TR" dirty="0" err="1"/>
              <a:t>Sierraleone</a:t>
            </a:r>
            <a:r>
              <a:rPr lang="tr-TR" dirty="0"/>
              <a:t>. </a:t>
            </a:r>
            <a:r>
              <a:rPr lang="tr-TR" dirty="0" err="1"/>
              <a:t>Pdf</a:t>
            </a:r>
            <a:r>
              <a:rPr lang="tr-TR" dirty="0" smtClean="0"/>
              <a:t>.</a:t>
            </a:r>
          </a:p>
          <a:p>
            <a:pPr marL="514350" indent="-514350">
              <a:buFont typeface="+mj-lt"/>
              <a:buAutoNum type="arabicPeriod" startAt="21"/>
            </a:pPr>
            <a:r>
              <a:rPr lang="en-US" dirty="0" err="1"/>
              <a:t>Asgary</a:t>
            </a:r>
            <a:r>
              <a:rPr lang="en-US" dirty="0"/>
              <a:t>, R., &amp; Price, J. T. (2018). Socio-cultural challenges of family planning initiatives for displaced populations in conflict situations and humanitarian settings. Disaster medicine and public health preparedness, 12(6), 670-674</a:t>
            </a:r>
            <a:r>
              <a:rPr lang="en-US" dirty="0" smtClean="0"/>
              <a:t>.</a:t>
            </a:r>
            <a:endParaRPr lang="tr-TR" dirty="0" smtClean="0"/>
          </a:p>
          <a:p>
            <a:pPr marL="514350" indent="-514350">
              <a:buFont typeface="+mj-lt"/>
              <a:buAutoNum type="arabicPeriod" startAt="21"/>
            </a:pPr>
            <a:r>
              <a:rPr lang="tr-TR" dirty="0" err="1"/>
              <a:t>Steinert</a:t>
            </a:r>
            <a:r>
              <a:rPr lang="tr-TR" dirty="0"/>
              <a:t>, J. I., </a:t>
            </a:r>
            <a:r>
              <a:rPr lang="tr-TR" dirty="0" err="1"/>
              <a:t>Alacevich</a:t>
            </a:r>
            <a:r>
              <a:rPr lang="tr-TR" dirty="0"/>
              <a:t>, C., </a:t>
            </a:r>
            <a:r>
              <a:rPr lang="tr-TR" dirty="0" err="1"/>
              <a:t>Steele</a:t>
            </a:r>
            <a:r>
              <a:rPr lang="tr-TR" dirty="0"/>
              <a:t>, B., </a:t>
            </a:r>
            <a:r>
              <a:rPr lang="tr-TR" dirty="0" err="1"/>
              <a:t>Hennegan</a:t>
            </a:r>
            <a:r>
              <a:rPr lang="tr-TR" dirty="0"/>
              <a:t>, J., &amp; </a:t>
            </a:r>
            <a:r>
              <a:rPr lang="tr-TR" dirty="0" err="1"/>
              <a:t>Yakubovich</a:t>
            </a:r>
            <a:r>
              <a:rPr lang="tr-TR" dirty="0"/>
              <a:t>, A. R. (2021). </a:t>
            </a:r>
            <a:r>
              <a:rPr lang="tr-TR" dirty="0" err="1"/>
              <a:t>Response</a:t>
            </a:r>
            <a:r>
              <a:rPr lang="tr-TR" dirty="0"/>
              <a:t> </a:t>
            </a:r>
            <a:r>
              <a:rPr lang="tr-TR" dirty="0" err="1"/>
              <a:t>strategies</a:t>
            </a:r>
            <a:r>
              <a:rPr lang="tr-TR" dirty="0"/>
              <a:t> </a:t>
            </a:r>
            <a:r>
              <a:rPr lang="tr-TR" dirty="0" err="1"/>
              <a:t>for</a:t>
            </a:r>
            <a:r>
              <a:rPr lang="tr-TR" dirty="0"/>
              <a:t> </a:t>
            </a:r>
            <a:r>
              <a:rPr lang="tr-TR" dirty="0" err="1"/>
              <a:t>promoting</a:t>
            </a:r>
            <a:r>
              <a:rPr lang="tr-TR" dirty="0"/>
              <a:t> </a:t>
            </a:r>
            <a:r>
              <a:rPr lang="tr-TR" dirty="0" err="1"/>
              <a:t>gender</a:t>
            </a:r>
            <a:r>
              <a:rPr lang="tr-TR" dirty="0"/>
              <a:t> </a:t>
            </a:r>
            <a:r>
              <a:rPr lang="tr-TR" dirty="0" err="1"/>
              <a:t>equality</a:t>
            </a:r>
            <a:r>
              <a:rPr lang="tr-TR" dirty="0"/>
              <a:t> in </a:t>
            </a:r>
            <a:r>
              <a:rPr lang="tr-TR" dirty="0" err="1"/>
              <a:t>public</a:t>
            </a:r>
            <a:r>
              <a:rPr lang="tr-TR" dirty="0"/>
              <a:t> </a:t>
            </a:r>
            <a:r>
              <a:rPr lang="tr-TR" dirty="0" err="1"/>
              <a:t>health</a:t>
            </a:r>
            <a:r>
              <a:rPr lang="tr-TR" dirty="0"/>
              <a:t> </a:t>
            </a:r>
            <a:r>
              <a:rPr lang="tr-TR" dirty="0" err="1"/>
              <a:t>emergencies</a:t>
            </a:r>
            <a:r>
              <a:rPr lang="tr-TR" dirty="0"/>
              <a:t>: a </a:t>
            </a:r>
            <a:r>
              <a:rPr lang="tr-TR" dirty="0" err="1"/>
              <a:t>rapid</a:t>
            </a:r>
            <a:r>
              <a:rPr lang="tr-TR" dirty="0"/>
              <a:t> </a:t>
            </a:r>
            <a:r>
              <a:rPr lang="tr-TR" dirty="0" err="1"/>
              <a:t>scoping</a:t>
            </a:r>
            <a:r>
              <a:rPr lang="tr-TR" dirty="0"/>
              <a:t> </a:t>
            </a:r>
            <a:r>
              <a:rPr lang="tr-TR" dirty="0" err="1"/>
              <a:t>review</a:t>
            </a:r>
            <a:r>
              <a:rPr lang="tr-TR" dirty="0"/>
              <a:t>. BMJ </a:t>
            </a:r>
            <a:r>
              <a:rPr lang="tr-TR" dirty="0" err="1"/>
              <a:t>open</a:t>
            </a:r>
            <a:r>
              <a:rPr lang="tr-TR" dirty="0"/>
              <a:t>, 11(8), e048292</a:t>
            </a:r>
            <a:r>
              <a:rPr lang="tr-TR" dirty="0" smtClean="0"/>
              <a:t>.</a:t>
            </a:r>
          </a:p>
          <a:p>
            <a:pPr marL="514350" indent="-514350">
              <a:buFont typeface="+mj-lt"/>
              <a:buAutoNum type="arabicPeriod" startAt="21"/>
            </a:pPr>
            <a:r>
              <a:rPr lang="tr-TR" dirty="0" err="1"/>
              <a:t>Adeyemi</a:t>
            </a:r>
            <a:r>
              <a:rPr lang="tr-TR" dirty="0"/>
              <a:t>, A. S., </a:t>
            </a:r>
            <a:r>
              <a:rPr lang="tr-TR" dirty="0" err="1"/>
              <a:t>Olugbenga-Bello</a:t>
            </a:r>
            <a:r>
              <a:rPr lang="tr-TR" dirty="0"/>
              <a:t>, A. I., </a:t>
            </a:r>
            <a:r>
              <a:rPr lang="tr-TR" dirty="0" err="1"/>
              <a:t>Adeoye</a:t>
            </a:r>
            <a:r>
              <a:rPr lang="tr-TR" dirty="0"/>
              <a:t>, O. A., </a:t>
            </a:r>
            <a:r>
              <a:rPr lang="tr-TR" dirty="0" err="1"/>
              <a:t>Salawu</a:t>
            </a:r>
            <a:r>
              <a:rPr lang="tr-TR" dirty="0"/>
              <a:t>, M. O., </a:t>
            </a:r>
            <a:r>
              <a:rPr lang="tr-TR" dirty="0" err="1"/>
              <a:t>Aderinoye</a:t>
            </a:r>
            <a:r>
              <a:rPr lang="tr-TR" dirty="0"/>
              <a:t>, A. A., &amp; </a:t>
            </a:r>
            <a:r>
              <a:rPr lang="tr-TR" dirty="0" err="1"/>
              <a:t>Agbaje</a:t>
            </a:r>
            <a:r>
              <a:rPr lang="tr-TR" dirty="0"/>
              <a:t>, M. A. (2016). </a:t>
            </a:r>
            <a:r>
              <a:rPr lang="tr-TR" dirty="0" err="1"/>
              <a:t>Contraceptive</a:t>
            </a:r>
            <a:r>
              <a:rPr lang="tr-TR" dirty="0"/>
              <a:t> </a:t>
            </a:r>
            <a:r>
              <a:rPr lang="tr-TR" dirty="0" err="1"/>
              <a:t>prevalence</a:t>
            </a:r>
            <a:r>
              <a:rPr lang="tr-TR" dirty="0"/>
              <a:t> </a:t>
            </a:r>
            <a:r>
              <a:rPr lang="tr-TR" dirty="0" err="1"/>
              <a:t>and</a:t>
            </a:r>
            <a:r>
              <a:rPr lang="tr-TR" dirty="0"/>
              <a:t> </a:t>
            </a:r>
            <a:r>
              <a:rPr lang="tr-TR" dirty="0" err="1"/>
              <a:t>determinants</a:t>
            </a:r>
            <a:r>
              <a:rPr lang="tr-TR" dirty="0"/>
              <a:t> </a:t>
            </a:r>
            <a:r>
              <a:rPr lang="tr-TR" dirty="0" err="1"/>
              <a:t>among</a:t>
            </a:r>
            <a:r>
              <a:rPr lang="tr-TR" dirty="0"/>
              <a:t> </a:t>
            </a:r>
            <a:r>
              <a:rPr lang="tr-TR" dirty="0" err="1"/>
              <a:t>women</a:t>
            </a:r>
            <a:r>
              <a:rPr lang="tr-TR" dirty="0"/>
              <a:t> of </a:t>
            </a:r>
            <a:r>
              <a:rPr lang="tr-TR" dirty="0" err="1"/>
              <a:t>reproductive</a:t>
            </a:r>
            <a:r>
              <a:rPr lang="tr-TR" dirty="0"/>
              <a:t> </a:t>
            </a:r>
            <a:r>
              <a:rPr lang="tr-TR" dirty="0" err="1"/>
              <a:t>age</a:t>
            </a:r>
            <a:r>
              <a:rPr lang="tr-TR" dirty="0"/>
              <a:t> </a:t>
            </a:r>
            <a:r>
              <a:rPr lang="tr-TR" dirty="0" err="1"/>
              <a:t>group</a:t>
            </a:r>
            <a:r>
              <a:rPr lang="tr-TR" dirty="0"/>
              <a:t> in </a:t>
            </a:r>
            <a:r>
              <a:rPr lang="tr-TR" dirty="0" err="1"/>
              <a:t>Ogbomoso</a:t>
            </a:r>
            <a:r>
              <a:rPr lang="tr-TR" dirty="0"/>
              <a:t>, </a:t>
            </a:r>
            <a:r>
              <a:rPr lang="tr-TR" dirty="0" err="1"/>
              <a:t>Oyo</a:t>
            </a:r>
            <a:r>
              <a:rPr lang="tr-TR" dirty="0"/>
              <a:t> </a:t>
            </a:r>
            <a:r>
              <a:rPr lang="tr-TR" dirty="0" err="1"/>
              <a:t>State</a:t>
            </a:r>
            <a:r>
              <a:rPr lang="tr-TR" dirty="0"/>
              <a:t>, </a:t>
            </a:r>
            <a:r>
              <a:rPr lang="tr-TR" dirty="0" err="1"/>
              <a:t>Nigeria</a:t>
            </a:r>
            <a:r>
              <a:rPr lang="tr-TR" dirty="0"/>
              <a:t>. Open Access </a:t>
            </a:r>
            <a:r>
              <a:rPr lang="tr-TR" dirty="0" err="1"/>
              <a:t>Journal</a:t>
            </a:r>
            <a:r>
              <a:rPr lang="tr-TR" dirty="0"/>
              <a:t> of </a:t>
            </a:r>
            <a:r>
              <a:rPr lang="tr-TR" dirty="0" err="1"/>
              <a:t>Contraception</a:t>
            </a:r>
            <a:r>
              <a:rPr lang="tr-TR" dirty="0"/>
              <a:t>, 33-41</a:t>
            </a:r>
            <a:r>
              <a:rPr lang="tr-TR" dirty="0" smtClean="0"/>
              <a:t>.</a:t>
            </a:r>
          </a:p>
          <a:p>
            <a:pPr marL="514350" indent="-514350">
              <a:buFont typeface="+mj-lt"/>
              <a:buAutoNum type="arabicPeriod" startAt="21"/>
            </a:pPr>
            <a:r>
              <a:rPr lang="en-US" dirty="0" err="1"/>
              <a:t>Loewen</a:t>
            </a:r>
            <a:r>
              <a:rPr lang="en-US" dirty="0"/>
              <a:t>, S., </a:t>
            </a:r>
            <a:r>
              <a:rPr lang="en-US" dirty="0" err="1"/>
              <a:t>Pinchoff</a:t>
            </a:r>
            <a:r>
              <a:rPr lang="en-US" dirty="0"/>
              <a:t>, J., Ngo, T. D., &amp; </a:t>
            </a:r>
            <a:r>
              <a:rPr lang="en-US" dirty="0" err="1"/>
              <a:t>Hindin</a:t>
            </a:r>
            <a:r>
              <a:rPr lang="en-US" dirty="0"/>
              <a:t>, M. J. (2022). The impact of natural disasters and epidemics on sexual and reproductive health in low‐and middle‐income countries: a narrative synthesis. International Journal of Gynecology &amp; Obstetrics, 157(1), 11-18</a:t>
            </a:r>
            <a:r>
              <a:rPr lang="en-US" dirty="0" smtClean="0"/>
              <a:t>.</a:t>
            </a:r>
            <a:endParaRPr lang="tr-TR" dirty="0" smtClean="0"/>
          </a:p>
          <a:p>
            <a:pPr marL="514350" indent="-514350">
              <a:buFont typeface="+mj-lt"/>
              <a:buAutoNum type="arabicPeriod" startAt="21"/>
            </a:pPr>
            <a:r>
              <a:rPr lang="tr-TR" dirty="0"/>
              <a:t>Türk Tabipleri Birliği, SAĞLIK VE SOSYAL HİZMET EMEKÇİLERİ SENDİKASI. "Van Depremi İkinci Ay Değerlendirme Raporu." (2011).</a:t>
            </a:r>
          </a:p>
          <a:p>
            <a:pPr marL="514350" indent="-514350">
              <a:buFont typeface="+mj-lt"/>
              <a:buAutoNum type="arabicPeriod" startAt="21"/>
            </a:pPr>
            <a:endParaRPr lang="tr-TR" dirty="0"/>
          </a:p>
        </p:txBody>
      </p:sp>
      <p:sp>
        <p:nvSpPr>
          <p:cNvPr id="4" name="Slayt Numarası Yer Tutucusu 3"/>
          <p:cNvSpPr>
            <a:spLocks noGrp="1"/>
          </p:cNvSpPr>
          <p:nvPr>
            <p:ph type="sldNum" sz="quarter" idx="12"/>
          </p:nvPr>
        </p:nvSpPr>
        <p:spPr/>
        <p:txBody>
          <a:bodyPr/>
          <a:lstStyle/>
          <a:p>
            <a:fld id="{D058BC26-C375-4E6C-83CF-39FD14E97954}" type="slidenum">
              <a:rPr lang="tr-TR" smtClean="0"/>
              <a:t>51</a:t>
            </a:fld>
            <a:endParaRPr lang="tr-TR"/>
          </a:p>
        </p:txBody>
      </p:sp>
    </p:spTree>
    <p:extLst>
      <p:ext uri="{BB962C8B-B14F-4D97-AF65-F5344CB8AC3E}">
        <p14:creationId xmlns:p14="http://schemas.microsoft.com/office/powerpoint/2010/main" val="1295847795"/>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12000"/>
                    </a14:imgEffect>
                    <a14:imgEffect>
                      <a14:brightnessContrast contrast="29000"/>
                    </a14:imgEffect>
                  </a14:imgLayer>
                </a14:imgProps>
              </a:ext>
            </a:extLst>
          </a:blip>
          <a:srcRect/>
          <a:stretch>
            <a:fillRect t="-6000" b="-4000"/>
          </a:stretch>
        </a:blipFill>
        <a:effectLst/>
      </p:bgPr>
    </p:bg>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058BC26-C375-4E6C-83CF-39FD14E97954}" type="slidenum">
              <a:rPr lang="tr-TR" smtClean="0">
                <a:solidFill>
                  <a:prstClr val="black">
                    <a:tint val="75000"/>
                  </a:prstClr>
                </a:solidFill>
              </a:rPr>
              <a:pPr/>
              <a:t>52</a:t>
            </a:fld>
            <a:endParaRPr lang="tr-TR">
              <a:solidFill>
                <a:prstClr val="black">
                  <a:tint val="75000"/>
                </a:prstClr>
              </a:solidFill>
            </a:endParaRPr>
          </a:p>
        </p:txBody>
      </p:sp>
    </p:spTree>
    <p:extLst>
      <p:ext uri="{BB962C8B-B14F-4D97-AF65-F5344CB8AC3E}">
        <p14:creationId xmlns:p14="http://schemas.microsoft.com/office/powerpoint/2010/main" val="328193835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2808" y="365125"/>
            <a:ext cx="10515600" cy="971098"/>
          </a:xfrm>
        </p:spPr>
        <p:txBody>
          <a:bodyPr/>
          <a:lstStyle/>
          <a:p>
            <a:r>
              <a:rPr lang="tr-TR" b="1" dirty="0" smtClean="0"/>
              <a:t>Bir Halk Sağlığı Sorunu: </a:t>
            </a:r>
            <a:r>
              <a:rPr lang="tr-TR" b="1" dirty="0" smtClean="0">
                <a:solidFill>
                  <a:srgbClr val="FF0000"/>
                </a:solidFill>
              </a:rPr>
              <a:t>AFETLER</a:t>
            </a:r>
            <a:endParaRPr lang="tr-TR" b="1" dirty="0">
              <a:solidFill>
                <a:srgbClr val="FF0000"/>
              </a:solidFill>
            </a:endParaRPr>
          </a:p>
        </p:txBody>
      </p:sp>
      <p:sp>
        <p:nvSpPr>
          <p:cNvPr id="3" name="İçerik Yer Tutucusu 2"/>
          <p:cNvSpPr>
            <a:spLocks noGrp="1"/>
          </p:cNvSpPr>
          <p:nvPr>
            <p:ph idx="1"/>
          </p:nvPr>
        </p:nvSpPr>
        <p:spPr>
          <a:xfrm>
            <a:off x="5621313" y="1515610"/>
            <a:ext cx="6220918" cy="4661353"/>
          </a:xfrm>
        </p:spPr>
        <p:txBody>
          <a:bodyPr>
            <a:normAutofit/>
          </a:bodyPr>
          <a:lstStyle/>
          <a:p>
            <a:r>
              <a:rPr lang="tr-TR" dirty="0"/>
              <a:t>C</a:t>
            </a:r>
            <a:r>
              <a:rPr lang="tr-TR" dirty="0" smtClean="0"/>
              <a:t>an ve mal kaybına neden olması, </a:t>
            </a:r>
          </a:p>
          <a:p>
            <a:r>
              <a:rPr lang="tr-TR" dirty="0" smtClean="0"/>
              <a:t>sağlık, sosyal bakım hizmetlerini kesintiye uğratması, </a:t>
            </a:r>
          </a:p>
          <a:p>
            <a:r>
              <a:rPr lang="tr-TR" dirty="0" smtClean="0"/>
              <a:t>zamanının belli olmaması, </a:t>
            </a:r>
          </a:p>
          <a:p>
            <a:r>
              <a:rPr lang="tr-TR" dirty="0" err="1" smtClean="0"/>
              <a:t>sosyo</a:t>
            </a:r>
            <a:r>
              <a:rPr lang="tr-TR" dirty="0" smtClean="0"/>
              <a:t>-ekonomik ve politik sistem üzerine derin ve ağır yüklerinin olması, </a:t>
            </a:r>
          </a:p>
          <a:p>
            <a:r>
              <a:rPr lang="tr-TR" dirty="0" err="1" smtClean="0"/>
              <a:t>psiko</a:t>
            </a:r>
            <a:r>
              <a:rPr lang="tr-TR" dirty="0" smtClean="0"/>
              <a:t>-sosyal iyilik halini bozması ve ilerleyen dönemlerde ciddi sağlık sorunlarına neden olması sebebiyle </a:t>
            </a:r>
            <a:r>
              <a:rPr lang="tr-TR" b="1" i="1" dirty="0" smtClean="0"/>
              <a:t>önemli</a:t>
            </a:r>
            <a:r>
              <a:rPr lang="tr-TR" dirty="0" smtClean="0"/>
              <a:t> </a:t>
            </a:r>
            <a:r>
              <a:rPr lang="tr-TR" b="1" i="1" dirty="0" smtClean="0"/>
              <a:t>bir halk sağlığı sorunudur. </a:t>
            </a:r>
          </a:p>
        </p:txBody>
      </p:sp>
      <p:sp>
        <p:nvSpPr>
          <p:cNvPr id="4" name="Slayt Numarası Yer Tutucusu 3"/>
          <p:cNvSpPr>
            <a:spLocks noGrp="1"/>
          </p:cNvSpPr>
          <p:nvPr>
            <p:ph type="sldNum" sz="quarter" idx="12"/>
          </p:nvPr>
        </p:nvSpPr>
        <p:spPr/>
        <p:txBody>
          <a:bodyPr/>
          <a:lstStyle/>
          <a:p>
            <a:fld id="{D058BC26-C375-4E6C-83CF-39FD14E97954}" type="slidenum">
              <a:rPr lang="tr-TR" smtClean="0"/>
              <a:t>6</a:t>
            </a:fld>
            <a:endParaRPr lang="tr-TR"/>
          </a:p>
        </p:txBody>
      </p:sp>
      <p:sp>
        <p:nvSpPr>
          <p:cNvPr id="5" name="Metin kutusu 4"/>
          <p:cNvSpPr txBox="1"/>
          <p:nvPr/>
        </p:nvSpPr>
        <p:spPr>
          <a:xfrm>
            <a:off x="1193592" y="6176963"/>
            <a:ext cx="9804816" cy="276999"/>
          </a:xfrm>
          <a:prstGeom prst="rect">
            <a:avLst/>
          </a:prstGeom>
          <a:noFill/>
        </p:spPr>
        <p:txBody>
          <a:bodyPr wrap="square" rtlCol="0">
            <a:spAutoFit/>
          </a:bodyPr>
          <a:lstStyle/>
          <a:p>
            <a:r>
              <a:rPr lang="tr-TR" sz="1200" b="1" i="1" dirty="0" smtClean="0">
                <a:solidFill>
                  <a:schemeClr val="accent4">
                    <a:lumMod val="50000"/>
                  </a:schemeClr>
                </a:solidFill>
              </a:rPr>
              <a:t>KAYNAK</a:t>
            </a:r>
            <a:r>
              <a:rPr lang="tr-TR" sz="1200" i="1" dirty="0" smtClean="0">
                <a:solidFill>
                  <a:schemeClr val="accent4">
                    <a:lumMod val="50000"/>
                  </a:schemeClr>
                </a:solidFill>
              </a:rPr>
              <a:t>: Erdoğan, Ö. (2018). Afet Hemşireliği Eğitimi. TÜRKİYE KLİNİKLERİ AFET EĞİTİMİ, 115,120.</a:t>
            </a:r>
            <a:endParaRPr lang="tr-TR" sz="1200" i="1" dirty="0">
              <a:solidFill>
                <a:schemeClr val="accent4">
                  <a:lumMod val="50000"/>
                </a:schemeClr>
              </a:solidFill>
            </a:endParaRPr>
          </a:p>
        </p:txBody>
      </p:sp>
      <p:pic>
        <p:nvPicPr>
          <p:cNvPr id="6148" name="Picture 4" descr="2020'de dünya doğal afetlerle sarsıldı"/>
          <p:cNvPicPr>
            <a:picLocks noChangeAspect="1" noChangeArrowheads="1"/>
          </p:cNvPicPr>
          <p:nvPr/>
        </p:nvPicPr>
        <p:blipFill rotWithShape="1">
          <a:blip r:embed="rId2">
            <a:extLst>
              <a:ext uri="{28A0092B-C50C-407E-A947-70E740481C1C}">
                <a14:useLocalDpi xmlns:a14="http://schemas.microsoft.com/office/drawing/2010/main" val="0"/>
              </a:ext>
            </a:extLst>
          </a:blip>
          <a:srcRect r="24905"/>
          <a:stretch/>
        </p:blipFill>
        <p:spPr bwMode="auto">
          <a:xfrm>
            <a:off x="290485" y="1891900"/>
            <a:ext cx="5001043" cy="372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45102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6000" b="1" dirty="0" smtClean="0">
                <a:solidFill>
                  <a:srgbClr val="009B40"/>
                </a:solidFill>
              </a:rPr>
              <a:t>AFETLERDE DUYARLI GRUPLAR</a:t>
            </a:r>
            <a:endParaRPr lang="tr-TR" sz="6000" b="1" dirty="0">
              <a:solidFill>
                <a:srgbClr val="009B40"/>
              </a:solidFill>
            </a:endParaRPr>
          </a:p>
        </p:txBody>
      </p:sp>
      <p:sp>
        <p:nvSpPr>
          <p:cNvPr id="3" name="İçerik Yer Tutucusu 2"/>
          <p:cNvSpPr>
            <a:spLocks noGrp="1"/>
          </p:cNvSpPr>
          <p:nvPr>
            <p:ph idx="1"/>
          </p:nvPr>
        </p:nvSpPr>
        <p:spPr>
          <a:xfrm>
            <a:off x="838200" y="2203553"/>
            <a:ext cx="10515600" cy="3897443"/>
          </a:xfrm>
        </p:spPr>
        <p:txBody>
          <a:bodyPr>
            <a:normAutofit/>
          </a:bodyPr>
          <a:lstStyle/>
          <a:p>
            <a:r>
              <a:rPr lang="tr-TR" dirty="0" smtClean="0"/>
              <a:t>Bebek ve Çocuklar</a:t>
            </a:r>
          </a:p>
          <a:p>
            <a:r>
              <a:rPr lang="tr-TR" dirty="0" smtClean="0"/>
              <a:t>Yaşlılar</a:t>
            </a:r>
          </a:p>
          <a:p>
            <a:r>
              <a:rPr lang="tr-TR" dirty="0" smtClean="0"/>
              <a:t>Kadınlar ve Kız Çocukları</a:t>
            </a:r>
          </a:p>
          <a:p>
            <a:r>
              <a:rPr lang="tr-TR" dirty="0" smtClean="0"/>
              <a:t>Engelliler </a:t>
            </a:r>
          </a:p>
          <a:p>
            <a:r>
              <a:rPr lang="tr-TR" dirty="0" smtClean="0"/>
              <a:t>Lezbiyen, </a:t>
            </a:r>
            <a:r>
              <a:rPr lang="tr-TR" dirty="0" err="1" smtClean="0"/>
              <a:t>Gay</a:t>
            </a:r>
            <a:r>
              <a:rPr lang="tr-TR" dirty="0" smtClean="0"/>
              <a:t>, </a:t>
            </a:r>
            <a:r>
              <a:rPr lang="tr-TR" dirty="0" err="1" smtClean="0"/>
              <a:t>Biseksüel</a:t>
            </a:r>
            <a:r>
              <a:rPr lang="tr-TR" dirty="0" smtClean="0"/>
              <a:t>, Transseksüel ve </a:t>
            </a:r>
            <a:r>
              <a:rPr lang="tr-TR" dirty="0" err="1" smtClean="0"/>
              <a:t>İnterseks</a:t>
            </a:r>
            <a:r>
              <a:rPr lang="tr-TR" dirty="0" smtClean="0"/>
              <a:t>+ Bireyler (LGBTİ+)</a:t>
            </a:r>
          </a:p>
          <a:p>
            <a:r>
              <a:rPr lang="tr-TR" dirty="0" smtClean="0"/>
              <a:t>Göçmenler-Mülteciler /Azınlıklar</a:t>
            </a:r>
            <a:endParaRPr lang="tr-TR" dirty="0"/>
          </a:p>
        </p:txBody>
      </p:sp>
      <p:sp>
        <p:nvSpPr>
          <p:cNvPr id="4" name="Metin kutusu 3"/>
          <p:cNvSpPr txBox="1"/>
          <p:nvPr/>
        </p:nvSpPr>
        <p:spPr>
          <a:xfrm>
            <a:off x="479686" y="6100997"/>
            <a:ext cx="11512446" cy="461665"/>
          </a:xfrm>
          <a:prstGeom prst="rect">
            <a:avLst/>
          </a:prstGeom>
          <a:noFill/>
        </p:spPr>
        <p:txBody>
          <a:bodyPr wrap="square" rtlCol="0">
            <a:spAutoFit/>
          </a:bodyPr>
          <a:lstStyle/>
          <a:p>
            <a:r>
              <a:rPr lang="tr-TR" sz="1200" b="1" i="1" dirty="0" smtClean="0">
                <a:solidFill>
                  <a:schemeClr val="accent4">
                    <a:lumMod val="50000"/>
                  </a:schemeClr>
                </a:solidFill>
              </a:rPr>
              <a:t>KAYNAK: </a:t>
            </a:r>
            <a:r>
              <a:rPr lang="en-US" sz="1200" i="1" dirty="0" smtClean="0">
                <a:solidFill>
                  <a:schemeClr val="accent4">
                    <a:lumMod val="50000"/>
                  </a:schemeClr>
                </a:solidFill>
              </a:rPr>
              <a:t>Larkin M. Vulnerable groups in health and social care. Vulnerable Groups in Health and Social Care 2009:1-208</a:t>
            </a:r>
            <a:r>
              <a:rPr lang="tr-TR" sz="1200" i="1" dirty="0" smtClean="0">
                <a:solidFill>
                  <a:schemeClr val="accent4">
                    <a:lumMod val="50000"/>
                  </a:schemeClr>
                </a:solidFill>
              </a:rPr>
              <a:t>, </a:t>
            </a:r>
            <a:r>
              <a:rPr lang="en-US" sz="1200" i="1" dirty="0" smtClean="0">
                <a:solidFill>
                  <a:schemeClr val="accent4">
                    <a:lumMod val="50000"/>
                  </a:schemeClr>
                </a:solidFill>
              </a:rPr>
              <a:t>Rector C. Working with Vulnerable People. </a:t>
            </a:r>
            <a:r>
              <a:rPr lang="en-US" sz="1200" i="1" dirty="0" err="1" smtClean="0">
                <a:solidFill>
                  <a:schemeClr val="accent4">
                    <a:lumMod val="50000"/>
                  </a:schemeClr>
                </a:solidFill>
              </a:rPr>
              <a:t>Allender</a:t>
            </a:r>
            <a:r>
              <a:rPr lang="en-US" sz="1200" i="1" dirty="0" smtClean="0">
                <a:solidFill>
                  <a:schemeClr val="accent4">
                    <a:lumMod val="50000"/>
                  </a:schemeClr>
                </a:solidFill>
              </a:rPr>
              <a:t>, JA., Rector, C., Warner, KD. Community Health Nursing Promoting and Protecting the Public’s Health 2010:712-730.</a:t>
            </a:r>
            <a:endParaRPr lang="tr-TR" sz="1200" i="1" dirty="0">
              <a:solidFill>
                <a:schemeClr val="accent4">
                  <a:lumMod val="50000"/>
                </a:schemeClr>
              </a:solidFill>
            </a:endParaRPr>
          </a:p>
        </p:txBody>
      </p:sp>
      <p:sp>
        <p:nvSpPr>
          <p:cNvPr id="5" name="Sağ Ayraç 4"/>
          <p:cNvSpPr/>
          <p:nvPr/>
        </p:nvSpPr>
        <p:spPr>
          <a:xfrm>
            <a:off x="4047344" y="2203552"/>
            <a:ext cx="1753849" cy="1607123"/>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Metin kutusu 5"/>
          <p:cNvSpPr txBox="1"/>
          <p:nvPr/>
        </p:nvSpPr>
        <p:spPr>
          <a:xfrm>
            <a:off x="6096000" y="2468504"/>
            <a:ext cx="4512040" cy="1077218"/>
          </a:xfrm>
          <a:prstGeom prst="rect">
            <a:avLst/>
          </a:prstGeom>
          <a:noFill/>
        </p:spPr>
        <p:txBody>
          <a:bodyPr wrap="square" rtlCol="0">
            <a:spAutoFit/>
          </a:bodyPr>
          <a:lstStyle/>
          <a:p>
            <a:r>
              <a:rPr lang="tr-TR" sz="3200" b="1" i="1" dirty="0" smtClean="0">
                <a:solidFill>
                  <a:srgbClr val="FF0000"/>
                </a:solidFill>
              </a:rPr>
              <a:t>EN ÇOK VE EN FAZLA ETKİLENEN GRUPLAR</a:t>
            </a:r>
            <a:endParaRPr lang="tr-TR" sz="3200" b="1" i="1" dirty="0">
              <a:solidFill>
                <a:srgbClr val="FF0000"/>
              </a:solidFill>
            </a:endParaRPr>
          </a:p>
        </p:txBody>
      </p:sp>
      <p:sp>
        <p:nvSpPr>
          <p:cNvPr id="7" name="Slayt Numarası Yer Tutucusu 6"/>
          <p:cNvSpPr>
            <a:spLocks noGrp="1"/>
          </p:cNvSpPr>
          <p:nvPr>
            <p:ph type="sldNum" sz="quarter" idx="12"/>
          </p:nvPr>
        </p:nvSpPr>
        <p:spPr/>
        <p:txBody>
          <a:bodyPr/>
          <a:lstStyle/>
          <a:p>
            <a:fld id="{D058BC26-C375-4E6C-83CF-39FD14E97954}" type="slidenum">
              <a:rPr lang="tr-TR" smtClean="0"/>
              <a:t>7</a:t>
            </a:fld>
            <a:endParaRPr lang="tr-TR" dirty="0"/>
          </a:p>
        </p:txBody>
      </p:sp>
    </p:spTree>
    <p:extLst>
      <p:ext uri="{BB962C8B-B14F-4D97-AF65-F5344CB8AC3E}">
        <p14:creationId xmlns:p14="http://schemas.microsoft.com/office/powerpoint/2010/main" val="7760994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yanmar'da Mocha Kasırgası'ndan etkilenen 800 bin kişi acil gıda yardımına  ihtiyaç duyuy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616" y="2736850"/>
            <a:ext cx="6381750" cy="36195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584616" y="683560"/>
            <a:ext cx="10904095" cy="1798821"/>
          </a:xfrm>
        </p:spPr>
        <p:txBody>
          <a:bodyPr>
            <a:normAutofit/>
          </a:bodyPr>
          <a:lstStyle/>
          <a:p>
            <a:r>
              <a:rPr lang="tr-TR" dirty="0" smtClean="0"/>
              <a:t>Özellikle kadınlar ve kız çocukları, afetle ilgili etkilerin orantısız bir yükünü taşımaktadırlar.</a:t>
            </a:r>
          </a:p>
          <a:p>
            <a:r>
              <a:rPr lang="tr-TR" dirty="0" smtClean="0"/>
              <a:t>Kayıtlı afet ölümleri, kadınların ölüm oranlarının genellikle erkeklerden çok daha yüksek olduğunu göstermektedir.</a:t>
            </a:r>
          </a:p>
        </p:txBody>
      </p:sp>
      <p:sp>
        <p:nvSpPr>
          <p:cNvPr id="4" name="Slayt Numarası Yer Tutucusu 3"/>
          <p:cNvSpPr>
            <a:spLocks noGrp="1"/>
          </p:cNvSpPr>
          <p:nvPr>
            <p:ph type="sldNum" sz="quarter" idx="12"/>
          </p:nvPr>
        </p:nvSpPr>
        <p:spPr/>
        <p:txBody>
          <a:bodyPr/>
          <a:lstStyle/>
          <a:p>
            <a:fld id="{D058BC26-C375-4E6C-83CF-39FD14E97954}" type="slidenum">
              <a:rPr lang="tr-TR" smtClean="0"/>
              <a:t>8</a:t>
            </a:fld>
            <a:endParaRPr lang="tr-TR"/>
          </a:p>
        </p:txBody>
      </p:sp>
      <p:sp>
        <p:nvSpPr>
          <p:cNvPr id="5" name="Metin kutusu 4"/>
          <p:cNvSpPr txBox="1"/>
          <p:nvPr/>
        </p:nvSpPr>
        <p:spPr>
          <a:xfrm>
            <a:off x="7471346" y="2970808"/>
            <a:ext cx="4235971" cy="3385542"/>
          </a:xfrm>
          <a:prstGeom prst="rect">
            <a:avLst/>
          </a:prstGeom>
          <a:noFill/>
        </p:spPr>
        <p:txBody>
          <a:bodyPr wrap="square" rtlCol="0">
            <a:spAutoFit/>
          </a:bodyPr>
          <a:lstStyle/>
          <a:p>
            <a:pPr marL="285750" indent="-285750">
              <a:buFont typeface="Wingdings" panose="05000000000000000000" pitchFamily="2" charset="2"/>
              <a:buChar char="Ø"/>
            </a:pPr>
            <a:r>
              <a:rPr lang="tr-TR" sz="2800" dirty="0"/>
              <a:t>Örneğin, Bangladeş’te 1991 ve 2007 kasırgaları sırasında 140.000 ölümün %90’ının ve 10.000 ölümün %80’inin kadın olduğu saptanmıştır. (</a:t>
            </a:r>
            <a:r>
              <a:rPr lang="tr-TR" sz="2800" dirty="0" err="1"/>
              <a:t>Ciampi</a:t>
            </a:r>
            <a:r>
              <a:rPr lang="tr-TR" sz="2800" dirty="0"/>
              <a:t> vd., 2013)</a:t>
            </a:r>
          </a:p>
          <a:p>
            <a:endParaRPr lang="tr-TR" dirty="0"/>
          </a:p>
        </p:txBody>
      </p:sp>
      <p:sp>
        <p:nvSpPr>
          <p:cNvPr id="6" name="Metin kutusu 5"/>
          <p:cNvSpPr txBox="1"/>
          <p:nvPr/>
        </p:nvSpPr>
        <p:spPr>
          <a:xfrm>
            <a:off x="584616" y="6413698"/>
            <a:ext cx="10373194" cy="276999"/>
          </a:xfrm>
          <a:prstGeom prst="rect">
            <a:avLst/>
          </a:prstGeom>
          <a:noFill/>
        </p:spPr>
        <p:txBody>
          <a:bodyPr wrap="square" rtlCol="0">
            <a:spAutoFit/>
          </a:bodyPr>
          <a:lstStyle/>
          <a:p>
            <a:r>
              <a:rPr lang="tr-TR" sz="1200" b="1" i="1" dirty="0" smtClean="0">
                <a:solidFill>
                  <a:schemeClr val="accent4">
                    <a:lumMod val="50000"/>
                  </a:schemeClr>
                </a:solidFill>
              </a:rPr>
              <a:t>KAYNAK</a:t>
            </a:r>
            <a:r>
              <a:rPr lang="tr-TR" sz="1200" i="1" dirty="0" smtClean="0">
                <a:solidFill>
                  <a:schemeClr val="accent4">
                    <a:lumMod val="50000"/>
                  </a:schemeClr>
                </a:solidFill>
              </a:rPr>
              <a:t>: </a:t>
            </a:r>
            <a:r>
              <a:rPr lang="tr-TR" sz="1200" i="1" dirty="0" err="1">
                <a:solidFill>
                  <a:schemeClr val="accent4">
                    <a:lumMod val="50000"/>
                  </a:schemeClr>
                </a:solidFill>
              </a:rPr>
              <a:t>Ciampi</a:t>
            </a:r>
            <a:r>
              <a:rPr lang="tr-TR" sz="1200" i="1" dirty="0">
                <a:solidFill>
                  <a:schemeClr val="accent4">
                    <a:lumMod val="50000"/>
                  </a:schemeClr>
                </a:solidFill>
              </a:rPr>
              <a:t>, M.C. </a:t>
            </a:r>
            <a:r>
              <a:rPr lang="tr-TR" sz="1200" i="1" dirty="0" err="1">
                <a:solidFill>
                  <a:schemeClr val="accent4">
                    <a:lumMod val="50000"/>
                  </a:schemeClr>
                </a:solidFill>
              </a:rPr>
              <a:t>Gell</a:t>
            </a:r>
            <a:r>
              <a:rPr lang="tr-TR" sz="1200" i="1" dirty="0">
                <a:solidFill>
                  <a:schemeClr val="accent4">
                    <a:lumMod val="50000"/>
                  </a:schemeClr>
                </a:solidFill>
              </a:rPr>
              <a:t>, F., </a:t>
            </a:r>
            <a:r>
              <a:rPr lang="tr-TR" sz="1200" i="1" dirty="0" err="1">
                <a:solidFill>
                  <a:schemeClr val="accent4">
                    <a:lumMod val="50000"/>
                  </a:schemeClr>
                </a:solidFill>
              </a:rPr>
              <a:t>Lasap</a:t>
            </a:r>
            <a:r>
              <a:rPr lang="tr-TR" sz="1200" i="1" dirty="0">
                <a:solidFill>
                  <a:schemeClr val="accent4">
                    <a:lumMod val="50000"/>
                  </a:schemeClr>
                </a:solidFill>
              </a:rPr>
              <a:t>, L., &amp; </a:t>
            </a:r>
            <a:r>
              <a:rPr lang="tr-TR" sz="1200" i="1" dirty="0" err="1">
                <a:solidFill>
                  <a:schemeClr val="accent4">
                    <a:lumMod val="50000"/>
                  </a:schemeClr>
                </a:solidFill>
              </a:rPr>
              <a:t>Turvill</a:t>
            </a:r>
            <a:r>
              <a:rPr lang="tr-TR" sz="1200" i="1" dirty="0">
                <a:solidFill>
                  <a:schemeClr val="accent4">
                    <a:lumMod val="50000"/>
                  </a:schemeClr>
                </a:solidFill>
              </a:rPr>
              <a:t>, E. (2013) </a:t>
            </a:r>
            <a:r>
              <a:rPr lang="tr-TR" sz="1200" i="1" dirty="0" err="1">
                <a:solidFill>
                  <a:schemeClr val="accent4">
                    <a:lumMod val="50000"/>
                  </a:schemeClr>
                </a:solidFill>
              </a:rPr>
              <a:t>Gender</a:t>
            </a:r>
            <a:r>
              <a:rPr lang="tr-TR" sz="1200" i="1" dirty="0">
                <a:solidFill>
                  <a:schemeClr val="accent4">
                    <a:lumMod val="50000"/>
                  </a:schemeClr>
                </a:solidFill>
              </a:rPr>
              <a:t> </a:t>
            </a:r>
            <a:r>
              <a:rPr lang="tr-TR" sz="1200" i="1" dirty="0" err="1">
                <a:solidFill>
                  <a:schemeClr val="accent4">
                    <a:lumMod val="50000"/>
                  </a:schemeClr>
                </a:solidFill>
              </a:rPr>
              <a:t>and</a:t>
            </a:r>
            <a:r>
              <a:rPr lang="tr-TR" sz="1200" i="1" dirty="0">
                <a:solidFill>
                  <a:schemeClr val="accent4">
                    <a:lumMod val="50000"/>
                  </a:schemeClr>
                </a:solidFill>
              </a:rPr>
              <a:t> </a:t>
            </a:r>
            <a:r>
              <a:rPr lang="tr-TR" sz="1200" i="1" dirty="0" err="1">
                <a:solidFill>
                  <a:schemeClr val="accent4">
                    <a:lumMod val="50000"/>
                  </a:schemeClr>
                </a:solidFill>
              </a:rPr>
              <a:t>disaster</a:t>
            </a:r>
            <a:r>
              <a:rPr lang="tr-TR" sz="1200" i="1" dirty="0">
                <a:solidFill>
                  <a:schemeClr val="accent4">
                    <a:lumMod val="50000"/>
                  </a:schemeClr>
                </a:solidFill>
              </a:rPr>
              <a:t> risk </a:t>
            </a:r>
            <a:r>
              <a:rPr lang="tr-TR" sz="1200" i="1" dirty="0" err="1">
                <a:solidFill>
                  <a:schemeClr val="accent4">
                    <a:lumMod val="50000"/>
                  </a:schemeClr>
                </a:solidFill>
              </a:rPr>
              <a:t>reduction</a:t>
            </a:r>
            <a:r>
              <a:rPr lang="tr-TR" sz="1200" i="1" dirty="0">
                <a:solidFill>
                  <a:schemeClr val="accent4">
                    <a:lumMod val="50000"/>
                  </a:schemeClr>
                </a:solidFill>
              </a:rPr>
              <a:t> a </a:t>
            </a:r>
            <a:r>
              <a:rPr lang="tr-TR" sz="1200" i="1" dirty="0" err="1">
                <a:solidFill>
                  <a:schemeClr val="accent4">
                    <a:lumMod val="50000"/>
                  </a:schemeClr>
                </a:solidFill>
              </a:rPr>
              <a:t>training</a:t>
            </a:r>
            <a:r>
              <a:rPr lang="tr-TR" sz="1200" i="1" dirty="0">
                <a:solidFill>
                  <a:schemeClr val="accent4">
                    <a:lumMod val="50000"/>
                  </a:schemeClr>
                </a:solidFill>
              </a:rPr>
              <a:t> </a:t>
            </a:r>
            <a:r>
              <a:rPr lang="tr-TR" sz="1200" i="1" dirty="0" err="1" smtClean="0">
                <a:solidFill>
                  <a:schemeClr val="accent4">
                    <a:lumMod val="50000"/>
                  </a:schemeClr>
                </a:solidFill>
              </a:rPr>
              <a:t>pack</a:t>
            </a:r>
            <a:r>
              <a:rPr lang="tr-TR" sz="1200" i="1" dirty="0" smtClean="0">
                <a:solidFill>
                  <a:schemeClr val="accent4">
                    <a:lumMod val="50000"/>
                  </a:schemeClr>
                </a:solidFill>
              </a:rPr>
              <a:t>.</a:t>
            </a:r>
            <a:endParaRPr lang="tr-TR" sz="1200" i="1" dirty="0">
              <a:solidFill>
                <a:schemeClr val="accent4">
                  <a:lumMod val="50000"/>
                </a:schemeClr>
              </a:solidFill>
            </a:endParaRPr>
          </a:p>
        </p:txBody>
      </p:sp>
    </p:spTree>
    <p:extLst>
      <p:ext uri="{BB962C8B-B14F-4D97-AF65-F5344CB8AC3E}">
        <p14:creationId xmlns:p14="http://schemas.microsoft.com/office/powerpoint/2010/main" val="3070387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ehlike Işareti Ile Ünlem Işareti Simgesi Stok Vektör Sanatı &amp; Beyaz'nin  Daha Fazla Görseli - Beyaz, Dikkat İşareti, Emniyet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67208"/>
            <a:ext cx="1700213" cy="1700213"/>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1855788" y="333635"/>
            <a:ext cx="9908499" cy="1325563"/>
          </a:xfrm>
        </p:spPr>
        <p:txBody>
          <a:bodyPr>
            <a:normAutofit fontScale="90000"/>
          </a:bodyPr>
          <a:lstStyle/>
          <a:p>
            <a:r>
              <a:rPr lang="tr-TR" b="1" dirty="0" smtClean="0">
                <a:solidFill>
                  <a:srgbClr val="FF0000"/>
                </a:solidFill>
              </a:rPr>
              <a:t>AFET VE ACİL DURUMLARIN </a:t>
            </a:r>
            <a:r>
              <a:rPr lang="tr-TR" b="1" u="sng" dirty="0" smtClean="0">
                <a:solidFill>
                  <a:srgbClr val="FF0000"/>
                </a:solidFill>
              </a:rPr>
              <a:t>KADINLAR İÇİN DAHA ZOR </a:t>
            </a:r>
            <a:r>
              <a:rPr lang="tr-TR" b="1" dirty="0" smtClean="0">
                <a:solidFill>
                  <a:srgbClr val="FF0000"/>
                </a:solidFill>
              </a:rPr>
              <a:t>OLMASININ ÖNDE GELEN NEDENLERİ</a:t>
            </a:r>
            <a:endParaRPr lang="tr-TR" b="1" dirty="0">
              <a:solidFill>
                <a:srgbClr val="FF0000"/>
              </a:solidFill>
            </a:endParaRPr>
          </a:p>
        </p:txBody>
      </p:sp>
      <p:sp>
        <p:nvSpPr>
          <p:cNvPr id="3" name="İçerik Yer Tutucusu 2"/>
          <p:cNvSpPr>
            <a:spLocks noGrp="1"/>
          </p:cNvSpPr>
          <p:nvPr>
            <p:ph idx="1"/>
          </p:nvPr>
        </p:nvSpPr>
        <p:spPr>
          <a:xfrm>
            <a:off x="838200" y="1988980"/>
            <a:ext cx="10515600" cy="3887163"/>
          </a:xfrm>
        </p:spPr>
        <p:txBody>
          <a:bodyPr>
            <a:normAutofit fontScale="85000" lnSpcReduction="20000"/>
          </a:bodyPr>
          <a:lstStyle/>
          <a:p>
            <a:r>
              <a:rPr lang="tr-TR" dirty="0" smtClean="0"/>
              <a:t>Sosyoekonomik </a:t>
            </a:r>
            <a:r>
              <a:rPr lang="tr-TR" dirty="0" smtClean="0"/>
              <a:t>sorunlar nedeniyle temel ihtiyaçlara erişememe</a:t>
            </a:r>
          </a:p>
          <a:p>
            <a:r>
              <a:rPr lang="tr-TR" dirty="0" smtClean="0"/>
              <a:t>Enfeksiyonlar (</a:t>
            </a:r>
            <a:r>
              <a:rPr lang="tr-TR" dirty="0" smtClean="0"/>
              <a:t>CYBH, </a:t>
            </a:r>
            <a:r>
              <a:rPr lang="tr-TR" dirty="0" smtClean="0"/>
              <a:t>HIV)</a:t>
            </a:r>
          </a:p>
          <a:p>
            <a:r>
              <a:rPr lang="tr-TR" dirty="0" smtClean="0"/>
              <a:t>Gebelik (Yetersiz doğum öncesi ve doğum sonrası bakımı, acil </a:t>
            </a:r>
            <a:r>
              <a:rPr lang="tr-TR" dirty="0" err="1" smtClean="0"/>
              <a:t>obstetrik</a:t>
            </a:r>
            <a:r>
              <a:rPr lang="tr-TR" dirty="0" smtClean="0"/>
              <a:t> durumlar)</a:t>
            </a:r>
          </a:p>
          <a:p>
            <a:r>
              <a:rPr lang="tr-TR" dirty="0" smtClean="0"/>
              <a:t>Gebeliği önleyici yöntemlere ulaşamama (Karşılanmamış </a:t>
            </a:r>
            <a:r>
              <a:rPr lang="tr-TR" dirty="0" err="1" smtClean="0"/>
              <a:t>kontrasepsiyon</a:t>
            </a:r>
            <a:r>
              <a:rPr lang="tr-TR" dirty="0" smtClean="0"/>
              <a:t> ihtiyacı, uygunsuz </a:t>
            </a:r>
            <a:r>
              <a:rPr lang="tr-TR" dirty="0"/>
              <a:t>koşullarda yapılan isteyerek düşükler</a:t>
            </a:r>
            <a:r>
              <a:rPr lang="tr-TR" dirty="0" smtClean="0"/>
              <a:t>)</a:t>
            </a:r>
          </a:p>
          <a:p>
            <a:r>
              <a:rPr lang="tr-TR" dirty="0" smtClean="0"/>
              <a:t>Sağlık hizmetlerine erişimde güçlükler</a:t>
            </a:r>
          </a:p>
          <a:p>
            <a:r>
              <a:rPr lang="tr-TR" dirty="0"/>
              <a:t>Güvenlik </a:t>
            </a:r>
            <a:r>
              <a:rPr lang="tr-TR" dirty="0" smtClean="0"/>
              <a:t>sorunları</a:t>
            </a:r>
          </a:p>
          <a:p>
            <a:r>
              <a:rPr lang="tr-TR" dirty="0" smtClean="0"/>
              <a:t>Toplumsal cinsiyetçi geleneksel modelleme</a:t>
            </a:r>
          </a:p>
          <a:p>
            <a:r>
              <a:rPr lang="tr-TR" dirty="0" smtClean="0"/>
              <a:t>Kadınlığın bedensel ve fiziksel dezavantajları</a:t>
            </a:r>
            <a:endParaRPr lang="tr-TR" dirty="0"/>
          </a:p>
          <a:p>
            <a:r>
              <a:rPr lang="tr-TR" dirty="0"/>
              <a:t>Cinsiyete dayalı şiddet, cinsel istismar ve/veya tecavüz, insan </a:t>
            </a:r>
            <a:r>
              <a:rPr lang="tr-TR" dirty="0" smtClean="0"/>
              <a:t>ticareti</a:t>
            </a:r>
            <a:endParaRPr lang="tr-TR" dirty="0"/>
          </a:p>
        </p:txBody>
      </p:sp>
      <p:sp>
        <p:nvSpPr>
          <p:cNvPr id="4" name="Metin kutusu 3"/>
          <p:cNvSpPr txBox="1"/>
          <p:nvPr/>
        </p:nvSpPr>
        <p:spPr>
          <a:xfrm>
            <a:off x="461703" y="5975092"/>
            <a:ext cx="11302584" cy="461665"/>
          </a:xfrm>
          <a:prstGeom prst="rect">
            <a:avLst/>
          </a:prstGeom>
          <a:noFill/>
          <a:ln w="57150">
            <a:solidFill>
              <a:srgbClr val="FF0000"/>
            </a:solidFill>
          </a:ln>
        </p:spPr>
        <p:txBody>
          <a:bodyPr wrap="square" rtlCol="0">
            <a:spAutoFit/>
          </a:bodyPr>
          <a:lstStyle/>
          <a:p>
            <a:r>
              <a:rPr lang="tr-TR" sz="2400" b="1" i="1" dirty="0" smtClean="0"/>
              <a:t>Tüm bu nedenler, afetlerin kadınlar üzerindeki ölümcül ve yıkıcı etkilerini artırmaktadır.</a:t>
            </a:r>
            <a:endParaRPr lang="tr-TR" sz="2400" b="1" i="1" dirty="0"/>
          </a:p>
        </p:txBody>
      </p:sp>
      <p:sp>
        <p:nvSpPr>
          <p:cNvPr id="5" name="Slayt Numarası Yer Tutucusu 4"/>
          <p:cNvSpPr>
            <a:spLocks noGrp="1"/>
          </p:cNvSpPr>
          <p:nvPr>
            <p:ph type="sldNum" sz="quarter" idx="12"/>
          </p:nvPr>
        </p:nvSpPr>
        <p:spPr/>
        <p:txBody>
          <a:bodyPr/>
          <a:lstStyle/>
          <a:p>
            <a:fld id="{D058BC26-C375-4E6C-83CF-39FD14E97954}" type="slidenum">
              <a:rPr lang="tr-TR" smtClean="0"/>
              <a:t>9</a:t>
            </a:fld>
            <a:endParaRPr lang="tr-TR"/>
          </a:p>
        </p:txBody>
      </p:sp>
    </p:spTree>
    <p:extLst>
      <p:ext uri="{BB962C8B-B14F-4D97-AF65-F5344CB8AC3E}">
        <p14:creationId xmlns:p14="http://schemas.microsoft.com/office/powerpoint/2010/main" val="30551481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randombar(horizontal)">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4834</Words>
  <Application>Microsoft Office PowerPoint</Application>
  <PresentationFormat>Geniş ekran</PresentationFormat>
  <Paragraphs>344</Paragraphs>
  <Slides>52</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52</vt:i4>
      </vt:variant>
    </vt:vector>
  </HeadingPairs>
  <TitlesOfParts>
    <vt:vector size="57" baseType="lpstr">
      <vt:lpstr>Arial</vt:lpstr>
      <vt:lpstr>Calibri</vt:lpstr>
      <vt:lpstr>Calibri Light</vt:lpstr>
      <vt:lpstr>Wingdings</vt:lpstr>
      <vt:lpstr>Office Teması</vt:lpstr>
      <vt:lpstr>AFETLERDE CİNSEL SAĞLIK  VE ÜREME SAĞLIĞI</vt:lpstr>
      <vt:lpstr>SUNUM PLANI</vt:lpstr>
      <vt:lpstr>KISALTMALAR</vt:lpstr>
      <vt:lpstr>AFET NEDİR?</vt:lpstr>
      <vt:lpstr>PowerPoint Sunusu</vt:lpstr>
      <vt:lpstr>Bir Halk Sağlığı Sorunu: AFETLER</vt:lpstr>
      <vt:lpstr>AFETLERDE DUYARLI GRUPLAR</vt:lpstr>
      <vt:lpstr>PowerPoint Sunusu</vt:lpstr>
      <vt:lpstr>AFET VE ACİL DURUMLARIN KADINLAR İÇİN DAHA ZOR OLMASININ ÖNDE GELEN NEDENLERİ</vt:lpstr>
      <vt:lpstr>PowerPoint Sunusu</vt:lpstr>
      <vt:lpstr>KADINLARA YÖNELİK HİZMETLERDE ÖNCELİKLER</vt:lpstr>
      <vt:lpstr>Cinsel Sağlık ve Üreme Sağlığı (CSÜS) Hizmetleri</vt:lpstr>
      <vt:lpstr>PowerPoint Sunusu</vt:lpstr>
      <vt:lpstr>KADINLARDA CİNSEL YOLLA BULAŞAN HASTALIKLAR</vt:lpstr>
      <vt:lpstr>KADINLARDA CİNSEL YOLLA BULAŞAN HASTALIKLAR - HIV</vt:lpstr>
      <vt:lpstr>KADINLARDA CİNSEL YOLLA BULAŞAN HASTALIKLAR - HIV</vt:lpstr>
      <vt:lpstr>KADINLARDA CİNSEL YOLLA BULAŞAN HASTALIKLAR </vt:lpstr>
      <vt:lpstr>CYHB’den korunmada öncelik: KONDOM</vt:lpstr>
      <vt:lpstr>‘’CSÜS Hizmetleri Temel İnsani Haklardandır.’’</vt:lpstr>
      <vt:lpstr>‘’CSÜS acil ve afet durumlarında çok daha fazla önem kazanır.’’</vt:lpstr>
      <vt:lpstr>PowerPoint Sunusu</vt:lpstr>
      <vt:lpstr>PowerPoint Sunusu</vt:lpstr>
      <vt:lpstr>‘’CSÜS Hizmetleri Temel İnsani Haklardandır.’’</vt:lpstr>
      <vt:lpstr>MISP nedir?</vt:lpstr>
      <vt:lpstr>PowerPoint Sunusu</vt:lpstr>
      <vt:lpstr>PowerPoint Sunusu</vt:lpstr>
      <vt:lpstr>İnsani Yardım Gerektiren Durumlarda CSÜS Programlamasının Temel İlkeleri -1</vt:lpstr>
      <vt:lpstr>İnsani Yardım Gerektiren Durumlarda CSÜS Programlamasının Temel İlkeleri -2</vt:lpstr>
      <vt:lpstr>İnsani Yardım Gerektiren Durumlarda CSÜS Programlamasının Temel İlkeleri -3</vt:lpstr>
      <vt:lpstr>PowerPoint Sunusu</vt:lpstr>
      <vt:lpstr>Afetlerde CSÜS Hizmetleri İle İlgili Güçlükler</vt:lpstr>
      <vt:lpstr>6 Şubat Kahramanmaraş ve 20 Şubat Hatay Depremlerinde CSÜS Hizmetleri</vt:lpstr>
      <vt:lpstr>6 Şubat Kahramanmaraş ve 20 Şubat Hatay Depremlerinde CSÜS Hizmetleri</vt:lpstr>
      <vt:lpstr>6 Şubat Kahramanmaraş ve 20 Şubat Hatay Depremlerinde CSÜS Hizmetleri</vt:lpstr>
      <vt:lpstr>PowerPoint Sunusu</vt:lpstr>
      <vt:lpstr>PowerPoint Sunusu</vt:lpstr>
      <vt:lpstr>PowerPoint Sunusu</vt:lpstr>
      <vt:lpstr>‘’CSÜS hizmetleri afetlerden  sonra da sürdürülmelidir.’’</vt:lpstr>
      <vt:lpstr>‘’Ulusal ve Bölgesel Tedarik Zincirleri Güçlendirilmeli ! ‘’</vt:lpstr>
      <vt:lpstr>‘’Ulusal ve Bölgesel Tedarik Zincirleri Güçlendirilmeli ! ‘’</vt:lpstr>
      <vt:lpstr>AP Hizmetlerinin önündeki Sosyokültürel Engeller</vt:lpstr>
      <vt:lpstr>AP Hizmetlerinin önündeki Sosyo-kültürel Engeller</vt:lpstr>
      <vt:lpstr> STİGMA </vt:lpstr>
      <vt:lpstr>Ergen Kızların Eğitim ve Öğretim Kaybı</vt:lpstr>
      <vt:lpstr>AİLE PLANLAMASINA ERİŞİMDE GÜÇLÜKLER</vt:lpstr>
      <vt:lpstr>SONUÇ OLARAK..</vt:lpstr>
      <vt:lpstr>SONUÇ OLARAK..</vt:lpstr>
      <vt:lpstr>Katkılarından dolayı değerli meslek büyüğüm Prof. Dr. Elçin BALCI’ya teşekkür ederim..</vt:lpstr>
      <vt:lpstr>KAYNAKLAR -1</vt:lpstr>
      <vt:lpstr>KAYNAKLAR -2</vt:lpstr>
      <vt:lpstr>KAYNAKLAR -3</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AFETLERDE ÜREME SAĞLIĞI</dc:title>
  <dc:creator>Güzin Özbey</dc:creator>
  <cp:lastModifiedBy>Güzin Özbey</cp:lastModifiedBy>
  <cp:revision>105</cp:revision>
  <dcterms:created xsi:type="dcterms:W3CDTF">2023-09-14T07:53:34Z</dcterms:created>
  <dcterms:modified xsi:type="dcterms:W3CDTF">2023-09-28T13:29:30Z</dcterms:modified>
</cp:coreProperties>
</file>