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73" r:id="rId5"/>
    <p:sldId id="274" r:id="rId6"/>
    <p:sldId id="260" r:id="rId7"/>
    <p:sldId id="262" r:id="rId8"/>
    <p:sldId id="258" r:id="rId9"/>
    <p:sldId id="261" r:id="rId10"/>
    <p:sldId id="269" r:id="rId11"/>
    <p:sldId id="272" r:id="rId12"/>
    <p:sldId id="271" r:id="rId13"/>
    <p:sldId id="263" r:id="rId14"/>
    <p:sldId id="264" r:id="rId15"/>
    <p:sldId id="265" r:id="rId16"/>
    <p:sldId id="266" r:id="rId17"/>
    <p:sldId id="267" r:id="rId18"/>
    <p:sldId id="268" r:id="rId19"/>
    <p:sldId id="270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232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2E345D-93B8-4B5E-A69C-8F4EC9797B99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C65B970-2F63-4528-BFEF-33D347189731}">
      <dgm:prSet/>
      <dgm:spPr/>
      <dgm:t>
        <a:bodyPr/>
        <a:lstStyle/>
        <a:p>
          <a:r>
            <a:rPr lang="tr-TR"/>
            <a:t>Su</a:t>
          </a:r>
          <a:endParaRPr lang="en-US" dirty="0"/>
        </a:p>
      </dgm:t>
    </dgm:pt>
    <dgm:pt modelId="{AB8F4FA3-B24D-4FEE-8C5F-90D38C1E0BD4}" type="parTrans" cxnId="{2AD8DC29-A4B2-4593-959D-74C066FAF1E5}">
      <dgm:prSet/>
      <dgm:spPr/>
      <dgm:t>
        <a:bodyPr/>
        <a:lstStyle/>
        <a:p>
          <a:endParaRPr lang="en-US"/>
        </a:p>
      </dgm:t>
    </dgm:pt>
    <dgm:pt modelId="{CDC3A58D-0B79-4258-B44B-03CC463E6EA6}" type="sibTrans" cxnId="{2AD8DC29-A4B2-4593-959D-74C066FAF1E5}">
      <dgm:prSet/>
      <dgm:spPr/>
      <dgm:t>
        <a:bodyPr/>
        <a:lstStyle/>
        <a:p>
          <a:endParaRPr lang="en-US"/>
        </a:p>
      </dgm:t>
    </dgm:pt>
    <dgm:pt modelId="{74C54385-91FD-4BEE-8277-72015AF8BC4A}">
      <dgm:prSet/>
      <dgm:spPr/>
      <dgm:t>
        <a:bodyPr/>
        <a:lstStyle/>
        <a:p>
          <a:r>
            <a:rPr lang="tr-TR" dirty="0"/>
            <a:t>İçme suyu</a:t>
          </a:r>
          <a:endParaRPr lang="en-US" dirty="0"/>
        </a:p>
      </dgm:t>
    </dgm:pt>
    <dgm:pt modelId="{1A234554-31E4-4E1B-8E34-C5743D07FABB}" type="parTrans" cxnId="{894E6F70-906A-42B6-A9B4-52CBDE880297}">
      <dgm:prSet/>
      <dgm:spPr/>
      <dgm:t>
        <a:bodyPr/>
        <a:lstStyle/>
        <a:p>
          <a:endParaRPr lang="en-US"/>
        </a:p>
      </dgm:t>
    </dgm:pt>
    <dgm:pt modelId="{A888425E-E821-46DF-81DD-59F47CE3490B}" type="sibTrans" cxnId="{894E6F70-906A-42B6-A9B4-52CBDE880297}">
      <dgm:prSet/>
      <dgm:spPr/>
      <dgm:t>
        <a:bodyPr/>
        <a:lstStyle/>
        <a:p>
          <a:endParaRPr lang="en-US"/>
        </a:p>
      </dgm:t>
    </dgm:pt>
    <dgm:pt modelId="{0A7FBF55-0C81-4042-B77A-4E1B5A471849}">
      <dgm:prSet/>
      <dgm:spPr/>
      <dgm:t>
        <a:bodyPr/>
        <a:lstStyle/>
        <a:p>
          <a:r>
            <a:rPr lang="tr-TR" dirty="0"/>
            <a:t>Atık su sistemleri</a:t>
          </a:r>
          <a:endParaRPr lang="en-US" dirty="0"/>
        </a:p>
      </dgm:t>
    </dgm:pt>
    <dgm:pt modelId="{E7DF08B3-FA9F-47F6-A85A-537F14243F99}" type="parTrans" cxnId="{10640986-238C-4B1F-B28F-4B2600CB0A6F}">
      <dgm:prSet/>
      <dgm:spPr/>
      <dgm:t>
        <a:bodyPr/>
        <a:lstStyle/>
        <a:p>
          <a:endParaRPr lang="en-US"/>
        </a:p>
      </dgm:t>
    </dgm:pt>
    <dgm:pt modelId="{56AB99C6-1228-42A4-A893-7C2E2415A940}" type="sibTrans" cxnId="{10640986-238C-4B1F-B28F-4B2600CB0A6F}">
      <dgm:prSet/>
      <dgm:spPr/>
      <dgm:t>
        <a:bodyPr/>
        <a:lstStyle/>
        <a:p>
          <a:endParaRPr lang="en-US"/>
        </a:p>
      </dgm:t>
    </dgm:pt>
    <dgm:pt modelId="{5334741D-AB80-4C38-B3C7-6D4C21A3604C}">
      <dgm:prSet/>
      <dgm:spPr/>
      <dgm:t>
        <a:bodyPr/>
        <a:lstStyle/>
        <a:p>
          <a:r>
            <a:rPr lang="tr-TR"/>
            <a:t>Gıda</a:t>
          </a:r>
          <a:endParaRPr lang="en-US"/>
        </a:p>
      </dgm:t>
    </dgm:pt>
    <dgm:pt modelId="{FCC1A5F8-F7AD-4DB1-86C1-B2D924F448D6}" type="parTrans" cxnId="{A9B53226-4E22-43CB-8604-A788E9714400}">
      <dgm:prSet/>
      <dgm:spPr/>
      <dgm:t>
        <a:bodyPr/>
        <a:lstStyle/>
        <a:p>
          <a:endParaRPr lang="en-US"/>
        </a:p>
      </dgm:t>
    </dgm:pt>
    <dgm:pt modelId="{2FE9EC5E-C92A-442D-9CA2-BB1CC26F9496}" type="sibTrans" cxnId="{A9B53226-4E22-43CB-8604-A788E9714400}">
      <dgm:prSet/>
      <dgm:spPr/>
      <dgm:t>
        <a:bodyPr/>
        <a:lstStyle/>
        <a:p>
          <a:endParaRPr lang="en-US"/>
        </a:p>
      </dgm:t>
    </dgm:pt>
    <dgm:pt modelId="{36C0049B-93FD-4B96-B973-7BA12BE3826F}">
      <dgm:prSet/>
      <dgm:spPr/>
      <dgm:t>
        <a:bodyPr/>
        <a:lstStyle/>
        <a:p>
          <a:r>
            <a:rPr lang="tr-TR"/>
            <a:t>Atıklar</a:t>
          </a:r>
          <a:endParaRPr lang="en-US"/>
        </a:p>
      </dgm:t>
    </dgm:pt>
    <dgm:pt modelId="{297B4581-2573-44DE-A0B8-2699898F9B21}" type="parTrans" cxnId="{25926A8F-4E58-43A0-A6F2-60C65875A251}">
      <dgm:prSet/>
      <dgm:spPr/>
      <dgm:t>
        <a:bodyPr/>
        <a:lstStyle/>
        <a:p>
          <a:endParaRPr lang="en-US"/>
        </a:p>
      </dgm:t>
    </dgm:pt>
    <dgm:pt modelId="{85F9C753-B200-4091-9139-6BA7192130FD}" type="sibTrans" cxnId="{25926A8F-4E58-43A0-A6F2-60C65875A251}">
      <dgm:prSet/>
      <dgm:spPr/>
      <dgm:t>
        <a:bodyPr/>
        <a:lstStyle/>
        <a:p>
          <a:endParaRPr lang="en-US"/>
        </a:p>
      </dgm:t>
    </dgm:pt>
    <dgm:pt modelId="{21B9FA00-0398-4724-B97A-CA4ADC933A62}">
      <dgm:prSet/>
      <dgm:spPr/>
      <dgm:t>
        <a:bodyPr/>
        <a:lstStyle/>
        <a:p>
          <a:r>
            <a:rPr lang="tr-TR"/>
            <a:t>Katı atıklar</a:t>
          </a:r>
          <a:endParaRPr lang="en-US"/>
        </a:p>
      </dgm:t>
    </dgm:pt>
    <dgm:pt modelId="{0F02ED40-736C-485E-9F95-A021B61D18B0}" type="parTrans" cxnId="{A9FB5AD4-BF1A-49B2-BFA1-D074C90CB094}">
      <dgm:prSet/>
      <dgm:spPr/>
      <dgm:t>
        <a:bodyPr/>
        <a:lstStyle/>
        <a:p>
          <a:endParaRPr lang="en-US"/>
        </a:p>
      </dgm:t>
    </dgm:pt>
    <dgm:pt modelId="{7FEBC18B-A73F-430C-8600-A6C46BB3D163}" type="sibTrans" cxnId="{A9FB5AD4-BF1A-49B2-BFA1-D074C90CB094}">
      <dgm:prSet/>
      <dgm:spPr/>
      <dgm:t>
        <a:bodyPr/>
        <a:lstStyle/>
        <a:p>
          <a:endParaRPr lang="en-US"/>
        </a:p>
      </dgm:t>
    </dgm:pt>
    <dgm:pt modelId="{E151BA1D-6B46-4129-B95E-1B347A84B4AA}">
      <dgm:prSet/>
      <dgm:spPr/>
      <dgm:t>
        <a:bodyPr/>
        <a:lstStyle/>
        <a:p>
          <a:r>
            <a:rPr lang="tr-TR"/>
            <a:t>Sıvı atıklar</a:t>
          </a:r>
          <a:endParaRPr lang="en-US"/>
        </a:p>
      </dgm:t>
    </dgm:pt>
    <dgm:pt modelId="{64EDC246-CFA4-4104-956E-18CD5C6DEB20}" type="parTrans" cxnId="{7D571537-5831-4F63-8210-1F95C817AE54}">
      <dgm:prSet/>
      <dgm:spPr/>
      <dgm:t>
        <a:bodyPr/>
        <a:lstStyle/>
        <a:p>
          <a:endParaRPr lang="en-US"/>
        </a:p>
      </dgm:t>
    </dgm:pt>
    <dgm:pt modelId="{473CAE6B-9541-4598-9D05-2ABB7A6B90A1}" type="sibTrans" cxnId="{7D571537-5831-4F63-8210-1F95C817AE54}">
      <dgm:prSet/>
      <dgm:spPr/>
      <dgm:t>
        <a:bodyPr/>
        <a:lstStyle/>
        <a:p>
          <a:endParaRPr lang="en-US"/>
        </a:p>
      </dgm:t>
    </dgm:pt>
    <dgm:pt modelId="{92E4C0A9-6F54-49E6-9C5F-5B784D595706}">
      <dgm:prSet/>
      <dgm:spPr/>
      <dgm:t>
        <a:bodyPr/>
        <a:lstStyle/>
        <a:p>
          <a:r>
            <a:rPr lang="tr-TR"/>
            <a:t>Çevre kirliliği</a:t>
          </a:r>
          <a:endParaRPr lang="en-US"/>
        </a:p>
      </dgm:t>
    </dgm:pt>
    <dgm:pt modelId="{3B2F1B66-FDFD-4BFE-8534-CD4DDA5A5FCB}" type="parTrans" cxnId="{A0F53EF1-92C6-4C9E-A186-9D7A29B5E144}">
      <dgm:prSet/>
      <dgm:spPr/>
      <dgm:t>
        <a:bodyPr/>
        <a:lstStyle/>
        <a:p>
          <a:endParaRPr lang="en-US"/>
        </a:p>
      </dgm:t>
    </dgm:pt>
    <dgm:pt modelId="{15CB5318-58A3-4C95-AAB4-EAFD44F259F3}" type="sibTrans" cxnId="{A0F53EF1-92C6-4C9E-A186-9D7A29B5E144}">
      <dgm:prSet/>
      <dgm:spPr/>
      <dgm:t>
        <a:bodyPr/>
        <a:lstStyle/>
        <a:p>
          <a:endParaRPr lang="en-US"/>
        </a:p>
      </dgm:t>
    </dgm:pt>
    <dgm:pt modelId="{BA6ED6C8-4611-4AE2-9517-B36B08FD3ADE}">
      <dgm:prSet/>
      <dgm:spPr/>
      <dgm:t>
        <a:bodyPr/>
        <a:lstStyle/>
        <a:p>
          <a:r>
            <a:rPr lang="tr-TR"/>
            <a:t>Hava kirliliği</a:t>
          </a:r>
          <a:endParaRPr lang="en-US"/>
        </a:p>
      </dgm:t>
    </dgm:pt>
    <dgm:pt modelId="{F35EFF63-FD05-4D42-8D66-BC01B3E618D5}" type="parTrans" cxnId="{8E288948-4D12-42C1-B8C2-EE4957E634AF}">
      <dgm:prSet/>
      <dgm:spPr/>
      <dgm:t>
        <a:bodyPr/>
        <a:lstStyle/>
        <a:p>
          <a:endParaRPr lang="en-US"/>
        </a:p>
      </dgm:t>
    </dgm:pt>
    <dgm:pt modelId="{90DC3C2E-FD8C-4B95-BC60-28A1F13122A9}" type="sibTrans" cxnId="{8E288948-4D12-42C1-B8C2-EE4957E634AF}">
      <dgm:prSet/>
      <dgm:spPr/>
      <dgm:t>
        <a:bodyPr/>
        <a:lstStyle/>
        <a:p>
          <a:endParaRPr lang="en-US"/>
        </a:p>
      </dgm:t>
    </dgm:pt>
    <dgm:pt modelId="{7C1CA820-6889-4B0A-B313-71853BC1ECC9}">
      <dgm:prSet/>
      <dgm:spPr/>
      <dgm:t>
        <a:bodyPr/>
        <a:lstStyle/>
        <a:p>
          <a:r>
            <a:rPr lang="tr-TR"/>
            <a:t>Su kirliliği</a:t>
          </a:r>
          <a:endParaRPr lang="en-US"/>
        </a:p>
      </dgm:t>
    </dgm:pt>
    <dgm:pt modelId="{89E2DE0B-C28A-4E8F-80A3-EE88E4CEE2A0}" type="parTrans" cxnId="{B6D38149-3DBA-4369-BC2D-487E5884AE84}">
      <dgm:prSet/>
      <dgm:spPr/>
      <dgm:t>
        <a:bodyPr/>
        <a:lstStyle/>
        <a:p>
          <a:endParaRPr lang="en-US"/>
        </a:p>
      </dgm:t>
    </dgm:pt>
    <dgm:pt modelId="{F0475CAD-33E3-4380-98E2-5D142F376196}" type="sibTrans" cxnId="{B6D38149-3DBA-4369-BC2D-487E5884AE84}">
      <dgm:prSet/>
      <dgm:spPr/>
      <dgm:t>
        <a:bodyPr/>
        <a:lstStyle/>
        <a:p>
          <a:endParaRPr lang="en-US"/>
        </a:p>
      </dgm:t>
    </dgm:pt>
    <dgm:pt modelId="{C3B80E21-500D-4B55-BAFA-F79CFE0B271C}">
      <dgm:prSet/>
      <dgm:spPr/>
      <dgm:t>
        <a:bodyPr/>
        <a:lstStyle/>
        <a:p>
          <a:r>
            <a:rPr lang="tr-TR"/>
            <a:t>Toprak kirliliği</a:t>
          </a:r>
          <a:endParaRPr lang="en-US"/>
        </a:p>
      </dgm:t>
    </dgm:pt>
    <dgm:pt modelId="{70564FC7-5433-43E4-8ED0-C083F7505EAA}" type="parTrans" cxnId="{2E56AF7B-1E2F-4BF7-8FCA-FC5AD11A95A8}">
      <dgm:prSet/>
      <dgm:spPr/>
      <dgm:t>
        <a:bodyPr/>
        <a:lstStyle/>
        <a:p>
          <a:endParaRPr lang="en-US"/>
        </a:p>
      </dgm:t>
    </dgm:pt>
    <dgm:pt modelId="{02188801-873A-4528-BEE3-CEC63845E11A}" type="sibTrans" cxnId="{2E56AF7B-1E2F-4BF7-8FCA-FC5AD11A95A8}">
      <dgm:prSet/>
      <dgm:spPr/>
      <dgm:t>
        <a:bodyPr/>
        <a:lstStyle/>
        <a:p>
          <a:endParaRPr lang="en-US"/>
        </a:p>
      </dgm:t>
    </dgm:pt>
    <dgm:pt modelId="{72531B0C-DB22-A64D-BE76-EE2A16492875}" type="pres">
      <dgm:prSet presAssocID="{CE2E345D-93B8-4B5E-A69C-8F4EC9797B99}" presName="Name0" presStyleCnt="0">
        <dgm:presLayoutVars>
          <dgm:dir/>
          <dgm:animLvl val="lvl"/>
          <dgm:resizeHandles val="exact"/>
        </dgm:presLayoutVars>
      </dgm:prSet>
      <dgm:spPr/>
    </dgm:pt>
    <dgm:pt modelId="{0FD1599A-9792-9941-93E0-A7ECDA1B79CC}" type="pres">
      <dgm:prSet presAssocID="{7C65B970-2F63-4528-BFEF-33D347189731}" presName="composite" presStyleCnt="0"/>
      <dgm:spPr/>
    </dgm:pt>
    <dgm:pt modelId="{A8BF953E-70CA-6A42-A638-03EC431F4F1C}" type="pres">
      <dgm:prSet presAssocID="{7C65B970-2F63-4528-BFEF-33D347189731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E0665532-EFAB-EA47-9A9D-60BECAF62A0D}" type="pres">
      <dgm:prSet presAssocID="{7C65B970-2F63-4528-BFEF-33D347189731}" presName="desTx" presStyleLbl="alignAccFollowNode1" presStyleIdx="0" presStyleCnt="4">
        <dgm:presLayoutVars>
          <dgm:bulletEnabled val="1"/>
        </dgm:presLayoutVars>
      </dgm:prSet>
      <dgm:spPr/>
    </dgm:pt>
    <dgm:pt modelId="{A61EEC4C-56D1-A243-A8B9-83D0CD44098F}" type="pres">
      <dgm:prSet presAssocID="{CDC3A58D-0B79-4258-B44B-03CC463E6EA6}" presName="space" presStyleCnt="0"/>
      <dgm:spPr/>
    </dgm:pt>
    <dgm:pt modelId="{F304197F-4B50-204A-9658-5F6E89AE2F56}" type="pres">
      <dgm:prSet presAssocID="{5334741D-AB80-4C38-B3C7-6D4C21A3604C}" presName="composite" presStyleCnt="0"/>
      <dgm:spPr/>
    </dgm:pt>
    <dgm:pt modelId="{6EA17D45-1729-3747-956A-2D82FF6BEBD4}" type="pres">
      <dgm:prSet presAssocID="{5334741D-AB80-4C38-B3C7-6D4C21A3604C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E31F0FD3-994A-464E-A5A0-7572A4FC36D2}" type="pres">
      <dgm:prSet presAssocID="{5334741D-AB80-4C38-B3C7-6D4C21A3604C}" presName="desTx" presStyleLbl="alignAccFollowNode1" presStyleIdx="1" presStyleCnt="4">
        <dgm:presLayoutVars>
          <dgm:bulletEnabled val="1"/>
        </dgm:presLayoutVars>
      </dgm:prSet>
      <dgm:spPr/>
    </dgm:pt>
    <dgm:pt modelId="{CA2C4473-813E-544A-8B14-137432B76826}" type="pres">
      <dgm:prSet presAssocID="{2FE9EC5E-C92A-442D-9CA2-BB1CC26F9496}" presName="space" presStyleCnt="0"/>
      <dgm:spPr/>
    </dgm:pt>
    <dgm:pt modelId="{CD6DFB38-A75B-9644-8330-4EB4368E4170}" type="pres">
      <dgm:prSet presAssocID="{36C0049B-93FD-4B96-B973-7BA12BE3826F}" presName="composite" presStyleCnt="0"/>
      <dgm:spPr/>
    </dgm:pt>
    <dgm:pt modelId="{FD2D328F-2D16-4F4E-8183-9F99D50A1452}" type="pres">
      <dgm:prSet presAssocID="{36C0049B-93FD-4B96-B973-7BA12BE3826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F49D4F3C-9BB3-8B46-A0B3-D0DBAE1F1930}" type="pres">
      <dgm:prSet presAssocID="{36C0049B-93FD-4B96-B973-7BA12BE3826F}" presName="desTx" presStyleLbl="alignAccFollowNode1" presStyleIdx="2" presStyleCnt="4">
        <dgm:presLayoutVars>
          <dgm:bulletEnabled val="1"/>
        </dgm:presLayoutVars>
      </dgm:prSet>
      <dgm:spPr/>
    </dgm:pt>
    <dgm:pt modelId="{E5D0DF1E-D559-7D44-AA67-5C017E205210}" type="pres">
      <dgm:prSet presAssocID="{85F9C753-B200-4091-9139-6BA7192130FD}" presName="space" presStyleCnt="0"/>
      <dgm:spPr/>
    </dgm:pt>
    <dgm:pt modelId="{C2F3C20E-0B23-0441-92F9-763CC9A7B3FE}" type="pres">
      <dgm:prSet presAssocID="{92E4C0A9-6F54-49E6-9C5F-5B784D595706}" presName="composite" presStyleCnt="0"/>
      <dgm:spPr/>
    </dgm:pt>
    <dgm:pt modelId="{2487FF64-2DD1-3347-8C00-BA5C71E16A1B}" type="pres">
      <dgm:prSet presAssocID="{92E4C0A9-6F54-49E6-9C5F-5B784D595706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264E41EB-2635-1543-9A51-96E57EEE34C8}" type="pres">
      <dgm:prSet presAssocID="{92E4C0A9-6F54-49E6-9C5F-5B784D595706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1395D304-4DC1-CF40-A991-B50C69896D82}" type="presOf" srcId="{E151BA1D-6B46-4129-B95E-1B347A84B4AA}" destId="{F49D4F3C-9BB3-8B46-A0B3-D0DBAE1F1930}" srcOrd="0" destOrd="1" presId="urn:microsoft.com/office/officeart/2005/8/layout/hList1"/>
    <dgm:cxn modelId="{CE3E0A16-A43A-274B-AE99-43D84D338130}" type="presOf" srcId="{0A7FBF55-0C81-4042-B77A-4E1B5A471849}" destId="{E0665532-EFAB-EA47-9A9D-60BECAF62A0D}" srcOrd="0" destOrd="1" presId="urn:microsoft.com/office/officeart/2005/8/layout/hList1"/>
    <dgm:cxn modelId="{A9B53226-4E22-43CB-8604-A788E9714400}" srcId="{CE2E345D-93B8-4B5E-A69C-8F4EC9797B99}" destId="{5334741D-AB80-4C38-B3C7-6D4C21A3604C}" srcOrd="1" destOrd="0" parTransId="{FCC1A5F8-F7AD-4DB1-86C1-B2D924F448D6}" sibTransId="{2FE9EC5E-C92A-442D-9CA2-BB1CC26F9496}"/>
    <dgm:cxn modelId="{64D7D528-BB0E-3441-B73C-F8F8E6B37FC4}" type="presOf" srcId="{74C54385-91FD-4BEE-8277-72015AF8BC4A}" destId="{E0665532-EFAB-EA47-9A9D-60BECAF62A0D}" srcOrd="0" destOrd="0" presId="urn:microsoft.com/office/officeart/2005/8/layout/hList1"/>
    <dgm:cxn modelId="{2AD8DC29-A4B2-4593-959D-74C066FAF1E5}" srcId="{CE2E345D-93B8-4B5E-A69C-8F4EC9797B99}" destId="{7C65B970-2F63-4528-BFEF-33D347189731}" srcOrd="0" destOrd="0" parTransId="{AB8F4FA3-B24D-4FEE-8C5F-90D38C1E0BD4}" sibTransId="{CDC3A58D-0B79-4258-B44B-03CC463E6EA6}"/>
    <dgm:cxn modelId="{755BA432-A54F-AE4C-B152-B97C1B09D303}" type="presOf" srcId="{36C0049B-93FD-4B96-B973-7BA12BE3826F}" destId="{FD2D328F-2D16-4F4E-8183-9F99D50A1452}" srcOrd="0" destOrd="0" presId="urn:microsoft.com/office/officeart/2005/8/layout/hList1"/>
    <dgm:cxn modelId="{1C0BC736-3669-9548-B52C-8CB6CE91CA15}" type="presOf" srcId="{7C1CA820-6889-4B0A-B313-71853BC1ECC9}" destId="{264E41EB-2635-1543-9A51-96E57EEE34C8}" srcOrd="0" destOrd="1" presId="urn:microsoft.com/office/officeart/2005/8/layout/hList1"/>
    <dgm:cxn modelId="{7D571537-5831-4F63-8210-1F95C817AE54}" srcId="{36C0049B-93FD-4B96-B973-7BA12BE3826F}" destId="{E151BA1D-6B46-4129-B95E-1B347A84B4AA}" srcOrd="1" destOrd="0" parTransId="{64EDC246-CFA4-4104-956E-18CD5C6DEB20}" sibTransId="{473CAE6B-9541-4598-9D05-2ABB7A6B90A1}"/>
    <dgm:cxn modelId="{0C617B37-E586-4D4B-A130-5D9EC1CEFCBB}" type="presOf" srcId="{CE2E345D-93B8-4B5E-A69C-8F4EC9797B99}" destId="{72531B0C-DB22-A64D-BE76-EE2A16492875}" srcOrd="0" destOrd="0" presId="urn:microsoft.com/office/officeart/2005/8/layout/hList1"/>
    <dgm:cxn modelId="{12FEBF43-272D-5647-B3ED-001570E10AB6}" type="presOf" srcId="{7C65B970-2F63-4528-BFEF-33D347189731}" destId="{A8BF953E-70CA-6A42-A638-03EC431F4F1C}" srcOrd="0" destOrd="0" presId="urn:microsoft.com/office/officeart/2005/8/layout/hList1"/>
    <dgm:cxn modelId="{8E288948-4D12-42C1-B8C2-EE4957E634AF}" srcId="{92E4C0A9-6F54-49E6-9C5F-5B784D595706}" destId="{BA6ED6C8-4611-4AE2-9517-B36B08FD3ADE}" srcOrd="0" destOrd="0" parTransId="{F35EFF63-FD05-4D42-8D66-BC01B3E618D5}" sibTransId="{90DC3C2E-FD8C-4B95-BC60-28A1F13122A9}"/>
    <dgm:cxn modelId="{B6D38149-3DBA-4369-BC2D-487E5884AE84}" srcId="{92E4C0A9-6F54-49E6-9C5F-5B784D595706}" destId="{7C1CA820-6889-4B0A-B313-71853BC1ECC9}" srcOrd="1" destOrd="0" parTransId="{89E2DE0B-C28A-4E8F-80A3-EE88E4CEE2A0}" sibTransId="{F0475CAD-33E3-4380-98E2-5D142F376196}"/>
    <dgm:cxn modelId="{9DDBEE55-C221-D344-89C4-62965E8D8F05}" type="presOf" srcId="{BA6ED6C8-4611-4AE2-9517-B36B08FD3ADE}" destId="{264E41EB-2635-1543-9A51-96E57EEE34C8}" srcOrd="0" destOrd="0" presId="urn:microsoft.com/office/officeart/2005/8/layout/hList1"/>
    <dgm:cxn modelId="{894E6F70-906A-42B6-A9B4-52CBDE880297}" srcId="{7C65B970-2F63-4528-BFEF-33D347189731}" destId="{74C54385-91FD-4BEE-8277-72015AF8BC4A}" srcOrd="0" destOrd="0" parTransId="{1A234554-31E4-4E1B-8E34-C5743D07FABB}" sibTransId="{A888425E-E821-46DF-81DD-59F47CE3490B}"/>
    <dgm:cxn modelId="{C5845175-11ED-6642-95C6-4FFC782D9B8C}" type="presOf" srcId="{21B9FA00-0398-4724-B97A-CA4ADC933A62}" destId="{F49D4F3C-9BB3-8B46-A0B3-D0DBAE1F1930}" srcOrd="0" destOrd="0" presId="urn:microsoft.com/office/officeart/2005/8/layout/hList1"/>
    <dgm:cxn modelId="{2E56AF7B-1E2F-4BF7-8FCA-FC5AD11A95A8}" srcId="{92E4C0A9-6F54-49E6-9C5F-5B784D595706}" destId="{C3B80E21-500D-4B55-BAFA-F79CFE0B271C}" srcOrd="2" destOrd="0" parTransId="{70564FC7-5433-43E4-8ED0-C083F7505EAA}" sibTransId="{02188801-873A-4528-BEE3-CEC63845E11A}"/>
    <dgm:cxn modelId="{10640986-238C-4B1F-B28F-4B2600CB0A6F}" srcId="{7C65B970-2F63-4528-BFEF-33D347189731}" destId="{0A7FBF55-0C81-4042-B77A-4E1B5A471849}" srcOrd="1" destOrd="0" parTransId="{E7DF08B3-FA9F-47F6-A85A-537F14243F99}" sibTransId="{56AB99C6-1228-42A4-A893-7C2E2415A940}"/>
    <dgm:cxn modelId="{25926A8F-4E58-43A0-A6F2-60C65875A251}" srcId="{CE2E345D-93B8-4B5E-A69C-8F4EC9797B99}" destId="{36C0049B-93FD-4B96-B973-7BA12BE3826F}" srcOrd="2" destOrd="0" parTransId="{297B4581-2573-44DE-A0B8-2699898F9B21}" sibTransId="{85F9C753-B200-4091-9139-6BA7192130FD}"/>
    <dgm:cxn modelId="{31E3F391-801D-AB49-A40A-B66BBCF6131E}" type="presOf" srcId="{C3B80E21-500D-4B55-BAFA-F79CFE0B271C}" destId="{264E41EB-2635-1543-9A51-96E57EEE34C8}" srcOrd="0" destOrd="2" presId="urn:microsoft.com/office/officeart/2005/8/layout/hList1"/>
    <dgm:cxn modelId="{7D2845AA-0CB5-DB4E-83BE-01D2B49813A3}" type="presOf" srcId="{92E4C0A9-6F54-49E6-9C5F-5B784D595706}" destId="{2487FF64-2DD1-3347-8C00-BA5C71E16A1B}" srcOrd="0" destOrd="0" presId="urn:microsoft.com/office/officeart/2005/8/layout/hList1"/>
    <dgm:cxn modelId="{A9FB5AD4-BF1A-49B2-BFA1-D074C90CB094}" srcId="{36C0049B-93FD-4B96-B973-7BA12BE3826F}" destId="{21B9FA00-0398-4724-B97A-CA4ADC933A62}" srcOrd="0" destOrd="0" parTransId="{0F02ED40-736C-485E-9F95-A021B61D18B0}" sibTransId="{7FEBC18B-A73F-430C-8600-A6C46BB3D163}"/>
    <dgm:cxn modelId="{63AD53DA-A915-B046-835C-D9369B7029D0}" type="presOf" srcId="{5334741D-AB80-4C38-B3C7-6D4C21A3604C}" destId="{6EA17D45-1729-3747-956A-2D82FF6BEBD4}" srcOrd="0" destOrd="0" presId="urn:microsoft.com/office/officeart/2005/8/layout/hList1"/>
    <dgm:cxn modelId="{A0F53EF1-92C6-4C9E-A186-9D7A29B5E144}" srcId="{CE2E345D-93B8-4B5E-A69C-8F4EC9797B99}" destId="{92E4C0A9-6F54-49E6-9C5F-5B784D595706}" srcOrd="3" destOrd="0" parTransId="{3B2F1B66-FDFD-4BFE-8534-CD4DDA5A5FCB}" sibTransId="{15CB5318-58A3-4C95-AAB4-EAFD44F259F3}"/>
    <dgm:cxn modelId="{9A60DEE4-B0C5-4E44-8EB3-5576CBAE652B}" type="presParOf" srcId="{72531B0C-DB22-A64D-BE76-EE2A16492875}" destId="{0FD1599A-9792-9941-93E0-A7ECDA1B79CC}" srcOrd="0" destOrd="0" presId="urn:microsoft.com/office/officeart/2005/8/layout/hList1"/>
    <dgm:cxn modelId="{05E165CB-77F8-6449-B364-9530B235060F}" type="presParOf" srcId="{0FD1599A-9792-9941-93E0-A7ECDA1B79CC}" destId="{A8BF953E-70CA-6A42-A638-03EC431F4F1C}" srcOrd="0" destOrd="0" presId="urn:microsoft.com/office/officeart/2005/8/layout/hList1"/>
    <dgm:cxn modelId="{FE33B8F1-2307-EE4F-AF5D-2F8712927245}" type="presParOf" srcId="{0FD1599A-9792-9941-93E0-A7ECDA1B79CC}" destId="{E0665532-EFAB-EA47-9A9D-60BECAF62A0D}" srcOrd="1" destOrd="0" presId="urn:microsoft.com/office/officeart/2005/8/layout/hList1"/>
    <dgm:cxn modelId="{5A7BA429-E07C-5E40-BBF2-6C13C19BF715}" type="presParOf" srcId="{72531B0C-DB22-A64D-BE76-EE2A16492875}" destId="{A61EEC4C-56D1-A243-A8B9-83D0CD44098F}" srcOrd="1" destOrd="0" presId="urn:microsoft.com/office/officeart/2005/8/layout/hList1"/>
    <dgm:cxn modelId="{4E08F65A-1455-2A46-B6A3-2C5C5F90D327}" type="presParOf" srcId="{72531B0C-DB22-A64D-BE76-EE2A16492875}" destId="{F304197F-4B50-204A-9658-5F6E89AE2F56}" srcOrd="2" destOrd="0" presId="urn:microsoft.com/office/officeart/2005/8/layout/hList1"/>
    <dgm:cxn modelId="{5F13226C-34FE-8C45-AE6B-CCCD59ED3C6B}" type="presParOf" srcId="{F304197F-4B50-204A-9658-5F6E89AE2F56}" destId="{6EA17D45-1729-3747-956A-2D82FF6BEBD4}" srcOrd="0" destOrd="0" presId="urn:microsoft.com/office/officeart/2005/8/layout/hList1"/>
    <dgm:cxn modelId="{5725A9EC-A305-C74B-A7D3-877D4FFF0B54}" type="presParOf" srcId="{F304197F-4B50-204A-9658-5F6E89AE2F56}" destId="{E31F0FD3-994A-464E-A5A0-7572A4FC36D2}" srcOrd="1" destOrd="0" presId="urn:microsoft.com/office/officeart/2005/8/layout/hList1"/>
    <dgm:cxn modelId="{D23109B1-B472-0C4F-83E7-48E07E8E7B30}" type="presParOf" srcId="{72531B0C-DB22-A64D-BE76-EE2A16492875}" destId="{CA2C4473-813E-544A-8B14-137432B76826}" srcOrd="3" destOrd="0" presId="urn:microsoft.com/office/officeart/2005/8/layout/hList1"/>
    <dgm:cxn modelId="{A1ABC477-B42F-F145-8404-2A1CC18A928D}" type="presParOf" srcId="{72531B0C-DB22-A64D-BE76-EE2A16492875}" destId="{CD6DFB38-A75B-9644-8330-4EB4368E4170}" srcOrd="4" destOrd="0" presId="urn:microsoft.com/office/officeart/2005/8/layout/hList1"/>
    <dgm:cxn modelId="{77A13365-6387-694F-ACEF-CB595942871D}" type="presParOf" srcId="{CD6DFB38-A75B-9644-8330-4EB4368E4170}" destId="{FD2D328F-2D16-4F4E-8183-9F99D50A1452}" srcOrd="0" destOrd="0" presId="urn:microsoft.com/office/officeart/2005/8/layout/hList1"/>
    <dgm:cxn modelId="{B7CBF27D-2FE4-3145-8CF1-420047C3A17B}" type="presParOf" srcId="{CD6DFB38-A75B-9644-8330-4EB4368E4170}" destId="{F49D4F3C-9BB3-8B46-A0B3-D0DBAE1F1930}" srcOrd="1" destOrd="0" presId="urn:microsoft.com/office/officeart/2005/8/layout/hList1"/>
    <dgm:cxn modelId="{751D629D-16E1-FD4A-94DA-0B41667A06F5}" type="presParOf" srcId="{72531B0C-DB22-A64D-BE76-EE2A16492875}" destId="{E5D0DF1E-D559-7D44-AA67-5C017E205210}" srcOrd="5" destOrd="0" presId="urn:microsoft.com/office/officeart/2005/8/layout/hList1"/>
    <dgm:cxn modelId="{178BCD68-24DA-6A46-8080-5E30BEA9E6EE}" type="presParOf" srcId="{72531B0C-DB22-A64D-BE76-EE2A16492875}" destId="{C2F3C20E-0B23-0441-92F9-763CC9A7B3FE}" srcOrd="6" destOrd="0" presId="urn:microsoft.com/office/officeart/2005/8/layout/hList1"/>
    <dgm:cxn modelId="{913034C2-F787-AC48-8347-800B75CC3AF1}" type="presParOf" srcId="{C2F3C20E-0B23-0441-92F9-763CC9A7B3FE}" destId="{2487FF64-2DD1-3347-8C00-BA5C71E16A1B}" srcOrd="0" destOrd="0" presId="urn:microsoft.com/office/officeart/2005/8/layout/hList1"/>
    <dgm:cxn modelId="{16AC7B6A-3F84-B647-BA9E-36383AC4F798}" type="presParOf" srcId="{C2F3C20E-0B23-0441-92F9-763CC9A7B3FE}" destId="{264E41EB-2635-1543-9A51-96E57EEE34C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22A528-7D5A-4616-8675-C36B01F42DEF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6DE8CE1-10C8-41AC-B2F9-16C78FA11F3F}">
      <dgm:prSet/>
      <dgm:spPr/>
      <dgm:t>
        <a:bodyPr/>
        <a:lstStyle/>
        <a:p>
          <a:r>
            <a:rPr lang="tr-TR" i="0"/>
            <a:t>Enerji üretim ve dağıtım sistemi, </a:t>
          </a:r>
          <a:endParaRPr lang="en-US"/>
        </a:p>
      </dgm:t>
    </dgm:pt>
    <dgm:pt modelId="{3BC0F613-8C55-4D4F-A032-33235BC62155}" type="parTrans" cxnId="{9790E340-9C28-44C7-9C7D-7DA42446F4C2}">
      <dgm:prSet/>
      <dgm:spPr/>
      <dgm:t>
        <a:bodyPr/>
        <a:lstStyle/>
        <a:p>
          <a:endParaRPr lang="en-US"/>
        </a:p>
      </dgm:t>
    </dgm:pt>
    <dgm:pt modelId="{17D2F2B4-E9DC-4FFB-85B5-F6C8BEC618F8}" type="sibTrans" cxnId="{9790E340-9C28-44C7-9C7D-7DA42446F4C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56C901E-6676-4EAA-AB78-BCA04DE2022F}">
      <dgm:prSet/>
      <dgm:spPr/>
      <dgm:t>
        <a:bodyPr/>
        <a:lstStyle/>
        <a:p>
          <a:r>
            <a:rPr lang="tr-TR" i="0"/>
            <a:t>Ulaşım sistemi, </a:t>
          </a:r>
          <a:endParaRPr lang="en-US"/>
        </a:p>
      </dgm:t>
    </dgm:pt>
    <dgm:pt modelId="{704BD653-C534-48F2-A1DD-9F193F5160FE}" type="parTrans" cxnId="{DE1F9637-DCBF-42C7-9321-2B89E41B152B}">
      <dgm:prSet/>
      <dgm:spPr/>
      <dgm:t>
        <a:bodyPr/>
        <a:lstStyle/>
        <a:p>
          <a:endParaRPr lang="en-US"/>
        </a:p>
      </dgm:t>
    </dgm:pt>
    <dgm:pt modelId="{26DB140C-8BC2-419E-8017-148DA58AC06A}" type="sibTrans" cxnId="{DE1F9637-DCBF-42C7-9321-2B89E41B152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B5884A5-9E03-49B7-ACA4-177D725FFF46}">
      <dgm:prSet/>
      <dgm:spPr/>
      <dgm:t>
        <a:bodyPr/>
        <a:lstStyle/>
        <a:p>
          <a:r>
            <a:rPr lang="tr-TR" i="0"/>
            <a:t>Gıda üretim ve dağıtımı, </a:t>
          </a:r>
          <a:endParaRPr lang="en-US"/>
        </a:p>
      </dgm:t>
    </dgm:pt>
    <dgm:pt modelId="{B5D1CFF3-5DC8-4006-A1AF-81209EA5545E}" type="parTrans" cxnId="{40A2E8C6-380A-4A39-A01C-13EEDD5D363D}">
      <dgm:prSet/>
      <dgm:spPr/>
      <dgm:t>
        <a:bodyPr/>
        <a:lstStyle/>
        <a:p>
          <a:endParaRPr lang="en-US"/>
        </a:p>
      </dgm:t>
    </dgm:pt>
    <dgm:pt modelId="{6F8FF2DE-29C7-4F29-A3EF-9C940B6654C5}" type="sibTrans" cxnId="{40A2E8C6-380A-4A39-A01C-13EEDD5D363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1091260-FC04-4A2C-8C18-6BAE8E87A952}">
      <dgm:prSet/>
      <dgm:spPr/>
      <dgm:t>
        <a:bodyPr/>
        <a:lstStyle/>
        <a:p>
          <a:r>
            <a:rPr lang="tr-TR" i="0"/>
            <a:t>İçme ve kullanma suyu sistemi</a:t>
          </a:r>
          <a:endParaRPr lang="en-US"/>
        </a:p>
      </dgm:t>
    </dgm:pt>
    <dgm:pt modelId="{7EA067BB-F2B0-4A24-A589-6EE4EF83A339}" type="parTrans" cxnId="{A106D4B5-FF0C-4956-BBB5-CD7C472C6CD2}">
      <dgm:prSet/>
      <dgm:spPr/>
      <dgm:t>
        <a:bodyPr/>
        <a:lstStyle/>
        <a:p>
          <a:endParaRPr lang="en-US"/>
        </a:p>
      </dgm:t>
    </dgm:pt>
    <dgm:pt modelId="{72F4CE44-45B0-420B-8BDE-F3C4BA36DED4}" type="sibTrans" cxnId="{A106D4B5-FF0C-4956-BBB5-CD7C472C6CD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91C26C2-2795-41CE-AEBE-24419A718E19}">
      <dgm:prSet/>
      <dgm:spPr/>
      <dgm:t>
        <a:bodyPr/>
        <a:lstStyle/>
        <a:p>
          <a:r>
            <a:rPr lang="tr-TR" i="0"/>
            <a:t>Atık su toplama ve arıtma sistemi </a:t>
          </a:r>
          <a:endParaRPr lang="en-US"/>
        </a:p>
      </dgm:t>
    </dgm:pt>
    <dgm:pt modelId="{B3420DB3-D4FA-47B8-8A19-D530F300F808}" type="parTrans" cxnId="{5B45E242-6E3C-45C0-B4FE-B8EC59C4BA4C}">
      <dgm:prSet/>
      <dgm:spPr/>
      <dgm:t>
        <a:bodyPr/>
        <a:lstStyle/>
        <a:p>
          <a:endParaRPr lang="en-US"/>
        </a:p>
      </dgm:t>
    </dgm:pt>
    <dgm:pt modelId="{EC656433-684B-48CB-9F9A-A4159E5A4F8B}" type="sibTrans" cxnId="{5B45E242-6E3C-45C0-B4FE-B8EC59C4BA4C}">
      <dgm:prSet/>
      <dgm:spPr/>
      <dgm:t>
        <a:bodyPr/>
        <a:lstStyle/>
        <a:p>
          <a:endParaRPr lang="en-US"/>
        </a:p>
      </dgm:t>
    </dgm:pt>
    <dgm:pt modelId="{E279ABA6-48C8-C347-BBFA-17604F2A0D7D}" type="pres">
      <dgm:prSet presAssocID="{1922A528-7D5A-4616-8675-C36B01F42DEF}" presName="diagram" presStyleCnt="0">
        <dgm:presLayoutVars>
          <dgm:dir/>
          <dgm:resizeHandles val="exact"/>
        </dgm:presLayoutVars>
      </dgm:prSet>
      <dgm:spPr/>
    </dgm:pt>
    <dgm:pt modelId="{A0645740-ED5C-504C-90FE-49D8D0DBB0D7}" type="pres">
      <dgm:prSet presAssocID="{E6DE8CE1-10C8-41AC-B2F9-16C78FA11F3F}" presName="node" presStyleLbl="node1" presStyleIdx="0" presStyleCnt="5">
        <dgm:presLayoutVars>
          <dgm:bulletEnabled val="1"/>
        </dgm:presLayoutVars>
      </dgm:prSet>
      <dgm:spPr/>
    </dgm:pt>
    <dgm:pt modelId="{B147AEAE-375B-8C4C-9962-45A7811CF6A8}" type="pres">
      <dgm:prSet presAssocID="{17D2F2B4-E9DC-4FFB-85B5-F6C8BEC618F8}" presName="sibTrans" presStyleCnt="0"/>
      <dgm:spPr/>
    </dgm:pt>
    <dgm:pt modelId="{9968B553-6039-A64E-8D1B-88D03E7EBC4F}" type="pres">
      <dgm:prSet presAssocID="{856C901E-6676-4EAA-AB78-BCA04DE2022F}" presName="node" presStyleLbl="node1" presStyleIdx="1" presStyleCnt="5">
        <dgm:presLayoutVars>
          <dgm:bulletEnabled val="1"/>
        </dgm:presLayoutVars>
      </dgm:prSet>
      <dgm:spPr/>
    </dgm:pt>
    <dgm:pt modelId="{0EF002F6-3E8F-424B-B174-B1A46541678C}" type="pres">
      <dgm:prSet presAssocID="{26DB140C-8BC2-419E-8017-148DA58AC06A}" presName="sibTrans" presStyleCnt="0"/>
      <dgm:spPr/>
    </dgm:pt>
    <dgm:pt modelId="{0C7CC5B8-918F-9445-9301-D7EE0F5EDD6C}" type="pres">
      <dgm:prSet presAssocID="{3B5884A5-9E03-49B7-ACA4-177D725FFF46}" presName="node" presStyleLbl="node1" presStyleIdx="2" presStyleCnt="5">
        <dgm:presLayoutVars>
          <dgm:bulletEnabled val="1"/>
        </dgm:presLayoutVars>
      </dgm:prSet>
      <dgm:spPr/>
    </dgm:pt>
    <dgm:pt modelId="{8730FC7C-8200-C34A-BD20-C290BD585164}" type="pres">
      <dgm:prSet presAssocID="{6F8FF2DE-29C7-4F29-A3EF-9C940B6654C5}" presName="sibTrans" presStyleCnt="0"/>
      <dgm:spPr/>
    </dgm:pt>
    <dgm:pt modelId="{0FDBC2D5-CD80-654F-A2E4-EC4FB5D24B98}" type="pres">
      <dgm:prSet presAssocID="{E1091260-FC04-4A2C-8C18-6BAE8E87A952}" presName="node" presStyleLbl="node1" presStyleIdx="3" presStyleCnt="5">
        <dgm:presLayoutVars>
          <dgm:bulletEnabled val="1"/>
        </dgm:presLayoutVars>
      </dgm:prSet>
      <dgm:spPr/>
    </dgm:pt>
    <dgm:pt modelId="{E1AA77F4-DB57-744A-8F0F-1F6A060FD3CD}" type="pres">
      <dgm:prSet presAssocID="{72F4CE44-45B0-420B-8BDE-F3C4BA36DED4}" presName="sibTrans" presStyleCnt="0"/>
      <dgm:spPr/>
    </dgm:pt>
    <dgm:pt modelId="{55803603-2E05-DC4E-8208-D7ADC8E5599A}" type="pres">
      <dgm:prSet presAssocID="{491C26C2-2795-41CE-AEBE-24419A718E19}" presName="node" presStyleLbl="node1" presStyleIdx="4" presStyleCnt="5">
        <dgm:presLayoutVars>
          <dgm:bulletEnabled val="1"/>
        </dgm:presLayoutVars>
      </dgm:prSet>
      <dgm:spPr/>
    </dgm:pt>
  </dgm:ptLst>
  <dgm:cxnLst>
    <dgm:cxn modelId="{B19DEB00-36E8-1A42-BE3D-03973D012D2E}" type="presOf" srcId="{3B5884A5-9E03-49B7-ACA4-177D725FFF46}" destId="{0C7CC5B8-918F-9445-9301-D7EE0F5EDD6C}" srcOrd="0" destOrd="0" presId="urn:microsoft.com/office/officeart/2005/8/layout/default"/>
    <dgm:cxn modelId="{22CDAA04-F981-4346-96D4-68A22856D5A9}" type="presOf" srcId="{E1091260-FC04-4A2C-8C18-6BAE8E87A952}" destId="{0FDBC2D5-CD80-654F-A2E4-EC4FB5D24B98}" srcOrd="0" destOrd="0" presId="urn:microsoft.com/office/officeart/2005/8/layout/default"/>
    <dgm:cxn modelId="{DE1F9637-DCBF-42C7-9321-2B89E41B152B}" srcId="{1922A528-7D5A-4616-8675-C36B01F42DEF}" destId="{856C901E-6676-4EAA-AB78-BCA04DE2022F}" srcOrd="1" destOrd="0" parTransId="{704BD653-C534-48F2-A1DD-9F193F5160FE}" sibTransId="{26DB140C-8BC2-419E-8017-148DA58AC06A}"/>
    <dgm:cxn modelId="{5CB1B938-A736-0647-B337-B2568F557AFA}" type="presOf" srcId="{E6DE8CE1-10C8-41AC-B2F9-16C78FA11F3F}" destId="{A0645740-ED5C-504C-90FE-49D8D0DBB0D7}" srcOrd="0" destOrd="0" presId="urn:microsoft.com/office/officeart/2005/8/layout/default"/>
    <dgm:cxn modelId="{9790E340-9C28-44C7-9C7D-7DA42446F4C2}" srcId="{1922A528-7D5A-4616-8675-C36B01F42DEF}" destId="{E6DE8CE1-10C8-41AC-B2F9-16C78FA11F3F}" srcOrd="0" destOrd="0" parTransId="{3BC0F613-8C55-4D4F-A032-33235BC62155}" sibTransId="{17D2F2B4-E9DC-4FFB-85B5-F6C8BEC618F8}"/>
    <dgm:cxn modelId="{5B45E242-6E3C-45C0-B4FE-B8EC59C4BA4C}" srcId="{1922A528-7D5A-4616-8675-C36B01F42DEF}" destId="{491C26C2-2795-41CE-AEBE-24419A718E19}" srcOrd="4" destOrd="0" parTransId="{B3420DB3-D4FA-47B8-8A19-D530F300F808}" sibTransId="{EC656433-684B-48CB-9F9A-A4159E5A4F8B}"/>
    <dgm:cxn modelId="{ABC6936A-3A25-3B41-8B21-8D3801CF0C76}" type="presOf" srcId="{856C901E-6676-4EAA-AB78-BCA04DE2022F}" destId="{9968B553-6039-A64E-8D1B-88D03E7EBC4F}" srcOrd="0" destOrd="0" presId="urn:microsoft.com/office/officeart/2005/8/layout/default"/>
    <dgm:cxn modelId="{A106D4B5-FF0C-4956-BBB5-CD7C472C6CD2}" srcId="{1922A528-7D5A-4616-8675-C36B01F42DEF}" destId="{E1091260-FC04-4A2C-8C18-6BAE8E87A952}" srcOrd="3" destOrd="0" parTransId="{7EA067BB-F2B0-4A24-A589-6EE4EF83A339}" sibTransId="{72F4CE44-45B0-420B-8BDE-F3C4BA36DED4}"/>
    <dgm:cxn modelId="{40A2E8C6-380A-4A39-A01C-13EEDD5D363D}" srcId="{1922A528-7D5A-4616-8675-C36B01F42DEF}" destId="{3B5884A5-9E03-49B7-ACA4-177D725FFF46}" srcOrd="2" destOrd="0" parTransId="{B5D1CFF3-5DC8-4006-A1AF-81209EA5545E}" sibTransId="{6F8FF2DE-29C7-4F29-A3EF-9C940B6654C5}"/>
    <dgm:cxn modelId="{CB6B0AE2-1541-3542-935E-EDE1FA6A2E21}" type="presOf" srcId="{491C26C2-2795-41CE-AEBE-24419A718E19}" destId="{55803603-2E05-DC4E-8208-D7ADC8E5599A}" srcOrd="0" destOrd="0" presId="urn:microsoft.com/office/officeart/2005/8/layout/default"/>
    <dgm:cxn modelId="{475652E2-E1D4-E646-843C-26D554F46207}" type="presOf" srcId="{1922A528-7D5A-4616-8675-C36B01F42DEF}" destId="{E279ABA6-48C8-C347-BBFA-17604F2A0D7D}" srcOrd="0" destOrd="0" presId="urn:microsoft.com/office/officeart/2005/8/layout/default"/>
    <dgm:cxn modelId="{CA1D2610-76C6-6E46-8CF1-B7653E219B92}" type="presParOf" srcId="{E279ABA6-48C8-C347-BBFA-17604F2A0D7D}" destId="{A0645740-ED5C-504C-90FE-49D8D0DBB0D7}" srcOrd="0" destOrd="0" presId="urn:microsoft.com/office/officeart/2005/8/layout/default"/>
    <dgm:cxn modelId="{7F7EFF98-7189-4A45-82C9-024C31C1B93C}" type="presParOf" srcId="{E279ABA6-48C8-C347-BBFA-17604F2A0D7D}" destId="{B147AEAE-375B-8C4C-9962-45A7811CF6A8}" srcOrd="1" destOrd="0" presId="urn:microsoft.com/office/officeart/2005/8/layout/default"/>
    <dgm:cxn modelId="{9C51B87A-9642-3E4D-AB1D-0BE23351F89E}" type="presParOf" srcId="{E279ABA6-48C8-C347-BBFA-17604F2A0D7D}" destId="{9968B553-6039-A64E-8D1B-88D03E7EBC4F}" srcOrd="2" destOrd="0" presId="urn:microsoft.com/office/officeart/2005/8/layout/default"/>
    <dgm:cxn modelId="{CA5EC942-6655-544B-ABFF-6714A27978CA}" type="presParOf" srcId="{E279ABA6-48C8-C347-BBFA-17604F2A0D7D}" destId="{0EF002F6-3E8F-424B-B174-B1A46541678C}" srcOrd="3" destOrd="0" presId="urn:microsoft.com/office/officeart/2005/8/layout/default"/>
    <dgm:cxn modelId="{D7059748-61B5-3844-8215-306CD29BD71A}" type="presParOf" srcId="{E279ABA6-48C8-C347-BBFA-17604F2A0D7D}" destId="{0C7CC5B8-918F-9445-9301-D7EE0F5EDD6C}" srcOrd="4" destOrd="0" presId="urn:microsoft.com/office/officeart/2005/8/layout/default"/>
    <dgm:cxn modelId="{69997761-CB95-D845-9EF9-B722E84AB4AC}" type="presParOf" srcId="{E279ABA6-48C8-C347-BBFA-17604F2A0D7D}" destId="{8730FC7C-8200-C34A-BD20-C290BD585164}" srcOrd="5" destOrd="0" presId="urn:microsoft.com/office/officeart/2005/8/layout/default"/>
    <dgm:cxn modelId="{04CBB5EC-6313-1443-A538-136B11C0BE9C}" type="presParOf" srcId="{E279ABA6-48C8-C347-BBFA-17604F2A0D7D}" destId="{0FDBC2D5-CD80-654F-A2E4-EC4FB5D24B98}" srcOrd="6" destOrd="0" presId="urn:microsoft.com/office/officeart/2005/8/layout/default"/>
    <dgm:cxn modelId="{20194238-2AD2-9347-929F-BD263D89356B}" type="presParOf" srcId="{E279ABA6-48C8-C347-BBFA-17604F2A0D7D}" destId="{E1AA77F4-DB57-744A-8F0F-1F6A060FD3CD}" srcOrd="7" destOrd="0" presId="urn:microsoft.com/office/officeart/2005/8/layout/default"/>
    <dgm:cxn modelId="{FDD00BC1-F870-F34D-ABDA-232F169CA6DA}" type="presParOf" srcId="{E279ABA6-48C8-C347-BBFA-17604F2A0D7D}" destId="{55803603-2E05-DC4E-8208-D7ADC8E5599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F953E-70CA-6A42-A638-03EC431F4F1C}">
      <dsp:nvSpPr>
        <dsp:cNvPr id="0" name=""/>
        <dsp:cNvSpPr/>
      </dsp:nvSpPr>
      <dsp:spPr>
        <a:xfrm>
          <a:off x="4108" y="88668"/>
          <a:ext cx="2470500" cy="864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/>
            <a:t>Su</a:t>
          </a:r>
          <a:endParaRPr lang="en-US" sz="3000" kern="1200" dirty="0"/>
        </a:p>
      </dsp:txBody>
      <dsp:txXfrm>
        <a:off x="4108" y="88668"/>
        <a:ext cx="2470500" cy="864000"/>
      </dsp:txXfrm>
    </dsp:sp>
    <dsp:sp modelId="{E0665532-EFAB-EA47-9A9D-60BECAF62A0D}">
      <dsp:nvSpPr>
        <dsp:cNvPr id="0" name=""/>
        <dsp:cNvSpPr/>
      </dsp:nvSpPr>
      <dsp:spPr>
        <a:xfrm>
          <a:off x="4108" y="952668"/>
          <a:ext cx="2470500" cy="264806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000" kern="1200" dirty="0"/>
            <a:t>İçme suyu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000" kern="1200" dirty="0"/>
            <a:t>Atık su sistemleri</a:t>
          </a:r>
          <a:endParaRPr lang="en-US" sz="3000" kern="1200" dirty="0"/>
        </a:p>
      </dsp:txBody>
      <dsp:txXfrm>
        <a:off x="4108" y="952668"/>
        <a:ext cx="2470500" cy="2648067"/>
      </dsp:txXfrm>
    </dsp:sp>
    <dsp:sp modelId="{6EA17D45-1729-3747-956A-2D82FF6BEBD4}">
      <dsp:nvSpPr>
        <dsp:cNvPr id="0" name=""/>
        <dsp:cNvSpPr/>
      </dsp:nvSpPr>
      <dsp:spPr>
        <a:xfrm>
          <a:off x="2820479" y="88668"/>
          <a:ext cx="2470500" cy="864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/>
            <a:t>Gıda</a:t>
          </a:r>
          <a:endParaRPr lang="en-US" sz="3000" kern="1200"/>
        </a:p>
      </dsp:txBody>
      <dsp:txXfrm>
        <a:off x="2820479" y="88668"/>
        <a:ext cx="2470500" cy="864000"/>
      </dsp:txXfrm>
    </dsp:sp>
    <dsp:sp modelId="{E31F0FD3-994A-464E-A5A0-7572A4FC36D2}">
      <dsp:nvSpPr>
        <dsp:cNvPr id="0" name=""/>
        <dsp:cNvSpPr/>
      </dsp:nvSpPr>
      <dsp:spPr>
        <a:xfrm>
          <a:off x="2820479" y="952668"/>
          <a:ext cx="2470500" cy="264806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D328F-2D16-4F4E-8183-9F99D50A1452}">
      <dsp:nvSpPr>
        <dsp:cNvPr id="0" name=""/>
        <dsp:cNvSpPr/>
      </dsp:nvSpPr>
      <dsp:spPr>
        <a:xfrm>
          <a:off x="5636849" y="88668"/>
          <a:ext cx="2470500" cy="864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/>
            <a:t>Atıklar</a:t>
          </a:r>
          <a:endParaRPr lang="en-US" sz="3000" kern="1200"/>
        </a:p>
      </dsp:txBody>
      <dsp:txXfrm>
        <a:off x="5636849" y="88668"/>
        <a:ext cx="2470500" cy="864000"/>
      </dsp:txXfrm>
    </dsp:sp>
    <dsp:sp modelId="{F49D4F3C-9BB3-8B46-A0B3-D0DBAE1F1930}">
      <dsp:nvSpPr>
        <dsp:cNvPr id="0" name=""/>
        <dsp:cNvSpPr/>
      </dsp:nvSpPr>
      <dsp:spPr>
        <a:xfrm>
          <a:off x="5636849" y="952668"/>
          <a:ext cx="2470500" cy="264806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000" kern="1200"/>
            <a:t>Katı atıklar</a:t>
          </a:r>
          <a:endParaRPr lang="en-US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000" kern="1200"/>
            <a:t>Sıvı atıklar</a:t>
          </a:r>
          <a:endParaRPr lang="en-US" sz="3000" kern="1200"/>
        </a:p>
      </dsp:txBody>
      <dsp:txXfrm>
        <a:off x="5636849" y="952668"/>
        <a:ext cx="2470500" cy="2648067"/>
      </dsp:txXfrm>
    </dsp:sp>
    <dsp:sp modelId="{2487FF64-2DD1-3347-8C00-BA5C71E16A1B}">
      <dsp:nvSpPr>
        <dsp:cNvPr id="0" name=""/>
        <dsp:cNvSpPr/>
      </dsp:nvSpPr>
      <dsp:spPr>
        <a:xfrm>
          <a:off x="8453219" y="88668"/>
          <a:ext cx="2470500" cy="864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/>
            <a:t>Çevre kirliliği</a:t>
          </a:r>
          <a:endParaRPr lang="en-US" sz="3000" kern="1200"/>
        </a:p>
      </dsp:txBody>
      <dsp:txXfrm>
        <a:off x="8453219" y="88668"/>
        <a:ext cx="2470500" cy="864000"/>
      </dsp:txXfrm>
    </dsp:sp>
    <dsp:sp modelId="{264E41EB-2635-1543-9A51-96E57EEE34C8}">
      <dsp:nvSpPr>
        <dsp:cNvPr id="0" name=""/>
        <dsp:cNvSpPr/>
      </dsp:nvSpPr>
      <dsp:spPr>
        <a:xfrm>
          <a:off x="8453219" y="952668"/>
          <a:ext cx="2470500" cy="264806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000" kern="1200"/>
            <a:t>Hava kirliliği</a:t>
          </a:r>
          <a:endParaRPr lang="en-US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000" kern="1200"/>
            <a:t>Su kirliliği</a:t>
          </a:r>
          <a:endParaRPr lang="en-US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000" kern="1200"/>
            <a:t>Toprak kirliliği</a:t>
          </a:r>
          <a:endParaRPr lang="en-US" sz="3000" kern="1200"/>
        </a:p>
      </dsp:txBody>
      <dsp:txXfrm>
        <a:off x="8453219" y="952668"/>
        <a:ext cx="2470500" cy="26480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45740-ED5C-504C-90FE-49D8D0DBB0D7}">
      <dsp:nvSpPr>
        <dsp:cNvPr id="0" name=""/>
        <dsp:cNvSpPr/>
      </dsp:nvSpPr>
      <dsp:spPr>
        <a:xfrm>
          <a:off x="1099014" y="916"/>
          <a:ext cx="2150816" cy="12904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i="0" kern="1200"/>
            <a:t>Enerji üretim ve dağıtım sistemi, </a:t>
          </a:r>
          <a:endParaRPr lang="en-US" sz="2600" kern="1200"/>
        </a:p>
      </dsp:txBody>
      <dsp:txXfrm>
        <a:off x="1099014" y="916"/>
        <a:ext cx="2150816" cy="1290489"/>
      </dsp:txXfrm>
    </dsp:sp>
    <dsp:sp modelId="{9968B553-6039-A64E-8D1B-88D03E7EBC4F}">
      <dsp:nvSpPr>
        <dsp:cNvPr id="0" name=""/>
        <dsp:cNvSpPr/>
      </dsp:nvSpPr>
      <dsp:spPr>
        <a:xfrm>
          <a:off x="3464912" y="916"/>
          <a:ext cx="2150816" cy="1290489"/>
        </a:xfrm>
        <a:prstGeom prst="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i="0" kern="1200"/>
            <a:t>Ulaşım sistemi, </a:t>
          </a:r>
          <a:endParaRPr lang="en-US" sz="2600" kern="1200"/>
        </a:p>
      </dsp:txBody>
      <dsp:txXfrm>
        <a:off x="3464912" y="916"/>
        <a:ext cx="2150816" cy="1290489"/>
      </dsp:txXfrm>
    </dsp:sp>
    <dsp:sp modelId="{0C7CC5B8-918F-9445-9301-D7EE0F5EDD6C}">
      <dsp:nvSpPr>
        <dsp:cNvPr id="0" name=""/>
        <dsp:cNvSpPr/>
      </dsp:nvSpPr>
      <dsp:spPr>
        <a:xfrm>
          <a:off x="1099014" y="1506487"/>
          <a:ext cx="2150816" cy="1290489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i="0" kern="1200"/>
            <a:t>Gıda üretim ve dağıtımı, </a:t>
          </a:r>
          <a:endParaRPr lang="en-US" sz="2600" kern="1200"/>
        </a:p>
      </dsp:txBody>
      <dsp:txXfrm>
        <a:off x="1099014" y="1506487"/>
        <a:ext cx="2150816" cy="1290489"/>
      </dsp:txXfrm>
    </dsp:sp>
    <dsp:sp modelId="{0FDBC2D5-CD80-654F-A2E4-EC4FB5D24B98}">
      <dsp:nvSpPr>
        <dsp:cNvPr id="0" name=""/>
        <dsp:cNvSpPr/>
      </dsp:nvSpPr>
      <dsp:spPr>
        <a:xfrm>
          <a:off x="3464912" y="1506487"/>
          <a:ext cx="2150816" cy="1290489"/>
        </a:xfrm>
        <a:prstGeom prst="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i="0" kern="1200"/>
            <a:t>İçme ve kullanma suyu sistemi</a:t>
          </a:r>
          <a:endParaRPr lang="en-US" sz="2600" kern="1200"/>
        </a:p>
      </dsp:txBody>
      <dsp:txXfrm>
        <a:off x="3464912" y="1506487"/>
        <a:ext cx="2150816" cy="1290489"/>
      </dsp:txXfrm>
    </dsp:sp>
    <dsp:sp modelId="{55803603-2E05-DC4E-8208-D7ADC8E5599A}">
      <dsp:nvSpPr>
        <dsp:cNvPr id="0" name=""/>
        <dsp:cNvSpPr/>
      </dsp:nvSpPr>
      <dsp:spPr>
        <a:xfrm>
          <a:off x="2281963" y="3012059"/>
          <a:ext cx="2150816" cy="1290489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i="0" kern="1200"/>
            <a:t>Atık su toplama ve arıtma sistemi </a:t>
          </a:r>
          <a:endParaRPr lang="en-US" sz="2600" kern="1200"/>
        </a:p>
      </dsp:txBody>
      <dsp:txXfrm>
        <a:off x="2281963" y="3012059"/>
        <a:ext cx="2150816" cy="1290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2F3B5E-5251-2C4E-B2A0-E198E5A5E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DB95B22-8FD9-CB43-A322-F48CAD786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723DD23-7824-DD47-A263-26C28E95B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DA59-FC0A-2641-B8C9-C3440CB25EBA}" type="datetimeFigureOut">
              <a:rPr lang="tr-TR" smtClean="0"/>
              <a:t>22.09.2023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D04DAB7-F21D-1142-B9E1-417FDD77E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E49A1D2-7637-C245-AEE0-14BFDA090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8DE0-A75F-5148-828F-B09B80AC98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5055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895E2E-97DF-EC4C-B417-BB2615344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015DECF-1586-E24A-9830-C8FDBE53E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31C6E59-991A-F14A-93F0-EC5813FC6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DA59-FC0A-2641-B8C9-C3440CB25EBA}" type="datetimeFigureOut">
              <a:rPr lang="tr-TR" smtClean="0"/>
              <a:t>22.09.2023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A14F083-D25C-4F4A-BCE8-4353C92C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65FF0B8-E252-6748-A7D1-A2C4EF117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8DE0-A75F-5148-828F-B09B80AC98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513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0168C0C-F6F4-F240-87E1-B2ABE445C1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A20CD41-BFCA-C749-B553-D26B68A65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08E0893-79F8-BD4D-A98C-2ADB2ABF4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DA59-FC0A-2641-B8C9-C3440CB25EBA}" type="datetimeFigureOut">
              <a:rPr lang="tr-TR" smtClean="0"/>
              <a:t>22.09.2023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BE07BC1-6575-684E-AC36-74EA0F094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333D4DB-5B4D-394C-A0DF-A89AF10A6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8DE0-A75F-5148-828F-B09B80AC98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2239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A3903D-8EA0-ED42-A7D6-0CE7299C1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397206B-8554-BB48-AEB6-115C2FD88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B4C8635-E92C-7049-BD67-E6FEF8525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DA59-FC0A-2641-B8C9-C3440CB25EBA}" type="datetimeFigureOut">
              <a:rPr lang="tr-TR" smtClean="0"/>
              <a:t>22.09.2023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BB087E1-771A-FA42-BA3E-50203AA05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D9AE62-990E-0B41-9DB2-5EFFEAF65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8DE0-A75F-5148-828F-B09B80AC98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259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C50895-88F3-1046-BCA0-BED105284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3045A2F-90F3-7844-B127-D0BC0B5C2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1B98D18-E7BF-6C4C-9FA7-215AA65F3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DA59-FC0A-2641-B8C9-C3440CB25EBA}" type="datetimeFigureOut">
              <a:rPr lang="tr-TR" smtClean="0"/>
              <a:t>22.09.2023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258026B-1927-2E47-8048-E95CBDDF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7BE77AD-D12C-D84E-A481-63EAF490B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8DE0-A75F-5148-828F-B09B80AC98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0383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C97306-429D-8B47-AD4B-E0330E713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8CCF2E-DA81-8745-BC6C-509FA212A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0100D89-72FB-A94A-A9B7-D3FEDB80D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52E11B8-7EB7-F144-9A51-46C3B22B7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DA59-FC0A-2641-B8C9-C3440CB25EBA}" type="datetimeFigureOut">
              <a:rPr lang="tr-TR" smtClean="0"/>
              <a:t>22.09.2023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9A5D055-BD80-6D4C-99B5-657380F3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B48CD60-317A-8B47-AE62-C4D2479DC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8DE0-A75F-5148-828F-B09B80AC98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384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802C7C-3C77-174F-9705-6FC10CA62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0907914-3DE4-DC41-980C-61F21C775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8F7B9A8-2385-7746-A37A-7C6621E87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6AF48D8-7070-6544-AC9B-671D172912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75B42DF-4C03-DD4A-97F7-4AB53DB7A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A46893D-E787-374C-8B9E-01412A123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DA59-FC0A-2641-B8C9-C3440CB25EBA}" type="datetimeFigureOut">
              <a:rPr lang="tr-TR" smtClean="0"/>
              <a:t>22.09.2023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1A545C1-EBE1-1D4D-BB8F-2A4759458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631B1F23-2504-044E-8034-B6E62D3C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8DE0-A75F-5148-828F-B09B80AC98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0465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FE1475-6649-0549-8EF4-5A1880D3C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94FB948-A66B-B144-B76F-DE5A32523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DA59-FC0A-2641-B8C9-C3440CB25EBA}" type="datetimeFigureOut">
              <a:rPr lang="tr-TR" smtClean="0"/>
              <a:t>22.09.2023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C821A54-124C-5B49-B494-6DF1E5A0C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2388F17-139B-F441-8078-1D2DBF17D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8DE0-A75F-5148-828F-B09B80AC98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359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77C45FA-E412-FB44-A2A9-41A908720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DA59-FC0A-2641-B8C9-C3440CB25EBA}" type="datetimeFigureOut">
              <a:rPr lang="tr-TR" smtClean="0"/>
              <a:t>22.09.2023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9115908-6697-4844-B84F-71718F1B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56544A8-C90D-FB41-A2A8-0C6E2E24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8DE0-A75F-5148-828F-B09B80AC98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2416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8D3DFA-7747-0946-8C81-5A0BCBC81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703D2BF-95FB-564F-ADFE-C8BE9FB91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04F7A6B-FBF7-474E-B4EB-FC650E97E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12E0785-363A-A043-9623-E16625A24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DA59-FC0A-2641-B8C9-C3440CB25EBA}" type="datetimeFigureOut">
              <a:rPr lang="tr-TR" smtClean="0"/>
              <a:t>22.09.2023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6733E15-6E05-A241-B9D7-AFD1E29E6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CF05B20-2F8D-EE48-A8DA-2815B9038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8DE0-A75F-5148-828F-B09B80AC98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212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6463DB-0B3C-3041-A534-0D473FF42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757649E-7686-B04E-9502-B7525FEBF3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6A3C2FD-760C-8041-B57C-37774AD79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F70B483-BF4B-8849-AF5A-6F970F764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DA59-FC0A-2641-B8C9-C3440CB25EBA}" type="datetimeFigureOut">
              <a:rPr lang="tr-TR" smtClean="0"/>
              <a:t>22.09.2023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ADC0DCA-8070-FF40-B678-3226281AB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C013E79-91F8-2C42-B5EC-C1C61CF0C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8DE0-A75F-5148-828F-B09B80AC98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187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4132D594-5969-254F-BF7D-01E9F5FD7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505170C-1F1F-A243-8EE3-9DE3A88FA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9F5F193-5678-1340-AE8E-33452D13A7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EDA59-FC0A-2641-B8C9-C3440CB25EBA}" type="datetimeFigureOut">
              <a:rPr lang="tr-TR" smtClean="0"/>
              <a:t>22.09.2023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AB55072-81ED-C24D-BBE3-68B4FC6EC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3867A69-694B-6F46-B19A-6AD6F669F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D8DE0-A75F-5148-828F-B09B80AC98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016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68869C7-30C5-3A4C-8492-E7F5C1A45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tr-TR" sz="3400" dirty="0">
                <a:solidFill>
                  <a:schemeClr val="tx2"/>
                </a:solidFill>
                <a:latin typeface="Gill Sans MT" panose="020B0502020104020203" pitchFamily="34" charset="0"/>
              </a:rPr>
              <a:t>Afet Sonrası Ortaya Çıkan Çevre Sağlığı Sorunları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80CEE4B-CE54-5E4F-8FEE-C442C4331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7014" y="5369654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tr-TR" sz="2000" dirty="0">
                <a:solidFill>
                  <a:schemeClr val="tx2"/>
                </a:solidFill>
                <a:latin typeface="Gill Sans MT" panose="020B0502020104020203" pitchFamily="34" charset="0"/>
              </a:rPr>
              <a:t>Hazırlayan:  </a:t>
            </a:r>
            <a:r>
              <a:rPr lang="tr-TR" sz="2000" dirty="0" err="1">
                <a:solidFill>
                  <a:schemeClr val="tx2"/>
                </a:solidFill>
                <a:latin typeface="Gill Sans MT" panose="020B0502020104020203" pitchFamily="34" charset="0"/>
              </a:rPr>
              <a:t>Araş</a:t>
            </a:r>
            <a:r>
              <a:rPr lang="tr-TR" sz="2000" dirty="0">
                <a:solidFill>
                  <a:schemeClr val="tx2"/>
                </a:solidFill>
                <a:latin typeface="Gill Sans MT" panose="020B0502020104020203" pitchFamily="34" charset="0"/>
              </a:rPr>
              <a:t>. Gör. Dr. </a:t>
            </a:r>
            <a:r>
              <a:rPr lang="tr-TR" sz="2000" dirty="0" err="1">
                <a:solidFill>
                  <a:schemeClr val="tx2"/>
                </a:solidFill>
                <a:latin typeface="Gill Sans MT" panose="020B0502020104020203" pitchFamily="34" charset="0"/>
              </a:rPr>
              <a:t>Edanur</a:t>
            </a:r>
            <a:r>
              <a:rPr lang="tr-TR" sz="2000" dirty="0">
                <a:solidFill>
                  <a:schemeClr val="tx2"/>
                </a:solidFill>
                <a:latin typeface="Gill Sans MT" panose="020B0502020104020203" pitchFamily="34" charset="0"/>
              </a:rPr>
              <a:t> Sezgin</a:t>
            </a:r>
          </a:p>
        </p:txBody>
      </p:sp>
      <p:pic>
        <p:nvPicPr>
          <p:cNvPr id="7" name="Graphic 6" descr="Deciduous tree">
            <a:extLst>
              <a:ext uri="{FF2B5EF4-FFF2-40B4-BE49-F238E27FC236}">
                <a16:creationId xmlns:a16="http://schemas.microsoft.com/office/drawing/2014/main" id="{0E0602D5-65FA-3F04-FF5E-8D8D94F56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34334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7D67F3C-6ABF-814E-9D5B-52B3B34A6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Gıda kaynaklı sorunları nasıl önleriz?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8C4871-083F-884E-8ED1-8972D9455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992" y="1412489"/>
            <a:ext cx="6188335" cy="43638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Başlangıçta</a:t>
            </a:r>
            <a:r>
              <a:rPr lang="en-US" sz="2000" dirty="0"/>
              <a:t> kuru </a:t>
            </a:r>
            <a:r>
              <a:rPr lang="en-US" sz="2000" dirty="0" err="1"/>
              <a:t>gıdalarla</a:t>
            </a:r>
            <a:r>
              <a:rPr lang="en-US" sz="2000" dirty="0"/>
              <a:t> </a:t>
            </a:r>
            <a:r>
              <a:rPr lang="en-US" sz="2000" dirty="0" err="1"/>
              <a:t>beslenme</a:t>
            </a:r>
            <a:endParaRPr lang="en-US" sz="2000" dirty="0"/>
          </a:p>
          <a:p>
            <a:r>
              <a:rPr lang="en-US" sz="2000" dirty="0" err="1"/>
              <a:t>Seyyar</a:t>
            </a:r>
            <a:r>
              <a:rPr lang="en-US" sz="2000" dirty="0"/>
              <a:t> </a:t>
            </a:r>
            <a:r>
              <a:rPr lang="en-US" sz="2000" dirty="0" err="1"/>
              <a:t>mutfaklar</a:t>
            </a:r>
            <a:endParaRPr lang="en-US" sz="2000" dirty="0"/>
          </a:p>
          <a:p>
            <a:r>
              <a:rPr lang="en-US" sz="2000" dirty="0" err="1"/>
              <a:t>Merkezi</a:t>
            </a:r>
            <a:r>
              <a:rPr lang="en-US" sz="2000" dirty="0"/>
              <a:t> </a:t>
            </a:r>
            <a:r>
              <a:rPr lang="en-US" sz="2000" dirty="0" err="1"/>
              <a:t>örgütlenme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gıdanın</a:t>
            </a:r>
            <a:r>
              <a:rPr lang="en-US" sz="2000" dirty="0"/>
              <a:t> </a:t>
            </a:r>
            <a:r>
              <a:rPr lang="en-US" sz="2000" dirty="0" err="1"/>
              <a:t>sağlanması</a:t>
            </a:r>
            <a:endParaRPr lang="en-US" sz="2000" dirty="0"/>
          </a:p>
          <a:p>
            <a:r>
              <a:rPr lang="en-US" sz="2000" dirty="0" err="1"/>
              <a:t>Bölgeye</a:t>
            </a:r>
            <a:r>
              <a:rPr lang="en-US" sz="2000" dirty="0"/>
              <a:t> </a:t>
            </a:r>
            <a:r>
              <a:rPr lang="en-US" sz="2000" dirty="0" err="1"/>
              <a:t>kontrolsüz</a:t>
            </a:r>
            <a:r>
              <a:rPr lang="en-US" sz="2000" dirty="0"/>
              <a:t> </a:t>
            </a:r>
            <a:r>
              <a:rPr lang="en-US" sz="2000" dirty="0" err="1"/>
              <a:t>gıda</a:t>
            </a:r>
            <a:r>
              <a:rPr lang="en-US" sz="2000" dirty="0"/>
              <a:t> </a:t>
            </a:r>
            <a:r>
              <a:rPr lang="en-US" sz="2000" dirty="0" err="1"/>
              <a:t>girişi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dağıtımının</a:t>
            </a:r>
            <a:r>
              <a:rPr lang="en-US" sz="2000" dirty="0"/>
              <a:t> </a:t>
            </a:r>
            <a:r>
              <a:rPr lang="en-US" sz="2000" dirty="0" err="1"/>
              <a:t>önlenmesi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16D5A3E-EA40-0B4E-A36D-E4AFD62C9D40}"/>
              </a:ext>
            </a:extLst>
          </p:cNvPr>
          <p:cNvSpPr txBox="1"/>
          <p:nvPr/>
        </p:nvSpPr>
        <p:spPr>
          <a:xfrm>
            <a:off x="6903267" y="5776333"/>
            <a:ext cx="5383284" cy="569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 err="1"/>
              <a:t>Olağandışı</a:t>
            </a:r>
            <a:r>
              <a:rPr lang="en-US" sz="1000" dirty="0"/>
              <a:t> </a:t>
            </a:r>
            <a:r>
              <a:rPr lang="en-US" sz="1000" dirty="0" err="1"/>
              <a:t>Durumlarda</a:t>
            </a:r>
            <a:r>
              <a:rPr lang="en-US" sz="1000" dirty="0"/>
              <a:t> </a:t>
            </a:r>
            <a:r>
              <a:rPr lang="en-US" sz="1000" dirty="0" err="1"/>
              <a:t>Sağlık</a:t>
            </a:r>
            <a:r>
              <a:rPr lang="en-US" sz="1000" dirty="0"/>
              <a:t> </a:t>
            </a:r>
            <a:r>
              <a:rPr lang="en-US" sz="1000" dirty="0" err="1"/>
              <a:t>Hizmetleri</a:t>
            </a:r>
            <a:r>
              <a:rPr lang="en-US" sz="1000" dirty="0"/>
              <a:t> </a:t>
            </a:r>
            <a:r>
              <a:rPr lang="en-US" sz="1000" dirty="0" err="1"/>
              <a:t>Sağlık</a:t>
            </a:r>
            <a:r>
              <a:rPr lang="en-US" sz="1000" dirty="0"/>
              <a:t> </a:t>
            </a:r>
            <a:r>
              <a:rPr lang="en-US" sz="1000" dirty="0" err="1"/>
              <a:t>Çalışanının</a:t>
            </a:r>
            <a:r>
              <a:rPr lang="en-US" sz="1000" dirty="0"/>
              <a:t> El </a:t>
            </a:r>
            <a:r>
              <a:rPr lang="en-US" sz="1000" dirty="0" err="1"/>
              <a:t>Kitabı</a:t>
            </a:r>
            <a:r>
              <a:rPr lang="en-US" sz="1000" dirty="0"/>
              <a:t>, TTB, </a:t>
            </a:r>
            <a:r>
              <a:rPr lang="en-US" sz="1000" dirty="0" err="1"/>
              <a:t>Aralık</a:t>
            </a:r>
            <a:r>
              <a:rPr lang="en-US" sz="1000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1770619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CFCF6C8-92AE-EE4B-BDC9-A5B31F5E7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Atıklar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38E5165-141C-4340-937C-51E69D5E4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29" y="2182707"/>
            <a:ext cx="6250940" cy="230462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000" dirty="0" err="1">
                <a:latin typeface="Gill Sans MT" panose="020B0502020104020203" pitchFamily="34" charset="0"/>
              </a:rPr>
              <a:t>Katı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atıkların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toplanması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ve</a:t>
            </a:r>
            <a:r>
              <a:rPr lang="en-US" sz="2000" dirty="0">
                <a:latin typeface="Gill Sans MT" panose="020B0502020104020203" pitchFamily="34" charset="0"/>
              </a:rPr>
              <a:t> yok </a:t>
            </a:r>
            <a:r>
              <a:rPr lang="en-US" sz="2000" dirty="0" err="1">
                <a:latin typeface="Gill Sans MT" panose="020B0502020104020203" pitchFamily="34" charset="0"/>
              </a:rPr>
              <a:t>edilmesi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önemli</a:t>
            </a:r>
            <a:endParaRPr lang="en-US" sz="2000" dirty="0">
              <a:latin typeface="Gill Sans MT" panose="020B0502020104020203" pitchFamily="34" charset="0"/>
            </a:endParaRPr>
          </a:p>
          <a:p>
            <a:pPr lvl="1"/>
            <a:r>
              <a:rPr lang="en-US" sz="2000" dirty="0">
                <a:latin typeface="Gill Sans MT" panose="020B0502020104020203" pitchFamily="34" charset="0"/>
              </a:rPr>
              <a:t>50 </a:t>
            </a:r>
            <a:r>
              <a:rPr lang="en-US" sz="2000" dirty="0" err="1">
                <a:latin typeface="Gill Sans MT" panose="020B0502020104020203" pitchFamily="34" charset="0"/>
              </a:rPr>
              <a:t>kişi</a:t>
            </a:r>
            <a:r>
              <a:rPr lang="en-US" sz="2000" dirty="0">
                <a:latin typeface="Gill Sans MT" panose="020B0502020104020203" pitchFamily="34" charset="0"/>
              </a:rPr>
              <a:t>: 100 L </a:t>
            </a:r>
            <a:r>
              <a:rPr lang="en-US" sz="2000" dirty="0" err="1">
                <a:latin typeface="Gill Sans MT" panose="020B0502020104020203" pitchFamily="34" charset="0"/>
              </a:rPr>
              <a:t>katı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atık</a:t>
            </a:r>
            <a:endParaRPr lang="en-US" sz="2000" dirty="0">
              <a:latin typeface="Gill Sans MT" panose="020B0502020104020203" pitchFamily="34" charset="0"/>
            </a:endParaRPr>
          </a:p>
          <a:p>
            <a:r>
              <a:rPr lang="en-US" sz="2000" dirty="0" err="1">
                <a:latin typeface="Gill Sans MT" panose="020B0502020104020203" pitchFamily="34" charset="0"/>
              </a:rPr>
              <a:t>Çöp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konteynırları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yerleştirilmeli</a:t>
            </a:r>
            <a:r>
              <a:rPr lang="en-US" sz="2000" dirty="0">
                <a:latin typeface="Gill Sans MT" panose="020B0502020104020203" pitchFamily="34" charset="0"/>
              </a:rPr>
              <a:t>, </a:t>
            </a:r>
            <a:r>
              <a:rPr lang="en-US" sz="2000" dirty="0" err="1">
                <a:latin typeface="Gill Sans MT" panose="020B0502020104020203" pitchFamily="34" charset="0"/>
              </a:rPr>
              <a:t>günlük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olarak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toplanmalı</a:t>
            </a:r>
            <a:r>
              <a:rPr lang="en-US" sz="2000" dirty="0">
                <a:latin typeface="Gill Sans MT" panose="020B0502020104020203" pitchFamily="34" charset="0"/>
              </a:rPr>
              <a:t>, </a:t>
            </a:r>
            <a:r>
              <a:rPr lang="en-US" sz="2000" dirty="0" err="1">
                <a:latin typeface="Gill Sans MT" panose="020B0502020104020203" pitchFamily="34" charset="0"/>
              </a:rPr>
              <a:t>yeterli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uzaklıkta</a:t>
            </a:r>
            <a:r>
              <a:rPr lang="en-US" sz="2000" dirty="0">
                <a:latin typeface="Gill Sans MT" panose="020B0502020104020203" pitchFamily="34" charset="0"/>
              </a:rPr>
              <a:t> (1 km) </a:t>
            </a:r>
            <a:r>
              <a:rPr lang="en-US" sz="2000" dirty="0" err="1">
                <a:latin typeface="Gill Sans MT" panose="020B0502020104020203" pitchFamily="34" charset="0"/>
              </a:rPr>
              <a:t>çukurlara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gömülüp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üzeri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toprakla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kapatılmalı</a:t>
            </a:r>
            <a:endParaRPr lang="en-US" sz="2000" dirty="0">
              <a:latin typeface="Gill Sans MT" panose="020B0502020104020203" pitchFamily="34" charset="0"/>
            </a:endParaRPr>
          </a:p>
          <a:p>
            <a:r>
              <a:rPr lang="en-US" sz="2000" dirty="0" err="1">
                <a:latin typeface="Gill Sans MT" panose="020B0502020104020203" pitchFamily="34" charset="0"/>
              </a:rPr>
              <a:t>Tuvaletler</a:t>
            </a:r>
            <a:r>
              <a:rPr lang="en-US" sz="2000" dirty="0">
                <a:latin typeface="Gill Sans MT" panose="020B0502020104020203" pitchFamily="34" charset="0"/>
              </a:rPr>
              <a:t> 25 </a:t>
            </a:r>
            <a:r>
              <a:rPr lang="en-US" sz="2000" dirty="0" err="1">
                <a:latin typeface="Gill Sans MT" panose="020B0502020104020203" pitchFamily="34" charset="0"/>
              </a:rPr>
              <a:t>kişiye</a:t>
            </a:r>
            <a:r>
              <a:rPr lang="en-US" sz="2000" dirty="0">
                <a:latin typeface="Gill Sans MT" panose="020B0502020104020203" pitchFamily="34" charset="0"/>
              </a:rPr>
              <a:t> 1 </a:t>
            </a:r>
            <a:r>
              <a:rPr lang="en-US" sz="2000" dirty="0" err="1">
                <a:latin typeface="Gill Sans MT" panose="020B0502020104020203" pitchFamily="34" charset="0"/>
              </a:rPr>
              <a:t>kabin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olacak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şekilde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ve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yeterli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nitelikte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kurulmalı</a:t>
            </a:r>
            <a:endParaRPr lang="en-US" sz="2000" dirty="0">
              <a:latin typeface="Gill Sans MT" panose="020B0502020104020203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F5F8785-E113-EA4F-B55D-A523698127C8}"/>
              </a:ext>
            </a:extLst>
          </p:cNvPr>
          <p:cNvSpPr txBox="1"/>
          <p:nvPr/>
        </p:nvSpPr>
        <p:spPr>
          <a:xfrm>
            <a:off x="6900333" y="5766646"/>
            <a:ext cx="5130970" cy="255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 err="1"/>
              <a:t>R.Uçku</a:t>
            </a:r>
            <a:r>
              <a:rPr lang="en-US" sz="1050" dirty="0"/>
              <a:t>, </a:t>
            </a:r>
            <a:r>
              <a:rPr lang="en-US" sz="1050" dirty="0" err="1"/>
              <a:t>Olağan</a:t>
            </a:r>
            <a:r>
              <a:rPr lang="en-US" sz="1050" dirty="0"/>
              <a:t> </a:t>
            </a:r>
            <a:r>
              <a:rPr lang="en-US" sz="1050" dirty="0" err="1"/>
              <a:t>Dışı</a:t>
            </a:r>
            <a:r>
              <a:rPr lang="en-US" sz="1050" dirty="0"/>
              <a:t> </a:t>
            </a:r>
            <a:r>
              <a:rPr lang="en-US" sz="1050" dirty="0" err="1"/>
              <a:t>Durumlar</a:t>
            </a:r>
            <a:r>
              <a:rPr lang="en-US" sz="1050" dirty="0"/>
              <a:t> </a:t>
            </a:r>
            <a:r>
              <a:rPr lang="en-US" sz="1050" dirty="0" err="1"/>
              <a:t>ve</a:t>
            </a:r>
            <a:r>
              <a:rPr lang="en-US" sz="1050" dirty="0"/>
              <a:t> </a:t>
            </a:r>
            <a:r>
              <a:rPr lang="en-US" sz="1050" dirty="0" err="1"/>
              <a:t>Halk</a:t>
            </a:r>
            <a:r>
              <a:rPr lang="en-US" sz="1050" dirty="0"/>
              <a:t> </a:t>
            </a:r>
            <a:r>
              <a:rPr lang="en-US" sz="1050" dirty="0" err="1"/>
              <a:t>Sağlığı</a:t>
            </a:r>
            <a:r>
              <a:rPr lang="en-US" sz="1050" dirty="0"/>
              <a:t> </a:t>
            </a:r>
            <a:r>
              <a:rPr lang="en-US" sz="1050" dirty="0" err="1"/>
              <a:t>sunumundan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191926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FD587D3-736D-E140-8B18-EDEF21EAE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119556"/>
            <a:ext cx="3989695" cy="467045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tx2"/>
                </a:solidFill>
                <a:latin typeface="Gill Sans MT" panose="020B0502020104020203" pitchFamily="34" charset="0"/>
              </a:rPr>
              <a:t>Tuvalet çözümleri</a:t>
            </a:r>
          </a:p>
        </p:txBody>
      </p:sp>
      <p:pic>
        <p:nvPicPr>
          <p:cNvPr id="7" name="Graphic 6" descr="Duş">
            <a:extLst>
              <a:ext uri="{FF2B5EF4-FFF2-40B4-BE49-F238E27FC236}">
                <a16:creationId xmlns:a16="http://schemas.microsoft.com/office/drawing/2014/main" id="{B5E25E78-DC06-ECA1-CB0C-8E9280ECE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B7B033-4A48-F44C-B3E2-7EEF0033F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1394" y="706157"/>
            <a:ext cx="4977578" cy="6118998"/>
          </a:xfrm>
        </p:spPr>
        <p:txBody>
          <a:bodyPr anchor="ctr">
            <a:noAutofit/>
          </a:bodyPr>
          <a:lstStyle/>
          <a:p>
            <a:pPr marL="0" indent="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1800" b="0" i="0" u="none" strike="noStrike" dirty="0">
              <a:solidFill>
                <a:schemeClr val="tx2"/>
              </a:solidFill>
              <a:effectLst/>
              <a:latin typeface="Gill Sans MT" panose="020B0502020104020203" pitchFamily="34" charset="0"/>
            </a:endParaRPr>
          </a:p>
          <a:p>
            <a:pPr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800" dirty="0">
                <a:solidFill>
                  <a:schemeClr val="tx2"/>
                </a:solidFill>
                <a:latin typeface="Gill Sans MT" panose="020B0502020104020203" pitchFamily="34" charset="0"/>
              </a:rPr>
              <a:t>Y</a:t>
            </a:r>
            <a:r>
              <a:rPr lang="tr-TR" sz="1800" b="0" i="0" u="none" strike="noStrike" dirty="0">
                <a:solidFill>
                  <a:schemeClr val="tx2"/>
                </a:solidFill>
                <a:effectLst/>
                <a:latin typeface="Gill Sans MT" panose="020B0502020104020203" pitchFamily="34" charset="0"/>
              </a:rPr>
              <a:t>erleşim alanlarından en az 2-3 m ve içme suyu kaynaklarından (dere, çeşme, kuyu gibi) en az 20 m uzakta kurulmalı</a:t>
            </a:r>
          </a:p>
          <a:p>
            <a:pPr marL="0" indent="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1800" b="0" i="0" u="none" strike="noStrike" dirty="0">
              <a:solidFill>
                <a:schemeClr val="tx2"/>
              </a:solidFill>
              <a:effectLst/>
              <a:latin typeface="Gill Sans MT" panose="020B0502020104020203" pitchFamily="34" charset="0"/>
            </a:endParaRPr>
          </a:p>
          <a:p>
            <a:pPr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800" b="0" i="0" u="none" strike="noStrike" dirty="0">
                <a:solidFill>
                  <a:schemeClr val="tx2"/>
                </a:solidFill>
                <a:effectLst/>
                <a:latin typeface="Gill Sans MT" panose="020B0502020104020203" pitchFamily="34" charset="0"/>
              </a:rPr>
              <a:t>Tuvaletler için 1,5 metre derinliğinde ve 1 ila 1,5 metre çapında çukur kazılmalıdır. Kazma işlemi sırasında zeminden su çıkarsa farklı bir yere yeniden çukur açılmalıdır.</a:t>
            </a:r>
            <a:endParaRPr lang="tr-TR" sz="1800" dirty="0">
              <a:solidFill>
                <a:schemeClr val="tx2"/>
              </a:solidFill>
              <a:latin typeface="Gill Sans MT" panose="020B0502020104020203" pitchFamily="34" charset="0"/>
            </a:endParaRPr>
          </a:p>
          <a:p>
            <a:pPr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tr-TR" sz="1800" b="0" i="0" u="none" strike="noStrike" dirty="0">
              <a:solidFill>
                <a:schemeClr val="tx2"/>
              </a:solidFill>
              <a:effectLst/>
              <a:latin typeface="Gill Sans MT" panose="020B0502020104020203" pitchFamily="34" charset="0"/>
            </a:endParaRPr>
          </a:p>
          <a:p>
            <a:pPr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800" b="0" i="0" u="none" strike="noStrike" dirty="0">
                <a:solidFill>
                  <a:schemeClr val="tx2"/>
                </a:solidFill>
                <a:effectLst/>
                <a:latin typeface="Gill Sans MT" panose="020B0502020104020203" pitchFamily="34" charset="0"/>
              </a:rPr>
              <a:t>Mümkünse çukurların üzeri, dışkılama ve idrar için bir delik olacak şekilde tahtalarla kapatılabilir</a:t>
            </a:r>
          </a:p>
          <a:p>
            <a:pPr marL="0" indent="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dirty="0">
                <a:solidFill>
                  <a:schemeClr val="tx2"/>
                </a:solidFill>
                <a:effectLst/>
                <a:latin typeface="Gill Sans MT" panose="020B0502020104020203" pitchFamily="34" charset="0"/>
              </a:rPr>
              <a:t> </a:t>
            </a:r>
          </a:p>
          <a:p>
            <a:pPr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800" b="0" i="0" u="none" strike="noStrike" dirty="0">
                <a:solidFill>
                  <a:schemeClr val="tx2"/>
                </a:solidFill>
                <a:effectLst/>
                <a:latin typeface="Gill Sans MT" panose="020B0502020104020203" pitchFamily="34" charset="0"/>
              </a:rPr>
              <a:t>Tuvalet sonrası el hijyeni için her tuvaletin kenarında musluklu bidon ve sabun bulundurulmalıdır</a:t>
            </a:r>
          </a:p>
          <a:p>
            <a:pPr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tr-TR" sz="1800" b="0" i="0" u="none" strike="noStrike" dirty="0">
              <a:solidFill>
                <a:schemeClr val="tx2"/>
              </a:solidFill>
              <a:effectLst/>
              <a:latin typeface="Gill Sans MT" panose="020B0502020104020203" pitchFamily="34" charset="0"/>
            </a:endParaRPr>
          </a:p>
          <a:p>
            <a:pPr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800" b="0" i="0" u="none" strike="noStrike" dirty="0">
                <a:solidFill>
                  <a:schemeClr val="tx2"/>
                </a:solidFill>
                <a:effectLst/>
                <a:latin typeface="Gill Sans MT" panose="020B0502020104020203" pitchFamily="34" charset="0"/>
              </a:rPr>
              <a:t>Çukurda boşluk 50 cm kala üzeri varsa sönmüş kireç, yoksa toprakla kapatılmalı ve tuvalet kullanımına uygun yeni çukur açılmalıdır</a:t>
            </a:r>
          </a:p>
          <a:p>
            <a:pPr>
              <a:lnSpc>
                <a:spcPct val="100000"/>
              </a:lnSpc>
            </a:pPr>
            <a:endParaRPr lang="tr-TR" sz="1800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Metin kutusu 4">
            <a:extLst>
              <a:ext uri="{FF2B5EF4-FFF2-40B4-BE49-F238E27FC236}">
                <a16:creationId xmlns:a16="http://schemas.microsoft.com/office/drawing/2014/main" id="{102AF47E-C019-FA4C-8650-535704ED5D64}"/>
              </a:ext>
            </a:extLst>
          </p:cNvPr>
          <p:cNvSpPr txBox="1"/>
          <p:nvPr/>
        </p:nvSpPr>
        <p:spPr>
          <a:xfrm>
            <a:off x="9752424" y="6597423"/>
            <a:ext cx="248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Türk Tabipleri Birliği Merkez Konseyi</a:t>
            </a:r>
          </a:p>
        </p:txBody>
      </p:sp>
    </p:spTree>
    <p:extLst>
      <p:ext uri="{BB962C8B-B14F-4D97-AF65-F5344CB8AC3E}">
        <p14:creationId xmlns:p14="http://schemas.microsoft.com/office/powerpoint/2010/main" val="1640461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D2AC99A-6498-BE4B-AA5D-359862346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Enkazlar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43B864-E79F-7B41-8BC4-5FE873A61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992" y="1412489"/>
            <a:ext cx="6027807" cy="43638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Zorunlu</a:t>
            </a:r>
            <a:r>
              <a:rPr lang="en-US" sz="2000" dirty="0"/>
              <a:t> </a:t>
            </a:r>
            <a:r>
              <a:rPr lang="en-US" sz="2000" dirty="0" err="1"/>
              <a:t>haller</a:t>
            </a:r>
            <a:r>
              <a:rPr lang="en-US" sz="2000" dirty="0"/>
              <a:t> </a:t>
            </a:r>
            <a:r>
              <a:rPr lang="en-US" sz="2000" dirty="0" err="1"/>
              <a:t>dışında</a:t>
            </a:r>
            <a:r>
              <a:rPr lang="en-US" sz="2000" dirty="0"/>
              <a:t> </a:t>
            </a:r>
            <a:r>
              <a:rPr lang="en-US" sz="2000" dirty="0" err="1"/>
              <a:t>plansız</a:t>
            </a:r>
            <a:r>
              <a:rPr lang="en-US" sz="2000" dirty="0"/>
              <a:t> </a:t>
            </a:r>
            <a:r>
              <a:rPr lang="en-US" sz="2000" dirty="0" err="1"/>
              <a:t>şekilde</a:t>
            </a:r>
            <a:r>
              <a:rPr lang="en-US" sz="2000" dirty="0"/>
              <a:t> </a:t>
            </a:r>
            <a:r>
              <a:rPr lang="en-US" sz="2000" dirty="0" err="1"/>
              <a:t>enkaz</a:t>
            </a:r>
            <a:r>
              <a:rPr lang="en-US" sz="2000" dirty="0"/>
              <a:t> </a:t>
            </a:r>
            <a:r>
              <a:rPr lang="en-US" sz="2000" dirty="0" err="1"/>
              <a:t>kaldırılmamalı</a:t>
            </a:r>
            <a:endParaRPr lang="en-US" sz="2000" dirty="0"/>
          </a:p>
          <a:p>
            <a:r>
              <a:rPr lang="en-US" sz="2000" dirty="0" err="1"/>
              <a:t>Moloz</a:t>
            </a:r>
            <a:r>
              <a:rPr lang="en-US" sz="2000" dirty="0"/>
              <a:t> </a:t>
            </a:r>
            <a:r>
              <a:rPr lang="en-US" sz="2000" dirty="0" err="1"/>
              <a:t>depolanacak</a:t>
            </a:r>
            <a:r>
              <a:rPr lang="en-US" sz="2000" dirty="0"/>
              <a:t> </a:t>
            </a:r>
            <a:r>
              <a:rPr lang="en-US" sz="2000" dirty="0" err="1"/>
              <a:t>alanlar</a:t>
            </a:r>
            <a:r>
              <a:rPr lang="en-US" sz="2000" dirty="0"/>
              <a:t> </a:t>
            </a:r>
            <a:r>
              <a:rPr lang="en-US" sz="2000" dirty="0" err="1"/>
              <a:t>önceden</a:t>
            </a:r>
            <a:r>
              <a:rPr lang="en-US" sz="2000" dirty="0"/>
              <a:t> </a:t>
            </a:r>
            <a:r>
              <a:rPr lang="en-US" sz="2000" dirty="0" err="1"/>
              <a:t>belirlenmeli</a:t>
            </a:r>
            <a:endParaRPr lang="en-US" sz="2000" dirty="0"/>
          </a:p>
          <a:p>
            <a:r>
              <a:rPr lang="en-US" sz="2000" dirty="0" err="1"/>
              <a:t>Kimyasal</a:t>
            </a:r>
            <a:r>
              <a:rPr lang="en-US" sz="2000" dirty="0"/>
              <a:t> </a:t>
            </a:r>
            <a:r>
              <a:rPr lang="en-US" sz="2000" dirty="0" err="1"/>
              <a:t>riski</a:t>
            </a:r>
            <a:r>
              <a:rPr lang="en-US" sz="2000" dirty="0"/>
              <a:t> </a:t>
            </a:r>
            <a:r>
              <a:rPr lang="en-US" sz="2000" dirty="0" err="1"/>
              <a:t>olan</a:t>
            </a:r>
            <a:r>
              <a:rPr lang="en-US" sz="2000" dirty="0"/>
              <a:t> </a:t>
            </a:r>
            <a:r>
              <a:rPr lang="en-US" sz="2000" dirty="0" err="1"/>
              <a:t>kaynaklar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dekontaminasyon</a:t>
            </a:r>
            <a:r>
              <a:rPr lang="en-US" sz="2000" dirty="0"/>
              <a:t> </a:t>
            </a:r>
            <a:r>
              <a:rPr lang="en-US" sz="2000" dirty="0" err="1"/>
              <a:t>işlemleri</a:t>
            </a:r>
            <a:endParaRPr lang="en-US" sz="2000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613FC23-A265-8542-B615-762B02255BCC}"/>
              </a:ext>
            </a:extLst>
          </p:cNvPr>
          <p:cNvSpPr txBox="1"/>
          <p:nvPr/>
        </p:nvSpPr>
        <p:spPr>
          <a:xfrm>
            <a:off x="6148386" y="6341677"/>
            <a:ext cx="7701917" cy="847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/>
              <a:t>Olağandışı</a:t>
            </a:r>
            <a:r>
              <a:rPr lang="en-US" sz="1200" dirty="0"/>
              <a:t> </a:t>
            </a:r>
            <a:r>
              <a:rPr lang="en-US" sz="1200" dirty="0" err="1"/>
              <a:t>Durumlarda</a:t>
            </a:r>
            <a:r>
              <a:rPr lang="en-US" sz="1200" dirty="0"/>
              <a:t> </a:t>
            </a:r>
            <a:r>
              <a:rPr lang="en-US" sz="1200" dirty="0" err="1"/>
              <a:t>Sağlık</a:t>
            </a:r>
            <a:r>
              <a:rPr lang="en-US" sz="1200" dirty="0"/>
              <a:t> </a:t>
            </a:r>
            <a:r>
              <a:rPr lang="en-US" sz="1200" dirty="0" err="1"/>
              <a:t>Hizmetleri</a:t>
            </a:r>
            <a:r>
              <a:rPr lang="en-US" sz="1200" dirty="0"/>
              <a:t> </a:t>
            </a:r>
            <a:r>
              <a:rPr lang="en-US" sz="1200" dirty="0" err="1"/>
              <a:t>Sağlık</a:t>
            </a:r>
            <a:r>
              <a:rPr lang="en-US" sz="1200" dirty="0"/>
              <a:t> </a:t>
            </a:r>
            <a:r>
              <a:rPr lang="en-US" sz="1200" dirty="0" err="1"/>
              <a:t>Çalışanının</a:t>
            </a:r>
            <a:r>
              <a:rPr lang="en-US" sz="1200" dirty="0"/>
              <a:t> El </a:t>
            </a:r>
            <a:r>
              <a:rPr lang="en-US" sz="1200" dirty="0" err="1"/>
              <a:t>Kitabı</a:t>
            </a:r>
            <a:r>
              <a:rPr lang="en-US" sz="1200" dirty="0"/>
              <a:t>, TTB, </a:t>
            </a:r>
            <a:r>
              <a:rPr lang="en-US" sz="1200" dirty="0" err="1"/>
              <a:t>Aralık</a:t>
            </a:r>
            <a:r>
              <a:rPr lang="en-US" sz="1200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453381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D231C43-88B4-3343-994C-3DB3E0593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Afetlerde Ölülere Yaklaşım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0A3E76-3DFC-2B47-8809-A58FBEF50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992" y="1412489"/>
            <a:ext cx="6402457" cy="43638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Kimlik</a:t>
            </a:r>
            <a:r>
              <a:rPr lang="en-US" sz="2000" dirty="0"/>
              <a:t> </a:t>
            </a:r>
            <a:r>
              <a:rPr lang="en-US" sz="2000" dirty="0" err="1"/>
              <a:t>belirleme</a:t>
            </a:r>
            <a:r>
              <a:rPr lang="en-US" sz="2000" dirty="0"/>
              <a:t> </a:t>
            </a:r>
            <a:r>
              <a:rPr lang="en-US" sz="2000" dirty="0" err="1"/>
              <a:t>sonrası</a:t>
            </a:r>
            <a:r>
              <a:rPr lang="en-US" sz="2000" dirty="0"/>
              <a:t> </a:t>
            </a:r>
            <a:r>
              <a:rPr lang="en-US" sz="2000" dirty="0" err="1"/>
              <a:t>yakınlarına</a:t>
            </a:r>
            <a:r>
              <a:rPr lang="en-US" sz="2000" dirty="0"/>
              <a:t> </a:t>
            </a:r>
            <a:r>
              <a:rPr lang="en-US" sz="2000" dirty="0" err="1"/>
              <a:t>teslim</a:t>
            </a:r>
            <a:r>
              <a:rPr lang="en-US" sz="2000" dirty="0"/>
              <a:t> </a:t>
            </a:r>
            <a:r>
              <a:rPr lang="en-US" sz="2000" dirty="0" err="1"/>
              <a:t>edilene</a:t>
            </a:r>
            <a:r>
              <a:rPr lang="en-US" sz="2000" dirty="0"/>
              <a:t> </a:t>
            </a:r>
            <a:r>
              <a:rPr lang="en-US" sz="2000" dirty="0" err="1"/>
              <a:t>kadar</a:t>
            </a:r>
            <a:r>
              <a:rPr lang="en-US" sz="2000" dirty="0"/>
              <a:t> </a:t>
            </a:r>
            <a:r>
              <a:rPr lang="en-US" sz="2000" dirty="0" err="1"/>
              <a:t>soğuk</a:t>
            </a:r>
            <a:r>
              <a:rPr lang="en-US" sz="2000" dirty="0"/>
              <a:t> </a:t>
            </a:r>
            <a:r>
              <a:rPr lang="en-US" sz="2000" dirty="0" err="1"/>
              <a:t>ortamda</a:t>
            </a:r>
            <a:r>
              <a:rPr lang="en-US" sz="2000" dirty="0"/>
              <a:t> </a:t>
            </a:r>
            <a:r>
              <a:rPr lang="en-US" sz="2000" dirty="0" err="1"/>
              <a:t>saklanması</a:t>
            </a:r>
            <a:r>
              <a:rPr lang="en-US" sz="2000" dirty="0"/>
              <a:t> </a:t>
            </a:r>
            <a:r>
              <a:rPr lang="en-US" sz="2000" dirty="0" err="1"/>
              <a:t>sağlanmalı</a:t>
            </a:r>
            <a:endParaRPr lang="en-US" sz="2000" dirty="0"/>
          </a:p>
          <a:p>
            <a:r>
              <a:rPr lang="en-US" sz="2000" dirty="0" err="1"/>
              <a:t>Cenazenin</a:t>
            </a:r>
            <a:r>
              <a:rPr lang="en-US" sz="2000" dirty="0"/>
              <a:t> </a:t>
            </a:r>
            <a:r>
              <a:rPr lang="en-US" sz="2000" dirty="0" err="1"/>
              <a:t>taşınması</a:t>
            </a:r>
            <a:r>
              <a:rPr lang="en-US" sz="2000" dirty="0"/>
              <a:t> </a:t>
            </a:r>
            <a:r>
              <a:rPr lang="en-US" sz="2000" dirty="0" err="1"/>
              <a:t>sırasında</a:t>
            </a:r>
            <a:r>
              <a:rPr lang="en-US" sz="2000" dirty="0"/>
              <a:t> </a:t>
            </a:r>
            <a:r>
              <a:rPr lang="en-US" sz="2000" dirty="0" err="1"/>
              <a:t>içi</a:t>
            </a:r>
            <a:r>
              <a:rPr lang="en-US" sz="2000" dirty="0"/>
              <a:t> </a:t>
            </a:r>
            <a:r>
              <a:rPr lang="en-US" sz="2000" dirty="0" err="1"/>
              <a:t>sacla</a:t>
            </a:r>
            <a:r>
              <a:rPr lang="en-US" sz="2000" dirty="0"/>
              <a:t> </a:t>
            </a:r>
            <a:r>
              <a:rPr lang="en-US" sz="2000" dirty="0" err="1"/>
              <a:t>kaplanmış</a:t>
            </a:r>
            <a:r>
              <a:rPr lang="en-US" sz="2000" dirty="0"/>
              <a:t> </a:t>
            </a:r>
            <a:r>
              <a:rPr lang="en-US" sz="2000" dirty="0" err="1"/>
              <a:t>cenaze</a:t>
            </a:r>
            <a:r>
              <a:rPr lang="en-US" sz="2000" dirty="0"/>
              <a:t> </a:t>
            </a:r>
            <a:r>
              <a:rPr lang="en-US" sz="2000" dirty="0" err="1"/>
              <a:t>araçları</a:t>
            </a:r>
            <a:r>
              <a:rPr lang="en-US" sz="2000" dirty="0"/>
              <a:t> </a:t>
            </a:r>
            <a:r>
              <a:rPr lang="en-US" sz="2000" dirty="0" err="1"/>
              <a:t>kullanılması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buzla</a:t>
            </a:r>
            <a:r>
              <a:rPr lang="en-US" sz="2000" dirty="0"/>
              <a:t> </a:t>
            </a:r>
            <a:r>
              <a:rPr lang="en-US" sz="2000" dirty="0" err="1"/>
              <a:t>desteklenmesi</a:t>
            </a:r>
            <a:r>
              <a:rPr lang="en-US" sz="2000" dirty="0"/>
              <a:t> </a:t>
            </a:r>
            <a:r>
              <a:rPr lang="en-US" sz="2000" dirty="0" err="1"/>
              <a:t>yeterlidir</a:t>
            </a:r>
            <a:endParaRPr lang="en-US" sz="2000" dirty="0"/>
          </a:p>
          <a:p>
            <a:r>
              <a:rPr lang="en-US" sz="2000" dirty="0" err="1"/>
              <a:t>Çeşitli</a:t>
            </a:r>
            <a:r>
              <a:rPr lang="en-US" sz="2000" dirty="0"/>
              <a:t> </a:t>
            </a:r>
            <a:r>
              <a:rPr lang="en-US" sz="2000" dirty="0" err="1"/>
              <a:t>kimyasallarla</a:t>
            </a:r>
            <a:r>
              <a:rPr lang="en-US" sz="2000" dirty="0"/>
              <a:t> </a:t>
            </a:r>
            <a:r>
              <a:rPr lang="en-US" sz="2000" dirty="0" err="1"/>
              <a:t>ilaçlama</a:t>
            </a:r>
            <a:r>
              <a:rPr lang="en-US" sz="2000" dirty="0"/>
              <a:t> </a:t>
            </a:r>
            <a:r>
              <a:rPr lang="en-US" sz="2000" dirty="0" err="1"/>
              <a:t>yapılması</a:t>
            </a:r>
            <a:r>
              <a:rPr lang="en-US" sz="2000" dirty="0"/>
              <a:t> </a:t>
            </a:r>
            <a:r>
              <a:rPr lang="en-US" sz="2000" dirty="0" err="1"/>
              <a:t>gereksizdir</a:t>
            </a:r>
            <a:endParaRPr lang="en-US" sz="2000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D18DB763-F6FE-B94B-9CBA-62CD878BD0B0}"/>
              </a:ext>
            </a:extLst>
          </p:cNvPr>
          <p:cNvSpPr txBox="1"/>
          <p:nvPr/>
        </p:nvSpPr>
        <p:spPr>
          <a:xfrm>
            <a:off x="6148386" y="6341677"/>
            <a:ext cx="7701917" cy="847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/>
              <a:t>Olağandışı</a:t>
            </a:r>
            <a:r>
              <a:rPr lang="en-US" sz="1200" dirty="0"/>
              <a:t> </a:t>
            </a:r>
            <a:r>
              <a:rPr lang="en-US" sz="1200" dirty="0" err="1"/>
              <a:t>Durumlarda</a:t>
            </a:r>
            <a:r>
              <a:rPr lang="en-US" sz="1200" dirty="0"/>
              <a:t> </a:t>
            </a:r>
            <a:r>
              <a:rPr lang="en-US" sz="1200" dirty="0" err="1"/>
              <a:t>Sağlık</a:t>
            </a:r>
            <a:r>
              <a:rPr lang="en-US" sz="1200" dirty="0"/>
              <a:t> </a:t>
            </a:r>
            <a:r>
              <a:rPr lang="en-US" sz="1200" dirty="0" err="1"/>
              <a:t>Hizmetleri</a:t>
            </a:r>
            <a:r>
              <a:rPr lang="en-US" sz="1200" dirty="0"/>
              <a:t> </a:t>
            </a:r>
            <a:r>
              <a:rPr lang="en-US" sz="1200" dirty="0" err="1"/>
              <a:t>Sağlık</a:t>
            </a:r>
            <a:r>
              <a:rPr lang="en-US" sz="1200" dirty="0"/>
              <a:t> </a:t>
            </a:r>
            <a:r>
              <a:rPr lang="en-US" sz="1200" dirty="0" err="1"/>
              <a:t>Çalışanının</a:t>
            </a:r>
            <a:r>
              <a:rPr lang="en-US" sz="1200" dirty="0"/>
              <a:t> El </a:t>
            </a:r>
            <a:r>
              <a:rPr lang="en-US" sz="1200" dirty="0" err="1"/>
              <a:t>Kitabı</a:t>
            </a:r>
            <a:r>
              <a:rPr lang="en-US" sz="1200" dirty="0"/>
              <a:t>, TTB, </a:t>
            </a:r>
            <a:r>
              <a:rPr lang="en-US" sz="1200" dirty="0" err="1"/>
              <a:t>Aralık</a:t>
            </a:r>
            <a:r>
              <a:rPr lang="en-US" sz="1200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448565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AEEEA15-B749-D64F-8D8E-74A0D63A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Endüstriyel Riskler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60BC7A7-1174-9C48-9801-A988B75E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992" y="1412489"/>
            <a:ext cx="6188335" cy="43638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Endüstriyel</a:t>
            </a:r>
            <a:r>
              <a:rPr lang="en-US" sz="2000" dirty="0"/>
              <a:t> </a:t>
            </a:r>
            <a:r>
              <a:rPr lang="en-US" sz="2000" dirty="0" err="1"/>
              <a:t>tesislerin</a:t>
            </a:r>
            <a:r>
              <a:rPr lang="en-US" sz="2000" dirty="0"/>
              <a:t> </a:t>
            </a:r>
            <a:r>
              <a:rPr lang="en-US" sz="2000" dirty="0" err="1"/>
              <a:t>olağandışı</a:t>
            </a:r>
            <a:r>
              <a:rPr lang="en-US" sz="2000" dirty="0"/>
              <a:t> </a:t>
            </a:r>
            <a:r>
              <a:rPr lang="en-US" sz="2000" dirty="0" err="1"/>
              <a:t>durumlara</a:t>
            </a:r>
            <a:r>
              <a:rPr lang="en-US" sz="2000" dirty="0"/>
              <a:t> </a:t>
            </a:r>
            <a:r>
              <a:rPr lang="en-US" sz="2000" dirty="0" err="1"/>
              <a:t>yönelik</a:t>
            </a:r>
            <a:r>
              <a:rPr lang="en-US" sz="2000" dirty="0"/>
              <a:t> </a:t>
            </a:r>
            <a:r>
              <a:rPr lang="en-US" sz="2000" dirty="0" err="1"/>
              <a:t>hazırlık</a:t>
            </a:r>
            <a:r>
              <a:rPr lang="en-US" sz="2000" dirty="0"/>
              <a:t> </a:t>
            </a:r>
            <a:r>
              <a:rPr lang="en-US" sz="2000" dirty="0" err="1"/>
              <a:t>planının</a:t>
            </a:r>
            <a:r>
              <a:rPr lang="en-US" sz="2000" dirty="0"/>
              <a:t> </a:t>
            </a:r>
            <a:r>
              <a:rPr lang="en-US" sz="2000" dirty="0" err="1"/>
              <a:t>olması</a:t>
            </a:r>
            <a:r>
              <a:rPr lang="en-US" sz="2000" dirty="0"/>
              <a:t>, </a:t>
            </a:r>
            <a:r>
              <a:rPr lang="en-US" sz="2000" dirty="0" err="1"/>
              <a:t>bu</a:t>
            </a:r>
            <a:r>
              <a:rPr lang="en-US" sz="2000" dirty="0"/>
              <a:t> </a:t>
            </a:r>
            <a:r>
              <a:rPr lang="en-US" sz="2000" dirty="0" err="1"/>
              <a:t>planı</a:t>
            </a:r>
            <a:r>
              <a:rPr lang="en-US" sz="2000" dirty="0"/>
              <a:t> </a:t>
            </a:r>
            <a:r>
              <a:rPr lang="en-US" sz="2000" dirty="0" err="1"/>
              <a:t>uygulayabilecek</a:t>
            </a:r>
            <a:r>
              <a:rPr lang="en-US" sz="2000" dirty="0"/>
              <a:t> </a:t>
            </a:r>
            <a:r>
              <a:rPr lang="en-US" sz="2000" dirty="0" err="1"/>
              <a:t>eğitimle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deneyimli</a:t>
            </a:r>
            <a:r>
              <a:rPr lang="en-US" sz="2000" dirty="0"/>
              <a:t> </a:t>
            </a:r>
            <a:r>
              <a:rPr lang="en-US" sz="2000" dirty="0" err="1"/>
              <a:t>personel</a:t>
            </a:r>
            <a:r>
              <a:rPr lang="en-US" sz="2000" dirty="0"/>
              <a:t> </a:t>
            </a:r>
            <a:r>
              <a:rPr lang="en-US" sz="2000" dirty="0" err="1"/>
              <a:t>gereklidir</a:t>
            </a:r>
            <a:endParaRPr lang="en-US" sz="2000" dirty="0"/>
          </a:p>
          <a:p>
            <a:pPr marL="0"/>
            <a:endParaRPr lang="en-US" sz="2000" dirty="0"/>
          </a:p>
          <a:p>
            <a:r>
              <a:rPr lang="en-US" sz="2000" dirty="0"/>
              <a:t>Risk </a:t>
            </a:r>
            <a:r>
              <a:rPr lang="en-US" sz="2000" dirty="0" err="1"/>
              <a:t>değerlendirmeleri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etkilenebilecek</a:t>
            </a:r>
            <a:r>
              <a:rPr lang="en-US" sz="2000" dirty="0"/>
              <a:t> </a:t>
            </a:r>
            <a:r>
              <a:rPr lang="en-US" sz="2000" dirty="0" err="1"/>
              <a:t>alan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toplum</a:t>
            </a:r>
            <a:r>
              <a:rPr lang="en-US" sz="2000" dirty="0"/>
              <a:t>, </a:t>
            </a:r>
            <a:r>
              <a:rPr lang="en-US" sz="2000" dirty="0" err="1"/>
              <a:t>beklenen</a:t>
            </a:r>
            <a:r>
              <a:rPr lang="en-US" sz="2000" dirty="0"/>
              <a:t> </a:t>
            </a:r>
            <a:r>
              <a:rPr lang="en-US" sz="2000" dirty="0" err="1"/>
              <a:t>halk</a:t>
            </a:r>
            <a:r>
              <a:rPr lang="en-US" sz="2000" dirty="0"/>
              <a:t> </a:t>
            </a:r>
            <a:r>
              <a:rPr lang="en-US" sz="2000" dirty="0" err="1"/>
              <a:t>sağlığı</a:t>
            </a:r>
            <a:r>
              <a:rPr lang="en-US" sz="2000" dirty="0"/>
              <a:t> </a:t>
            </a:r>
            <a:r>
              <a:rPr lang="en-US" sz="2000" dirty="0" err="1"/>
              <a:t>sonuçları</a:t>
            </a:r>
            <a:r>
              <a:rPr lang="en-US" sz="2000" dirty="0"/>
              <a:t> </a:t>
            </a:r>
            <a:r>
              <a:rPr lang="en-US" sz="2000" dirty="0" err="1"/>
              <a:t>tanımlanmalı</a:t>
            </a:r>
            <a:endParaRPr lang="en-US" sz="2000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10CEEA9A-EA89-B64D-8DD0-F2066FA82B40}"/>
              </a:ext>
            </a:extLst>
          </p:cNvPr>
          <p:cNvSpPr txBox="1"/>
          <p:nvPr/>
        </p:nvSpPr>
        <p:spPr>
          <a:xfrm>
            <a:off x="6148386" y="6341677"/>
            <a:ext cx="7701917" cy="847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/>
              <a:t>Olağandışı</a:t>
            </a:r>
            <a:r>
              <a:rPr lang="en-US" sz="1200" dirty="0"/>
              <a:t> </a:t>
            </a:r>
            <a:r>
              <a:rPr lang="en-US" sz="1200" dirty="0" err="1"/>
              <a:t>Durumlarda</a:t>
            </a:r>
            <a:r>
              <a:rPr lang="en-US" sz="1200" dirty="0"/>
              <a:t> </a:t>
            </a:r>
            <a:r>
              <a:rPr lang="en-US" sz="1200" dirty="0" err="1"/>
              <a:t>Sağlık</a:t>
            </a:r>
            <a:r>
              <a:rPr lang="en-US" sz="1200" dirty="0"/>
              <a:t> </a:t>
            </a:r>
            <a:r>
              <a:rPr lang="en-US" sz="1200" dirty="0" err="1"/>
              <a:t>Hizmetleri</a:t>
            </a:r>
            <a:r>
              <a:rPr lang="en-US" sz="1200" dirty="0"/>
              <a:t> </a:t>
            </a:r>
            <a:r>
              <a:rPr lang="en-US" sz="1200" dirty="0" err="1"/>
              <a:t>Sağlık</a:t>
            </a:r>
            <a:r>
              <a:rPr lang="en-US" sz="1200" dirty="0"/>
              <a:t> </a:t>
            </a:r>
            <a:r>
              <a:rPr lang="en-US" sz="1200" dirty="0" err="1"/>
              <a:t>Çalışanının</a:t>
            </a:r>
            <a:r>
              <a:rPr lang="en-US" sz="1200" dirty="0"/>
              <a:t> El </a:t>
            </a:r>
            <a:r>
              <a:rPr lang="en-US" sz="1200" dirty="0" err="1"/>
              <a:t>Kitabı</a:t>
            </a:r>
            <a:r>
              <a:rPr lang="en-US" sz="1200" dirty="0"/>
              <a:t>, TTB, </a:t>
            </a:r>
            <a:r>
              <a:rPr lang="en-US" sz="1200" dirty="0" err="1"/>
              <a:t>Aralık</a:t>
            </a:r>
            <a:r>
              <a:rPr lang="en-US" sz="1200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888010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32DF3D-3F59-481D-A237-77C31AD49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A94CE88-C6A6-D546-A634-4CAA8D811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43467"/>
            <a:ext cx="3840480" cy="5571066"/>
          </a:xfrm>
        </p:spPr>
        <p:txBody>
          <a:bodyPr anchor="ctr">
            <a:normAutofit/>
          </a:bodyPr>
          <a:lstStyle/>
          <a:p>
            <a:r>
              <a:rPr lang="tr-TR" sz="4000" dirty="0">
                <a:latin typeface="Gill Sans MT" panose="020B0502020104020203" pitchFamily="34" charset="0"/>
              </a:rPr>
              <a:t>Vektör ve Kemiriciler ile Diğer Canlıların Kontrolü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2F02326-30C4-4095-988F-932A425AE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9686" y="0"/>
            <a:ext cx="7152315" cy="6858000"/>
          </a:xfrm>
          <a:custGeom>
            <a:avLst/>
            <a:gdLst>
              <a:gd name="connsiteX0" fmla="*/ 17101 w 7152315"/>
              <a:gd name="connsiteY0" fmla="*/ 0 h 6858000"/>
              <a:gd name="connsiteX1" fmla="*/ 7152315 w 7152315"/>
              <a:gd name="connsiteY1" fmla="*/ 0 h 6858000"/>
              <a:gd name="connsiteX2" fmla="*/ 7152315 w 7152315"/>
              <a:gd name="connsiteY2" fmla="*/ 6858000 h 6858000"/>
              <a:gd name="connsiteX3" fmla="*/ 15999 w 7152315"/>
              <a:gd name="connsiteY3" fmla="*/ 6858000 h 6858000"/>
              <a:gd name="connsiteX4" fmla="*/ 9729 w 7152315"/>
              <a:gd name="connsiteY4" fmla="*/ 6734157 h 6858000"/>
              <a:gd name="connsiteX5" fmla="*/ 15819 w 7152315"/>
              <a:gd name="connsiteY5" fmla="*/ 6122264 h 6858000"/>
              <a:gd name="connsiteX6" fmla="*/ 11379 w 7152315"/>
              <a:gd name="connsiteY6" fmla="*/ 5614784 h 6858000"/>
              <a:gd name="connsiteX7" fmla="*/ 20006 w 7152315"/>
              <a:gd name="connsiteY7" fmla="*/ 5204359 h 6858000"/>
              <a:gd name="connsiteX8" fmla="*/ 16962 w 7152315"/>
              <a:gd name="connsiteY8" fmla="*/ 4811696 h 6858000"/>
              <a:gd name="connsiteX9" fmla="*/ 13409 w 7152315"/>
              <a:gd name="connsiteY9" fmla="*/ 4358135 h 6858000"/>
              <a:gd name="connsiteX10" fmla="*/ 12774 w 7152315"/>
              <a:gd name="connsiteY10" fmla="*/ 4038423 h 6858000"/>
              <a:gd name="connsiteX11" fmla="*/ 10110 w 7152315"/>
              <a:gd name="connsiteY11" fmla="*/ 3630663 h 6858000"/>
              <a:gd name="connsiteX12" fmla="*/ 16581 w 7152315"/>
              <a:gd name="connsiteY12" fmla="*/ 3275427 h 6858000"/>
              <a:gd name="connsiteX13" fmla="*/ 27872 w 7152315"/>
              <a:gd name="connsiteY13" fmla="*/ 2871219 h 6858000"/>
              <a:gd name="connsiteX14" fmla="*/ 17596 w 7152315"/>
              <a:gd name="connsiteY14" fmla="*/ 2235600 h 6858000"/>
              <a:gd name="connsiteX15" fmla="*/ 14170 w 7152315"/>
              <a:gd name="connsiteY15" fmla="*/ 1894827 h 6858000"/>
              <a:gd name="connsiteX16" fmla="*/ 11632 w 7152315"/>
              <a:gd name="connsiteY16" fmla="*/ 1603026 h 6858000"/>
              <a:gd name="connsiteX17" fmla="*/ 14551 w 7152315"/>
              <a:gd name="connsiteY17" fmla="*/ 1307799 h 6858000"/>
              <a:gd name="connsiteX18" fmla="*/ 14551 w 7152315"/>
              <a:gd name="connsiteY18" fmla="*/ 887733 h 6858000"/>
              <a:gd name="connsiteX19" fmla="*/ 849 w 7152315"/>
              <a:gd name="connsiteY19" fmla="*/ 349169 h 6858000"/>
              <a:gd name="connsiteX20" fmla="*/ 1404 w 7152315"/>
              <a:gd name="connsiteY20" fmla="*/ 1605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52315" h="6858000">
                <a:moveTo>
                  <a:pt x="17101" y="0"/>
                </a:moveTo>
                <a:lnTo>
                  <a:pt x="7152315" y="0"/>
                </a:lnTo>
                <a:lnTo>
                  <a:pt x="7152315" y="6858000"/>
                </a:lnTo>
                <a:lnTo>
                  <a:pt x="15999" y="6858000"/>
                </a:lnTo>
                <a:lnTo>
                  <a:pt x="9729" y="6734157"/>
                </a:lnTo>
                <a:cubicBezTo>
                  <a:pt x="5924" y="6530150"/>
                  <a:pt x="12521" y="6326271"/>
                  <a:pt x="15819" y="6122264"/>
                </a:cubicBezTo>
                <a:cubicBezTo>
                  <a:pt x="18484" y="5952766"/>
                  <a:pt x="-1689" y="5783013"/>
                  <a:pt x="11379" y="5614784"/>
                </a:cubicBezTo>
                <a:cubicBezTo>
                  <a:pt x="22112" y="5478259"/>
                  <a:pt x="24992" y="5341214"/>
                  <a:pt x="20006" y="5204359"/>
                </a:cubicBezTo>
                <a:cubicBezTo>
                  <a:pt x="14932" y="5073429"/>
                  <a:pt x="13917" y="4942537"/>
                  <a:pt x="16962" y="4811696"/>
                </a:cubicBezTo>
                <a:cubicBezTo>
                  <a:pt x="20640" y="4660467"/>
                  <a:pt x="16962" y="4509238"/>
                  <a:pt x="13409" y="4358135"/>
                </a:cubicBezTo>
                <a:cubicBezTo>
                  <a:pt x="10872" y="4251565"/>
                  <a:pt x="10998" y="4144994"/>
                  <a:pt x="12774" y="4038423"/>
                </a:cubicBezTo>
                <a:cubicBezTo>
                  <a:pt x="15185" y="3902545"/>
                  <a:pt x="19879" y="3766540"/>
                  <a:pt x="10110" y="3630663"/>
                </a:cubicBezTo>
                <a:cubicBezTo>
                  <a:pt x="1178" y="3512306"/>
                  <a:pt x="3347" y="3393378"/>
                  <a:pt x="16581" y="3275427"/>
                </a:cubicBezTo>
                <a:cubicBezTo>
                  <a:pt x="33403" y="3141377"/>
                  <a:pt x="37183" y="3006006"/>
                  <a:pt x="27872" y="2871219"/>
                </a:cubicBezTo>
                <a:cubicBezTo>
                  <a:pt x="11315" y="2659765"/>
                  <a:pt x="7890" y="2447486"/>
                  <a:pt x="17596" y="2235600"/>
                </a:cubicBezTo>
                <a:cubicBezTo>
                  <a:pt x="22797" y="2122038"/>
                  <a:pt x="21655" y="2008261"/>
                  <a:pt x="14170" y="1894827"/>
                </a:cubicBezTo>
                <a:cubicBezTo>
                  <a:pt x="8144" y="1797670"/>
                  <a:pt x="7294" y="1700272"/>
                  <a:pt x="11632" y="1603026"/>
                </a:cubicBezTo>
                <a:cubicBezTo>
                  <a:pt x="15566" y="1504575"/>
                  <a:pt x="17215" y="1406124"/>
                  <a:pt x="14551" y="1307799"/>
                </a:cubicBezTo>
                <a:cubicBezTo>
                  <a:pt x="10872" y="1168242"/>
                  <a:pt x="10110" y="1027798"/>
                  <a:pt x="14551" y="887733"/>
                </a:cubicBezTo>
                <a:cubicBezTo>
                  <a:pt x="20894" y="708085"/>
                  <a:pt x="3132" y="528817"/>
                  <a:pt x="849" y="349169"/>
                </a:cubicBezTo>
                <a:cubicBezTo>
                  <a:pt x="24" y="286241"/>
                  <a:pt x="-769" y="223346"/>
                  <a:pt x="1404" y="1605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FB6E9E-8BD0-4A4F-A8FD-98E590366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696" y="643467"/>
            <a:ext cx="5788152" cy="5571066"/>
          </a:xfrm>
        </p:spPr>
        <p:txBody>
          <a:bodyPr anchor="ctr">
            <a:normAutofit/>
          </a:bodyPr>
          <a:lstStyle/>
          <a:p>
            <a:r>
              <a:rPr lang="tr-TR" sz="2200" dirty="0">
                <a:solidFill>
                  <a:srgbClr val="FFFFFF"/>
                </a:solidFill>
                <a:latin typeface="Gill Sans MT" panose="020B0502020104020203" pitchFamily="34" charset="0"/>
              </a:rPr>
              <a:t>Vektör üreme alanlarında genişleme sonucu vektörle bulaşan hastalıklarda artış riski</a:t>
            </a:r>
          </a:p>
          <a:p>
            <a:r>
              <a:rPr lang="tr-TR" sz="2200" dirty="0">
                <a:solidFill>
                  <a:srgbClr val="FFFFFF"/>
                </a:solidFill>
                <a:latin typeface="Gill Sans MT" panose="020B0502020104020203" pitchFamily="34" charset="0"/>
              </a:rPr>
              <a:t>Fiziksel engel amaçlı kapı ve pencereler tel, cibinlik kullanımı</a:t>
            </a:r>
          </a:p>
          <a:p>
            <a:r>
              <a:rPr lang="tr-TR" sz="2200" dirty="0">
                <a:solidFill>
                  <a:srgbClr val="FFFFFF"/>
                </a:solidFill>
                <a:latin typeface="Gill Sans MT" panose="020B0502020104020203" pitchFamily="34" charset="0"/>
              </a:rPr>
              <a:t>Sineklere yönelik çöp ve gübrelerin üstlerinin açık bırakılmaması</a:t>
            </a:r>
          </a:p>
          <a:p>
            <a:r>
              <a:rPr lang="tr-TR" sz="2200" dirty="0">
                <a:solidFill>
                  <a:srgbClr val="FFFFFF"/>
                </a:solidFill>
                <a:latin typeface="Gill Sans MT" panose="020B0502020104020203" pitchFamily="34" charset="0"/>
              </a:rPr>
              <a:t>Sivrisineklere yönelik su birikintilerinin önlenmesi</a:t>
            </a:r>
          </a:p>
          <a:p>
            <a:r>
              <a:rPr lang="tr-TR" sz="2200" dirty="0">
                <a:solidFill>
                  <a:srgbClr val="FFFFFF"/>
                </a:solidFill>
                <a:latin typeface="Gill Sans MT" panose="020B0502020104020203" pitchFamily="34" charset="0"/>
              </a:rPr>
              <a:t>Böceklere karşı çatlak ve açıklıkların kapatılması, açıkta yiyecek bırakılmaması</a:t>
            </a:r>
          </a:p>
          <a:p>
            <a:r>
              <a:rPr lang="tr-TR" sz="2200" dirty="0">
                <a:solidFill>
                  <a:srgbClr val="FFFFFF"/>
                </a:solidFill>
                <a:latin typeface="Gill Sans MT" panose="020B0502020104020203" pitchFamily="34" charset="0"/>
              </a:rPr>
              <a:t>Fareler için kapan</a:t>
            </a:r>
          </a:p>
          <a:p>
            <a:r>
              <a:rPr lang="tr-TR" sz="2200" dirty="0">
                <a:solidFill>
                  <a:srgbClr val="FFFFFF"/>
                </a:solidFill>
                <a:latin typeface="Gill Sans MT" panose="020B0502020104020203" pitchFamily="34" charset="0"/>
              </a:rPr>
              <a:t>Akrep ve yılan sokmalarına karşı serum bulundurulması</a:t>
            </a:r>
          </a:p>
          <a:p>
            <a:r>
              <a:rPr lang="tr-TR" sz="2200" dirty="0" err="1">
                <a:solidFill>
                  <a:srgbClr val="FFFFFF"/>
                </a:solidFill>
                <a:latin typeface="Gill Sans MT" panose="020B0502020104020203" pitchFamily="34" charset="0"/>
              </a:rPr>
              <a:t>Pestisid</a:t>
            </a:r>
            <a:r>
              <a:rPr lang="tr-TR" sz="2200" dirty="0">
                <a:solidFill>
                  <a:srgbClr val="FFFFFF"/>
                </a:solidFill>
                <a:latin typeface="Gill Sans MT" panose="020B0502020104020203" pitchFamily="34" charset="0"/>
              </a:rPr>
              <a:t> kullanımı kontrollü ve sınırlı alanlarda olmalı, etkinliği kanıtlanmış </a:t>
            </a:r>
            <a:r>
              <a:rPr lang="tr-TR" sz="2200" dirty="0" err="1">
                <a:solidFill>
                  <a:srgbClr val="FFFFFF"/>
                </a:solidFill>
                <a:latin typeface="Gill Sans MT" panose="020B0502020104020203" pitchFamily="34" charset="0"/>
              </a:rPr>
              <a:t>pestisid</a:t>
            </a:r>
            <a:r>
              <a:rPr lang="tr-TR" sz="2200" dirty="0">
                <a:solidFill>
                  <a:srgbClr val="FFFFFF"/>
                </a:solidFill>
                <a:latin typeface="Gill Sans MT" panose="020B0502020104020203" pitchFamily="34" charset="0"/>
              </a:rPr>
              <a:t> kullanılmalı</a:t>
            </a:r>
          </a:p>
        </p:txBody>
      </p:sp>
    </p:spTree>
    <p:extLst>
      <p:ext uri="{BB962C8B-B14F-4D97-AF65-F5344CB8AC3E}">
        <p14:creationId xmlns:p14="http://schemas.microsoft.com/office/powerpoint/2010/main" val="2876258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, ekran görüntüsü, yazı tipi, doküman, belge içeren bir resim&#10;&#10;Açıklama otomatik olarak oluşturuldu">
            <a:extLst>
              <a:ext uri="{FF2B5EF4-FFF2-40B4-BE49-F238E27FC236}">
                <a16:creationId xmlns:a16="http://schemas.microsoft.com/office/drawing/2014/main" id="{A61B37F3-9176-3249-ADAC-F729E124D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57201"/>
            <a:ext cx="6262967" cy="5486400"/>
          </a:xfrm>
        </p:spPr>
      </p:pic>
      <p:pic>
        <p:nvPicPr>
          <p:cNvPr id="9" name="Resim 8" descr="metin, ekran görüntüsü, yazı tipi, cebir içeren bir resim&#10;&#10;Açıklama otomatik olarak oluşturuldu">
            <a:extLst>
              <a:ext uri="{FF2B5EF4-FFF2-40B4-BE49-F238E27FC236}">
                <a16:creationId xmlns:a16="http://schemas.microsoft.com/office/drawing/2014/main" id="{833832FB-8611-0443-A643-F0088CA59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498" y="279400"/>
            <a:ext cx="4253251" cy="2305050"/>
          </a:xfrm>
          <a:prstGeom prst="rect">
            <a:avLst/>
          </a:prstGeom>
        </p:spPr>
      </p:pic>
      <p:pic>
        <p:nvPicPr>
          <p:cNvPr id="11" name="Resim 10" descr="metin, yazı tipi, ekran görüntüsü, cebir içeren bir resim&#10;&#10;Açıklama otomatik olarak oluşturuldu">
            <a:extLst>
              <a:ext uri="{FF2B5EF4-FFF2-40B4-BE49-F238E27FC236}">
                <a16:creationId xmlns:a16="http://schemas.microsoft.com/office/drawing/2014/main" id="{62CD9D34-6987-A943-AFBC-1CE651E18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398" y="2533650"/>
            <a:ext cx="4253251" cy="206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05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, yazı tipi, ekran görüntüsü, doküman, belge içeren bir resim&#10;&#10;Açıklama otomatik olarak oluşturuldu">
            <a:extLst>
              <a:ext uri="{FF2B5EF4-FFF2-40B4-BE49-F238E27FC236}">
                <a16:creationId xmlns:a16="http://schemas.microsoft.com/office/drawing/2014/main" id="{322F6DC7-9F24-974C-961A-7DDF37079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001" y="415229"/>
            <a:ext cx="5245100" cy="5352143"/>
          </a:xfrm>
        </p:spPr>
      </p:pic>
      <p:pic>
        <p:nvPicPr>
          <p:cNvPr id="7" name="Resim 6" descr="metin, yazı tipi, beyaz, cebir içeren bir resim&#10;&#10;Açıklama otomatik olarak oluşturuldu">
            <a:extLst>
              <a:ext uri="{FF2B5EF4-FFF2-40B4-BE49-F238E27FC236}">
                <a16:creationId xmlns:a16="http://schemas.microsoft.com/office/drawing/2014/main" id="{3A1DBA68-6180-0F4A-84F1-669A902CF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1" y="5767372"/>
            <a:ext cx="5472254" cy="793209"/>
          </a:xfrm>
          <a:prstGeom prst="rect">
            <a:avLst/>
          </a:prstGeom>
        </p:spPr>
      </p:pic>
      <p:pic>
        <p:nvPicPr>
          <p:cNvPr id="9" name="Resim 8" descr="metin, ekran görüntüsü, yazı tipi, doküman, belge içeren bir resim&#10;&#10;Açıklama otomatik olarak oluşturuldu">
            <a:extLst>
              <a:ext uri="{FF2B5EF4-FFF2-40B4-BE49-F238E27FC236}">
                <a16:creationId xmlns:a16="http://schemas.microsoft.com/office/drawing/2014/main" id="{D137C647-13C3-294E-A4A0-B401F7D95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15229"/>
            <a:ext cx="5934116" cy="57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07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2813A2-58CC-164B-A331-C34E1EC05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810" y="2802079"/>
            <a:ext cx="5666074" cy="766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>
                <a:solidFill>
                  <a:schemeClr val="tx2"/>
                </a:solidFill>
                <a:latin typeface="Gill Sans MT" panose="020B0502020104020203" pitchFamily="34" charset="0"/>
              </a:rPr>
              <a:t>Dinlediğiniz için teşekkürler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1565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34E91F2-D396-E94C-9EA4-078E23D55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594707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tr-TR" sz="3600" dirty="0">
                <a:solidFill>
                  <a:schemeClr val="tx2"/>
                </a:solidFill>
                <a:latin typeface="Gill Sans MT" panose="020B0502020104020203" pitchFamily="34" charset="0"/>
              </a:rPr>
              <a:t>Afet / Olağan dışı durum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024A529-FA2A-584F-BD46-4F4B0FFCA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329677"/>
            <a:ext cx="9833548" cy="2457269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tx2"/>
                </a:solidFill>
                <a:latin typeface="Gill Sans MT" panose="020B0502020104020203" pitchFamily="34" charset="0"/>
              </a:rPr>
              <a:t>Yaralanma, can ve mal kaybı, ağır hasar gibi durumlarla kendisini gösteren; toplumun kendi olanaklarıyla baş edemeyeceği büyüklükte bir yıkıma sebep olan, ulusal ve/veya uluslararası düzeyde yardım gerektiren olaylara afet veya olağan dışı durum denir.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6982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672EC1E-6B45-834D-81C9-A804D07AA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tr-TR" sz="4000">
                <a:solidFill>
                  <a:srgbClr val="FFFFFF"/>
                </a:solidFill>
              </a:rPr>
              <a:t>Afet sonrası çevre sağlığı 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491C94CB-54B9-42F6-F2CE-893DB4D68A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576198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4063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D93394DA-E684-47C2-9020-13225823F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26B6D65-383E-724D-836E-CCBF5F673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Afet sonrasında bozulma ihtimali yüksek olan çevre sağlığı hizmetleri: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0FFB28E-E5E4-9B43-91BD-F08CA54F92B9}"/>
              </a:ext>
            </a:extLst>
          </p:cNvPr>
          <p:cNvSpPr txBox="1"/>
          <p:nvPr/>
        </p:nvSpPr>
        <p:spPr>
          <a:xfrm>
            <a:off x="8382000" y="6354375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1200"/>
              <a:t>A. Soysal, Olağan dışı durumlar ve çevre sunumundan</a:t>
            </a:r>
          </a:p>
        </p:txBody>
      </p:sp>
      <p:pic>
        <p:nvPicPr>
          <p:cNvPr id="19" name="Picture 7">
            <a:extLst>
              <a:ext uri="{FF2B5EF4-FFF2-40B4-BE49-F238E27FC236}">
                <a16:creationId xmlns:a16="http://schemas.microsoft.com/office/drawing/2014/main" id="{3FD65059-7AB0-EF09-C146-EEFE4FCD2F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60" r="21556" b="-2"/>
          <a:stretch/>
        </p:blipFill>
        <p:spPr>
          <a:xfrm>
            <a:off x="7989293" y="1904282"/>
            <a:ext cx="3423093" cy="4224808"/>
          </a:xfrm>
          <a:prstGeom prst="rect">
            <a:avLst/>
          </a:prstGeom>
        </p:spPr>
      </p:pic>
      <p:graphicFrame>
        <p:nvGraphicFramePr>
          <p:cNvPr id="6" name="İçerik Yer Tutucusu 2">
            <a:extLst>
              <a:ext uri="{FF2B5EF4-FFF2-40B4-BE49-F238E27FC236}">
                <a16:creationId xmlns:a16="http://schemas.microsoft.com/office/drawing/2014/main" id="{E52E6836-18C5-F8FD-306C-5227B201E6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655619"/>
              </p:ext>
            </p:extLst>
          </p:nvPr>
        </p:nvGraphicFramePr>
        <p:xfrm>
          <a:off x="838200" y="1825625"/>
          <a:ext cx="6714744" cy="4303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6482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795525B-7932-884C-B42E-0DF4D6FAF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tr-TR" sz="4600" dirty="0"/>
              <a:t>Afet sonrası görülebilecek çevre sağlığı sorunları</a:t>
            </a:r>
          </a:p>
        </p:txBody>
      </p:sp>
      <p:pic>
        <p:nvPicPr>
          <p:cNvPr id="5" name="Picture 4" descr="Nehir deltası tarafından oluşturulan desenin yukarıdan çekilmiş fotoğrafı">
            <a:extLst>
              <a:ext uri="{FF2B5EF4-FFF2-40B4-BE49-F238E27FC236}">
                <a16:creationId xmlns:a16="http://schemas.microsoft.com/office/drawing/2014/main" id="{9519A8ED-589F-87C4-A300-FE08826354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40" r="2722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668DCF7-B754-3B48-B7CA-218CB948C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0" y="2706624"/>
            <a:ext cx="7327900" cy="3922776"/>
          </a:xfrm>
        </p:spPr>
        <p:txBody>
          <a:bodyPr>
            <a:no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000" i="0" u="none" strike="noStrike" dirty="0">
                <a:effectLst/>
                <a:latin typeface="Gill Sans MT" panose="020B0502020104020203" pitchFamily="34" charset="0"/>
              </a:rPr>
              <a:t>Binaların zarar görmesi</a:t>
            </a:r>
            <a:endParaRPr lang="tr-TR" sz="2000" dirty="0">
              <a:latin typeface="Gill Sans MT" panose="020B0502020104020203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000" i="0" u="none" strike="noStrike" dirty="0">
                <a:effectLst/>
                <a:latin typeface="Gill Sans MT" panose="020B0502020104020203" pitchFamily="34" charset="0"/>
              </a:rPr>
              <a:t>Su, elektrik, gaz, kanalizasyon sistemlerinin zarar görmesi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000" i="0" u="none" strike="noStrike" dirty="0">
                <a:effectLst/>
                <a:latin typeface="Gill Sans MT" panose="020B0502020104020203" pitchFamily="34" charset="0"/>
              </a:rPr>
              <a:t>Biyolojik ve kimyasal </a:t>
            </a:r>
            <a:r>
              <a:rPr lang="tr-TR" sz="2000" i="0" u="none" strike="noStrike" dirty="0" err="1">
                <a:effectLst/>
                <a:latin typeface="Gill Sans MT" panose="020B0502020104020203" pitchFamily="34" charset="0"/>
              </a:rPr>
              <a:t>kontaminasyon</a:t>
            </a:r>
            <a:endParaRPr lang="tr-TR" sz="2000" dirty="0">
              <a:latin typeface="Gill Sans MT" panose="020B0502020104020203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000" i="0" u="none" strike="noStrike" dirty="0">
                <a:effectLst/>
                <a:latin typeface="Gill Sans MT" panose="020B0502020104020203" pitchFamily="34" charset="0"/>
              </a:rPr>
              <a:t>Su ve gıda </a:t>
            </a:r>
            <a:r>
              <a:rPr lang="tr-TR" sz="2000" i="0" u="none" strike="noStrike" dirty="0" err="1">
                <a:effectLst/>
                <a:latin typeface="Gill Sans MT" panose="020B0502020104020203" pitchFamily="34" charset="0"/>
              </a:rPr>
              <a:t>kontaminasyonu</a:t>
            </a:r>
            <a:endParaRPr lang="tr-TR" sz="2000" dirty="0">
              <a:latin typeface="Gill Sans MT" panose="020B0502020104020203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000" i="0" u="none" strike="noStrike" dirty="0">
                <a:effectLst/>
                <a:latin typeface="Gill Sans MT" panose="020B0502020104020203" pitchFamily="34" charset="0"/>
              </a:rPr>
              <a:t>Su, toprak ve hava kirliliği</a:t>
            </a:r>
            <a:r>
              <a:rPr lang="tr-TR" sz="2000" dirty="0">
                <a:latin typeface="Gill Sans MT" panose="020B0502020104020203" pitchFamily="34" charset="0"/>
              </a:rPr>
              <a:t>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000" i="0" u="none" strike="noStrike" dirty="0">
                <a:effectLst/>
                <a:latin typeface="Gill Sans MT" panose="020B0502020104020203" pitchFamily="34" charset="0"/>
              </a:rPr>
              <a:t>Vektör üreme alanlarının çoğalması</a:t>
            </a:r>
            <a:endParaRPr lang="tr-TR" sz="2000" dirty="0">
              <a:latin typeface="Gill Sans MT" panose="020B0502020104020203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000" i="0" u="none" strike="noStrike" dirty="0">
                <a:effectLst/>
                <a:latin typeface="Gill Sans MT" panose="020B0502020104020203" pitchFamily="34" charset="0"/>
              </a:rPr>
              <a:t>Ulaşım ve iletişim kesintisi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000" i="0" u="none" strike="noStrike" dirty="0">
                <a:effectLst/>
                <a:latin typeface="Gill Sans MT" panose="020B0502020104020203" pitchFamily="34" charset="0"/>
              </a:rPr>
              <a:t>Nüfus hareketlerine (göç) bağlı olarak gereksinimlerin artması</a:t>
            </a:r>
            <a:endParaRPr lang="tr-TR" sz="2000" dirty="0">
              <a:latin typeface="Gill Sans MT" panose="020B0502020104020203" pitchFamily="34" charset="0"/>
            </a:endParaRP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28BBABF8-7275-C644-ACD4-F501CDC06D8E}"/>
              </a:ext>
            </a:extLst>
          </p:cNvPr>
          <p:cNvSpPr txBox="1"/>
          <p:nvPr/>
        </p:nvSpPr>
        <p:spPr>
          <a:xfrm>
            <a:off x="8315453" y="6328202"/>
            <a:ext cx="3635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A. Soysal, Olağan dışı durumlar ve çevre sunumundan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CE7816C-73DE-4148-B3A2-1AA1994E391C}"/>
              </a:ext>
            </a:extLst>
          </p:cNvPr>
          <p:cNvSpPr txBox="1"/>
          <p:nvPr/>
        </p:nvSpPr>
        <p:spPr>
          <a:xfrm>
            <a:off x="4889500" y="5219700"/>
            <a:ext cx="607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r>
              <a:rPr lang="tr-TR" b="1" dirty="0"/>
              <a:t>Etki şiddetinde nüfus yoğunluğu önemli!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r>
              <a:rPr lang="tr-TR" b="1" dirty="0"/>
              <a:t>Can ve mal kaybı açısından olduğu gibi yardım ve yeniden yapılanma açısından da zorluklar..</a:t>
            </a:r>
          </a:p>
        </p:txBody>
      </p:sp>
    </p:spTree>
    <p:extLst>
      <p:ext uri="{BB962C8B-B14F-4D97-AF65-F5344CB8AC3E}">
        <p14:creationId xmlns:p14="http://schemas.microsoft.com/office/powerpoint/2010/main" val="2103044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BA08A58-2493-9F46-8005-B30522F4F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Olağandışı Durumlarda Su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B5BFD2-5CB9-CE48-B1A0-C503A4B34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698" y="1032262"/>
            <a:ext cx="6151802" cy="513993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 err="1">
                <a:latin typeface="Gill Sans MT" panose="020B0502020104020203" pitchFamily="34" charset="0"/>
              </a:rPr>
              <a:t>Bulaşıcı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hastalık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riski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açısından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önemli</a:t>
            </a:r>
            <a:endParaRPr lang="en-US" sz="2000" dirty="0">
              <a:latin typeface="Gill Sans MT" panose="020B0502020104020203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latin typeface="Gill Sans MT" panose="020B0502020104020203" pitchFamily="34" charset="0"/>
              </a:rPr>
              <a:t>Kalabalık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yaşam</a:t>
            </a:r>
            <a:r>
              <a:rPr lang="en-US" sz="2000" dirty="0">
                <a:latin typeface="Gill Sans MT" panose="020B0502020104020203" pitchFamily="34" charset="0"/>
              </a:rPr>
              <a:t>, </a:t>
            </a:r>
            <a:r>
              <a:rPr lang="en-US" sz="2000" dirty="0" err="1">
                <a:latin typeface="Gill Sans MT" panose="020B0502020104020203" pitchFamily="34" charset="0"/>
              </a:rPr>
              <a:t>altyapı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sorunları</a:t>
            </a:r>
            <a:r>
              <a:rPr lang="en-US" sz="2000" dirty="0">
                <a:latin typeface="Gill Sans MT" panose="020B0502020104020203" pitchFamily="34" charset="0"/>
              </a:rPr>
              <a:t>, </a:t>
            </a:r>
            <a:r>
              <a:rPr lang="en-US" sz="2000" dirty="0" err="1">
                <a:latin typeface="Gill Sans MT" panose="020B0502020104020203" pitchFamily="34" charset="0"/>
              </a:rPr>
              <a:t>atıklar</a:t>
            </a:r>
            <a:r>
              <a:rPr lang="en-US" sz="2000" dirty="0">
                <a:latin typeface="Gill Sans MT" panose="020B0502020104020203" pitchFamily="34" charset="0"/>
              </a:rPr>
              <a:t>, </a:t>
            </a:r>
            <a:r>
              <a:rPr lang="en-US" sz="2000" dirty="0" err="1">
                <a:latin typeface="Gill Sans MT" panose="020B0502020104020203" pitchFamily="34" charset="0"/>
              </a:rPr>
              <a:t>temiz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suya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erişimin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güçlüğü</a:t>
            </a:r>
            <a:endParaRPr lang="en-US" sz="2000" dirty="0">
              <a:latin typeface="Gill Sans MT" panose="020B0502020104020203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latin typeface="Gill Sans MT" panose="020B0502020104020203" pitchFamily="34" charset="0"/>
              </a:rPr>
              <a:t>Yaşamın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devamı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için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ılıman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iklimlerde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kişi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başı</a:t>
            </a:r>
            <a:r>
              <a:rPr lang="en-US" sz="2000" dirty="0">
                <a:latin typeface="Gill Sans MT" panose="020B0502020104020203" pitchFamily="34" charset="0"/>
              </a:rPr>
              <a:t> 3 </a:t>
            </a:r>
            <a:r>
              <a:rPr lang="en-US" sz="2000" dirty="0" err="1">
                <a:latin typeface="Gill Sans MT" panose="020B0502020104020203" pitchFamily="34" charset="0"/>
              </a:rPr>
              <a:t>litre</a:t>
            </a:r>
            <a:r>
              <a:rPr lang="en-US" sz="2000" dirty="0">
                <a:latin typeface="Gill Sans MT" panose="020B0502020104020203" pitchFamily="34" charset="0"/>
              </a:rPr>
              <a:t>/</a:t>
            </a:r>
            <a:r>
              <a:rPr lang="en-US" sz="2000" dirty="0" err="1">
                <a:latin typeface="Gill Sans MT" panose="020B0502020104020203" pitchFamily="34" charset="0"/>
              </a:rPr>
              <a:t>gün</a:t>
            </a:r>
            <a:r>
              <a:rPr lang="en-US" sz="2000" dirty="0">
                <a:latin typeface="Gill Sans MT" panose="020B0502020104020203" pitchFamily="34" charset="0"/>
              </a:rPr>
              <a:t>, </a:t>
            </a:r>
            <a:r>
              <a:rPr lang="en-US" sz="2000" dirty="0" err="1">
                <a:latin typeface="Gill Sans MT" panose="020B0502020104020203" pitchFamily="34" charset="0"/>
              </a:rPr>
              <a:t>sıcak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iklimlerde</a:t>
            </a:r>
            <a:r>
              <a:rPr lang="en-US" sz="2000" dirty="0">
                <a:latin typeface="Gill Sans MT" panose="020B0502020104020203" pitchFamily="34" charset="0"/>
              </a:rPr>
              <a:t> 6-10 </a:t>
            </a:r>
            <a:r>
              <a:rPr lang="en-US" sz="2000" dirty="0" err="1">
                <a:latin typeface="Gill Sans MT" panose="020B0502020104020203" pitchFamily="34" charset="0"/>
              </a:rPr>
              <a:t>litre</a:t>
            </a:r>
            <a:r>
              <a:rPr lang="en-US" sz="2000" dirty="0">
                <a:latin typeface="Gill Sans MT" panose="020B0502020104020203" pitchFamily="34" charset="0"/>
              </a:rPr>
              <a:t>/</a:t>
            </a:r>
            <a:r>
              <a:rPr lang="en-US" sz="2000" dirty="0" err="1">
                <a:latin typeface="Gill Sans MT" panose="020B0502020104020203" pitchFamily="34" charset="0"/>
              </a:rPr>
              <a:t>gün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su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gerekli</a:t>
            </a:r>
            <a:endParaRPr lang="en-US" sz="2000" dirty="0">
              <a:latin typeface="Gill Sans MT" panose="020B0502020104020203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Gill Sans MT" panose="020B0502020104020203" pitchFamily="34" charset="0"/>
              </a:rPr>
              <a:t>DSÖ </a:t>
            </a:r>
            <a:r>
              <a:rPr lang="en-US" sz="2000" dirty="0" err="1">
                <a:latin typeface="Gill Sans MT" panose="020B0502020104020203" pitchFamily="34" charset="0"/>
              </a:rPr>
              <a:t>günde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kişi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başı</a:t>
            </a:r>
            <a:r>
              <a:rPr lang="en-US" sz="2000" dirty="0">
                <a:latin typeface="Gill Sans MT" panose="020B0502020104020203" pitchFamily="34" charset="0"/>
              </a:rPr>
              <a:t> 15 </a:t>
            </a:r>
            <a:r>
              <a:rPr lang="en-US" sz="2000" dirty="0" err="1">
                <a:latin typeface="Gill Sans MT" panose="020B0502020104020203" pitchFamily="34" charset="0"/>
              </a:rPr>
              <a:t>litre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su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sağlanması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gerektiğini</a:t>
            </a:r>
            <a:r>
              <a:rPr lang="en-US" sz="2000" dirty="0">
                <a:latin typeface="Gill Sans MT" panose="020B0502020104020203" pitchFamily="34" charset="0"/>
              </a:rPr>
              <a:t>, ama </a:t>
            </a:r>
            <a:r>
              <a:rPr lang="en-US" sz="2000" dirty="0" err="1">
                <a:latin typeface="Gill Sans MT" panose="020B0502020104020203" pitchFamily="34" charset="0"/>
              </a:rPr>
              <a:t>koşullara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göre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bunun</a:t>
            </a:r>
            <a:r>
              <a:rPr lang="en-US" sz="2000" dirty="0">
                <a:latin typeface="Gill Sans MT" panose="020B0502020104020203" pitchFamily="34" charset="0"/>
              </a:rPr>
              <a:t> 7,5 </a:t>
            </a:r>
            <a:r>
              <a:rPr lang="en-US" sz="2000" dirty="0" err="1">
                <a:latin typeface="Gill Sans MT" panose="020B0502020104020203" pitchFamily="34" charset="0"/>
              </a:rPr>
              <a:t>litreye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kadar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sınırlanabileceğini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belirtmiştir</a:t>
            </a:r>
            <a:endParaRPr lang="en-US" sz="2000" dirty="0">
              <a:latin typeface="Gill Sans MT" panose="020B0502020104020203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latin typeface="Gill Sans MT" panose="020B0502020104020203" pitchFamily="34" charset="0"/>
              </a:rPr>
              <a:t>Su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temiz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ve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güvenilir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olmalı</a:t>
            </a:r>
            <a:r>
              <a:rPr lang="en-US" sz="2000" dirty="0">
                <a:latin typeface="Gill Sans MT" panose="020B0502020104020203" pitchFamily="34" charset="0"/>
              </a:rPr>
              <a:t> (&lt;10 </a:t>
            </a:r>
            <a:r>
              <a:rPr lang="en-US" sz="2000" dirty="0" err="1">
                <a:latin typeface="Gill Sans MT" panose="020B0502020104020203" pitchFamily="34" charset="0"/>
              </a:rPr>
              <a:t>fekal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koliform</a:t>
            </a:r>
            <a:r>
              <a:rPr lang="en-US" sz="2000" dirty="0">
                <a:latin typeface="Gill Sans MT" panose="020B0502020104020203" pitchFamily="34" charset="0"/>
              </a:rPr>
              <a:t>/100ml)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latin typeface="Gill Sans MT" panose="020B0502020104020203" pitchFamily="34" charset="0"/>
              </a:rPr>
              <a:t>Yağmur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suyu</a:t>
            </a:r>
            <a:r>
              <a:rPr lang="en-US" sz="2000" dirty="0">
                <a:latin typeface="Gill Sans MT" panose="020B0502020104020203" pitchFamily="34" charset="0"/>
              </a:rPr>
              <a:t>, </a:t>
            </a:r>
            <a:r>
              <a:rPr lang="en-US" sz="2000" dirty="0" err="1">
                <a:latin typeface="Gill Sans MT" panose="020B0502020104020203" pitchFamily="34" charset="0"/>
              </a:rPr>
              <a:t>yüzey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suları</a:t>
            </a:r>
            <a:r>
              <a:rPr lang="en-US" sz="2000" dirty="0">
                <a:latin typeface="Gill Sans MT" panose="020B0502020104020203" pitchFamily="34" charset="0"/>
              </a:rPr>
              <a:t>, </a:t>
            </a:r>
            <a:r>
              <a:rPr lang="en-US" sz="2000" dirty="0" err="1">
                <a:latin typeface="Gill Sans MT" panose="020B0502020104020203" pitchFamily="34" charset="0"/>
              </a:rPr>
              <a:t>kaynak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suları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ve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yeraltı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suları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su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sağlanabilecek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kaynaklar</a:t>
            </a:r>
            <a:endParaRPr lang="en-US" sz="2000" dirty="0">
              <a:latin typeface="Gill Sans MT" panose="020B0502020104020203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latin typeface="Gill Sans MT" panose="020B0502020104020203" pitchFamily="34" charset="0"/>
              </a:rPr>
              <a:t>Su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kaynatılarak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veya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depoda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bekletilip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çöktürme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sonrası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klorlanarak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dezenfekte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edilebilir</a:t>
            </a:r>
            <a:r>
              <a:rPr lang="en-US" sz="2000" dirty="0">
                <a:latin typeface="Gill Sans MT" panose="020B0502020104020203" pitchFamily="34" charset="0"/>
              </a:rPr>
              <a:t> (</a:t>
            </a:r>
            <a:r>
              <a:rPr lang="en-US" sz="2000" dirty="0" err="1">
                <a:latin typeface="Gill Sans MT" panose="020B0502020104020203" pitchFamily="34" charset="0"/>
              </a:rPr>
              <a:t>klor</a:t>
            </a:r>
            <a:r>
              <a:rPr lang="en-US" sz="2000" dirty="0">
                <a:latin typeface="Gill Sans MT" panose="020B0502020104020203" pitchFamily="34" charset="0"/>
              </a:rPr>
              <a:t>: 0,7-1 mg/L)</a:t>
            </a:r>
          </a:p>
          <a:p>
            <a:pPr>
              <a:lnSpc>
                <a:spcPct val="100000"/>
              </a:lnSpc>
            </a:pPr>
            <a:endParaRPr lang="en-US" sz="2000" dirty="0">
              <a:latin typeface="Gill Sans MT" panose="020B0502020104020203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338A712-C352-B24A-B027-95BA511F5714}"/>
              </a:ext>
            </a:extLst>
          </p:cNvPr>
          <p:cNvSpPr txBox="1"/>
          <p:nvPr/>
        </p:nvSpPr>
        <p:spPr>
          <a:xfrm>
            <a:off x="7642046" y="6428367"/>
            <a:ext cx="4938784" cy="429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 err="1"/>
              <a:t>Sağlık</a:t>
            </a:r>
            <a:r>
              <a:rPr lang="en-US" sz="1000" dirty="0"/>
              <a:t> </a:t>
            </a:r>
            <a:r>
              <a:rPr lang="en-US" sz="1000" dirty="0" err="1"/>
              <a:t>Bilimleri</a:t>
            </a:r>
            <a:r>
              <a:rPr lang="en-US" sz="1000" dirty="0"/>
              <a:t> </a:t>
            </a:r>
            <a:r>
              <a:rPr lang="en-US" sz="1000" dirty="0" err="1"/>
              <a:t>İçin</a:t>
            </a:r>
            <a:r>
              <a:rPr lang="en-US" sz="1000" dirty="0"/>
              <a:t> </a:t>
            </a:r>
            <a:r>
              <a:rPr lang="en-US" sz="1000" dirty="0" err="1"/>
              <a:t>Çevre</a:t>
            </a:r>
            <a:r>
              <a:rPr lang="en-US" sz="1000" dirty="0"/>
              <a:t> </a:t>
            </a:r>
            <a:r>
              <a:rPr lang="en-US" sz="1000" dirty="0" err="1"/>
              <a:t>Sağlığı</a:t>
            </a:r>
            <a:r>
              <a:rPr lang="en-US" sz="1000" dirty="0"/>
              <a:t>, Nobel </a:t>
            </a:r>
            <a:r>
              <a:rPr lang="en-US" sz="1000" dirty="0" err="1"/>
              <a:t>Yayıncılık</a:t>
            </a:r>
            <a:r>
              <a:rPr lang="en-US" sz="1000" dirty="0"/>
              <a:t>, 1. </a:t>
            </a:r>
            <a:r>
              <a:rPr lang="en-US" sz="1000" dirty="0" err="1"/>
              <a:t>Basım</a:t>
            </a:r>
            <a:r>
              <a:rPr lang="en-US" sz="1000" dirty="0"/>
              <a:t>, </a:t>
            </a:r>
            <a:r>
              <a:rPr lang="en-US" sz="1000" dirty="0" err="1"/>
              <a:t>Aralık</a:t>
            </a:r>
            <a:r>
              <a:rPr lang="en-US" sz="1000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1555155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665B11F-071B-7541-804C-33E267F37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Olağandışı Durumlarda Su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7D50D1-CF99-464D-92BC-6E0F5F3EF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992" y="1412489"/>
            <a:ext cx="5824607" cy="266421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Gill Sans MT" panose="020B0502020104020203" pitchFamily="34" charset="0"/>
              </a:rPr>
              <a:t>Afet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sonrasında</a:t>
            </a:r>
            <a:r>
              <a:rPr lang="en-US" sz="2000" dirty="0">
                <a:latin typeface="Gill Sans MT" panose="020B0502020104020203" pitchFamily="34" charset="0"/>
              </a:rPr>
              <a:t>;</a:t>
            </a:r>
          </a:p>
          <a:p>
            <a:r>
              <a:rPr lang="en-US" sz="2000" dirty="0" err="1">
                <a:latin typeface="Gill Sans MT" panose="020B0502020104020203" pitchFamily="34" charset="0"/>
              </a:rPr>
              <a:t>Su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arıtım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tesisleri</a:t>
            </a:r>
            <a:endParaRPr lang="en-US" sz="2000" dirty="0">
              <a:latin typeface="Gill Sans MT" panose="020B0502020104020203" pitchFamily="34" charset="0"/>
            </a:endParaRPr>
          </a:p>
          <a:p>
            <a:r>
              <a:rPr lang="en-US" sz="2000" dirty="0" err="1">
                <a:latin typeface="Gill Sans MT" panose="020B0502020104020203" pitchFamily="34" charset="0"/>
              </a:rPr>
              <a:t>Su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dağıtım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sistemleri</a:t>
            </a:r>
            <a:endParaRPr lang="en-US" sz="2000" dirty="0">
              <a:latin typeface="Gill Sans MT" panose="020B0502020104020203" pitchFamily="34" charset="0"/>
            </a:endParaRPr>
          </a:p>
          <a:p>
            <a:r>
              <a:rPr lang="en-US" sz="2000" dirty="0" err="1">
                <a:latin typeface="Gill Sans MT" panose="020B0502020104020203" pitchFamily="34" charset="0"/>
              </a:rPr>
              <a:t>Kanalizasyon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sistemleri</a:t>
            </a:r>
            <a:endParaRPr lang="en-US" sz="2000" dirty="0">
              <a:latin typeface="Gill Sans MT" panose="020B0502020104020203" pitchFamily="34" charset="0"/>
            </a:endParaRPr>
          </a:p>
          <a:p>
            <a:r>
              <a:rPr lang="en-US" sz="2000" dirty="0" err="1">
                <a:latin typeface="Gill Sans MT" panose="020B0502020104020203" pitchFamily="34" charset="0"/>
              </a:rPr>
              <a:t>Atık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su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arıtma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tesisleri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hasar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görebilir</a:t>
            </a:r>
            <a:r>
              <a:rPr lang="en-US" sz="2000" dirty="0">
                <a:latin typeface="Gill Sans MT" panose="020B0502020104020203" pitchFamily="34" charset="0"/>
              </a:rPr>
              <a:t> !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8623242-60CC-5C43-819B-97469B369A91}"/>
              </a:ext>
            </a:extLst>
          </p:cNvPr>
          <p:cNvSpPr txBox="1"/>
          <p:nvPr/>
        </p:nvSpPr>
        <p:spPr>
          <a:xfrm>
            <a:off x="4332215" y="4942467"/>
            <a:ext cx="6665984" cy="1915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Gill Sans MT" panose="020B0502020104020203" pitchFamily="34" charset="0"/>
              </a:rPr>
              <a:t>* </a:t>
            </a:r>
            <a:r>
              <a:rPr lang="en-US" sz="2000" dirty="0" err="1">
                <a:latin typeface="Gill Sans MT" panose="020B0502020104020203" pitchFamily="34" charset="0"/>
              </a:rPr>
              <a:t>Atık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suların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karışması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salgın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hastalıklar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için</a:t>
            </a:r>
            <a:r>
              <a:rPr lang="en-US" sz="2000" dirty="0">
                <a:latin typeface="Gill Sans MT" panose="020B0502020104020203" pitchFamily="34" charset="0"/>
              </a:rPr>
              <a:t> risk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Gill Sans MT" panose="020B050202010402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Gill Sans MT" panose="020B0502020104020203" pitchFamily="34" charset="0"/>
              </a:rPr>
              <a:t>* </a:t>
            </a:r>
            <a:r>
              <a:rPr lang="en-US" sz="2000" dirty="0" err="1">
                <a:latin typeface="Gill Sans MT" panose="020B0502020104020203" pitchFamily="34" charset="0"/>
              </a:rPr>
              <a:t>Endüstriyel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sızıntılar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kimyasal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zehirlenmeler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için</a:t>
            </a:r>
            <a:r>
              <a:rPr lang="en-US" sz="2000" dirty="0">
                <a:latin typeface="Gill Sans MT" panose="020B0502020104020203" pitchFamily="34" charset="0"/>
              </a:rPr>
              <a:t> risk</a:t>
            </a:r>
          </a:p>
        </p:txBody>
      </p:sp>
    </p:spTree>
    <p:extLst>
      <p:ext uri="{BB962C8B-B14F-4D97-AF65-F5344CB8AC3E}">
        <p14:creationId xmlns:p14="http://schemas.microsoft.com/office/powerpoint/2010/main" val="317344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8D436F-9ACD-4C92-AFC8-C934C527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0538E0-A884-4E60-A6AB-77D830E2F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DE264CA-4F67-8D4F-B870-19700227F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930" y="2671870"/>
            <a:ext cx="3722933" cy="757130"/>
          </a:xfrm>
          <a:ln w="25400" cap="sq">
            <a:solidFill>
              <a:srgbClr val="FFFFFF"/>
            </a:solidFill>
            <a:miter lim="800000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 Kirliliğinin Önlenmesi: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0D7DD0-1C67-4D4C-9E06-678233DB8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0294E2D-7AB7-7C48-B4E1-9FAEA13DF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8004" y="1378054"/>
            <a:ext cx="5053066" cy="485902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dirty="0" err="1">
                <a:latin typeface="Gill Sans MT" panose="020B0502020104020203" pitchFamily="34" charset="0"/>
              </a:rPr>
              <a:t>İçme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ve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kullanma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suyu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kaynakları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dışarıdan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insan</a:t>
            </a:r>
            <a:r>
              <a:rPr lang="en-US" sz="2000" dirty="0">
                <a:latin typeface="Gill Sans MT" panose="020B0502020104020203" pitchFamily="34" charset="0"/>
              </a:rPr>
              <a:t>/</a:t>
            </a:r>
            <a:r>
              <a:rPr lang="en-US" sz="2000" dirty="0" err="1">
                <a:latin typeface="Gill Sans MT" panose="020B0502020104020203" pitchFamily="34" charset="0"/>
              </a:rPr>
              <a:t>hayvan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müdahalesini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önleyecek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şekilde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çevrelenmeli</a:t>
            </a:r>
            <a:endParaRPr lang="en-US" sz="2000" dirty="0">
              <a:latin typeface="Gill Sans MT" panose="020B0502020104020203" pitchFamily="34" charset="0"/>
            </a:endParaRPr>
          </a:p>
          <a:p>
            <a:r>
              <a:rPr lang="en-US" sz="2000" dirty="0" err="1">
                <a:latin typeface="Gill Sans MT" panose="020B0502020104020203" pitchFamily="34" charset="0"/>
              </a:rPr>
              <a:t>Su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depoları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beton</a:t>
            </a:r>
            <a:r>
              <a:rPr lang="en-US" sz="2000" dirty="0">
                <a:latin typeface="Gill Sans MT" panose="020B0502020104020203" pitchFamily="34" charset="0"/>
              </a:rPr>
              <a:t>, </a:t>
            </a:r>
            <a:r>
              <a:rPr lang="en-US" sz="2000" dirty="0" err="1">
                <a:latin typeface="Gill Sans MT" panose="020B0502020104020203" pitchFamily="34" charset="0"/>
              </a:rPr>
              <a:t>taş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gibi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materyallerle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örülmeli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ve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suyun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sızması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önlenecek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şekilde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sıvanmalı</a:t>
            </a:r>
            <a:endParaRPr lang="en-US" sz="2000" dirty="0">
              <a:latin typeface="Gill Sans MT" panose="020B0502020104020203" pitchFamily="34" charset="0"/>
            </a:endParaRPr>
          </a:p>
          <a:p>
            <a:r>
              <a:rPr lang="en-US" sz="2000" dirty="0" err="1">
                <a:latin typeface="Gill Sans MT" panose="020B0502020104020203" pitchFamily="34" charset="0"/>
              </a:rPr>
              <a:t>Su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havzası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çevresinde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çöp</a:t>
            </a:r>
            <a:r>
              <a:rPr lang="en-US" sz="2000" dirty="0">
                <a:latin typeface="Gill Sans MT" panose="020B0502020104020203" pitchFamily="34" charset="0"/>
              </a:rPr>
              <a:t>, </a:t>
            </a:r>
            <a:r>
              <a:rPr lang="en-US" sz="2000" dirty="0" err="1">
                <a:latin typeface="Gill Sans MT" panose="020B0502020104020203" pitchFamily="34" charset="0"/>
              </a:rPr>
              <a:t>moloz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dökme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işlemleri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yapılmamalı</a:t>
            </a:r>
            <a:r>
              <a:rPr lang="en-US" sz="2000" dirty="0">
                <a:latin typeface="Gill Sans MT" panose="020B0502020104020203" pitchFamily="34" charset="0"/>
              </a:rPr>
              <a:t>; </a:t>
            </a:r>
            <a:r>
              <a:rPr lang="en-US" sz="2000" dirty="0" err="1">
                <a:latin typeface="Gill Sans MT" panose="020B0502020104020203" pitchFamily="34" charset="0"/>
              </a:rPr>
              <a:t>akaryakıtla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çalışan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araçlar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kullanılmamalı</a:t>
            </a:r>
            <a:endParaRPr lang="en-US" sz="2000" dirty="0">
              <a:latin typeface="Gill Sans MT" panose="020B0502020104020203" pitchFamily="34" charset="0"/>
            </a:endParaRPr>
          </a:p>
          <a:p>
            <a:r>
              <a:rPr lang="en-US" sz="2000" dirty="0" err="1">
                <a:latin typeface="Gill Sans MT" panose="020B0502020104020203" pitchFamily="34" charset="0"/>
              </a:rPr>
              <a:t>Tarım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ilaçları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ve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gübreler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rastgele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kullanılmamalı</a:t>
            </a:r>
            <a:endParaRPr lang="en-US" sz="2000" dirty="0">
              <a:latin typeface="Gill Sans MT" panose="020B0502020104020203" pitchFamily="34" charset="0"/>
            </a:endParaRPr>
          </a:p>
          <a:p>
            <a:r>
              <a:rPr lang="en-US" sz="2000" dirty="0" err="1">
                <a:latin typeface="Gill Sans MT" panose="020B0502020104020203" pitchFamily="34" charset="0"/>
              </a:rPr>
              <a:t>Endüstri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kuruluşlarının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atıkları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su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kaynaklarına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boşaltılmamalı</a:t>
            </a:r>
            <a:endParaRPr lang="en-US" sz="2000" dirty="0">
              <a:latin typeface="Gill Sans MT" panose="020B0502020104020203" pitchFamily="34" charset="0"/>
            </a:endParaRPr>
          </a:p>
          <a:p>
            <a:endParaRPr lang="en-US" sz="2000" dirty="0">
              <a:latin typeface="Gill Sans MT" panose="020B0502020104020203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A0CC822-9FE0-5C47-8E39-A6C3F847FB8B}"/>
              </a:ext>
            </a:extLst>
          </p:cNvPr>
          <p:cNvSpPr txBox="1"/>
          <p:nvPr/>
        </p:nvSpPr>
        <p:spPr>
          <a:xfrm>
            <a:off x="6748004" y="6375400"/>
            <a:ext cx="5057398" cy="248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/>
              <a:t>Sağlık</a:t>
            </a:r>
            <a:r>
              <a:rPr lang="en-US" sz="1100" dirty="0"/>
              <a:t> </a:t>
            </a:r>
            <a:r>
              <a:rPr lang="en-US" sz="1100" dirty="0" err="1"/>
              <a:t>Bilimleri</a:t>
            </a:r>
            <a:r>
              <a:rPr lang="en-US" sz="1100" dirty="0"/>
              <a:t> </a:t>
            </a:r>
            <a:r>
              <a:rPr lang="en-US" sz="1100" dirty="0" err="1"/>
              <a:t>İçin</a:t>
            </a:r>
            <a:r>
              <a:rPr lang="en-US" sz="1100" dirty="0"/>
              <a:t> </a:t>
            </a:r>
            <a:r>
              <a:rPr lang="en-US" sz="1100" dirty="0" err="1"/>
              <a:t>Çevre</a:t>
            </a:r>
            <a:r>
              <a:rPr lang="en-US" sz="1100" dirty="0"/>
              <a:t> </a:t>
            </a:r>
            <a:r>
              <a:rPr lang="en-US" sz="1100" dirty="0" err="1"/>
              <a:t>Sağlığı</a:t>
            </a:r>
            <a:r>
              <a:rPr lang="en-US" sz="1100" dirty="0"/>
              <a:t>, Nobel </a:t>
            </a:r>
            <a:r>
              <a:rPr lang="en-US" sz="1100" dirty="0" err="1"/>
              <a:t>Yayıncılık</a:t>
            </a:r>
            <a:r>
              <a:rPr lang="en-US" sz="1100" dirty="0"/>
              <a:t>, 1. </a:t>
            </a:r>
            <a:r>
              <a:rPr lang="en-US" sz="1100" dirty="0" err="1"/>
              <a:t>Basım</a:t>
            </a:r>
            <a:r>
              <a:rPr lang="en-US" sz="1100" dirty="0"/>
              <a:t>, </a:t>
            </a:r>
            <a:r>
              <a:rPr lang="en-US" sz="1100" dirty="0" err="1"/>
              <a:t>Aralık</a:t>
            </a:r>
            <a:r>
              <a:rPr lang="en-US" sz="1100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1762874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2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B3C9D32-ED46-3940-A538-DEDA1F22C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Gıda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5FDC7C-147A-EC4B-9E4F-30DC7DA93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992" y="1412489"/>
            <a:ext cx="5557907" cy="43638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>
                <a:latin typeface="Gill Sans MT" panose="020B0502020104020203" pitchFamily="34" charset="0"/>
              </a:rPr>
              <a:t>Elektriğin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kesintiye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uğraması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nedeniyle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gıda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saklama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koşullarının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bozulması</a:t>
            </a:r>
            <a:endParaRPr lang="en-US" sz="2000" dirty="0">
              <a:latin typeface="Gill Sans MT" panose="020B0502020104020203" pitchFamily="34" charset="0"/>
            </a:endParaRPr>
          </a:p>
          <a:p>
            <a:r>
              <a:rPr lang="en-US" sz="2000" dirty="0" err="1">
                <a:latin typeface="Gill Sans MT" panose="020B0502020104020203" pitchFamily="34" charset="0"/>
              </a:rPr>
              <a:t>Gıda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maddelerinin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bozularak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atılması</a:t>
            </a:r>
            <a:r>
              <a:rPr lang="en-US" sz="2000" dirty="0">
                <a:latin typeface="Gill Sans MT" panose="020B0502020104020203" pitchFamily="34" charset="0"/>
              </a:rPr>
              <a:t>, </a:t>
            </a:r>
            <a:r>
              <a:rPr lang="en-US" sz="2000" dirty="0" err="1">
                <a:latin typeface="Gill Sans MT" panose="020B0502020104020203" pitchFamily="34" charset="0"/>
              </a:rPr>
              <a:t>gıda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kaynaklarının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yetersizliği</a:t>
            </a:r>
            <a:endParaRPr lang="en-US" sz="2000" dirty="0">
              <a:latin typeface="Gill Sans MT" panose="020B0502020104020203" pitchFamily="34" charset="0"/>
            </a:endParaRPr>
          </a:p>
          <a:p>
            <a:r>
              <a:rPr lang="en-US" sz="2000" dirty="0" err="1">
                <a:latin typeface="Gill Sans MT" panose="020B0502020104020203" pitchFamily="34" charset="0"/>
              </a:rPr>
              <a:t>Gıda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kontaminasyonu</a:t>
            </a:r>
            <a:r>
              <a:rPr lang="en-US" sz="2000" dirty="0">
                <a:latin typeface="Gill Sans MT" panose="020B0502020104020203" pitchFamily="34" charset="0"/>
              </a:rPr>
              <a:t> (</a:t>
            </a:r>
            <a:r>
              <a:rPr lang="en-US" sz="2000" dirty="0" err="1">
                <a:latin typeface="Gill Sans MT" panose="020B0502020104020203" pitchFamily="34" charset="0"/>
              </a:rPr>
              <a:t>hazırlama</a:t>
            </a:r>
            <a:r>
              <a:rPr lang="en-US" sz="2000" dirty="0">
                <a:latin typeface="Gill Sans MT" panose="020B0502020104020203" pitchFamily="34" charset="0"/>
              </a:rPr>
              <a:t>, </a:t>
            </a:r>
            <a:r>
              <a:rPr lang="en-US" sz="2000" dirty="0" err="1">
                <a:latin typeface="Gill Sans MT" panose="020B0502020104020203" pitchFamily="34" charset="0"/>
              </a:rPr>
              <a:t>dağıtım</a:t>
            </a:r>
            <a:r>
              <a:rPr lang="en-US" sz="2000" dirty="0">
                <a:latin typeface="Gill Sans MT" panose="020B0502020104020203" pitchFamily="34" charset="0"/>
              </a:rPr>
              <a:t>)</a:t>
            </a:r>
          </a:p>
          <a:p>
            <a:endParaRPr lang="en-US" sz="2000" dirty="0">
              <a:latin typeface="Gill Sans MT" panose="020B0502020104020203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AAABAB1-82C9-574D-866B-CD97EDBAC126}"/>
              </a:ext>
            </a:extLst>
          </p:cNvPr>
          <p:cNvSpPr txBox="1"/>
          <p:nvPr/>
        </p:nvSpPr>
        <p:spPr>
          <a:xfrm>
            <a:off x="5835650" y="6487106"/>
            <a:ext cx="7491484" cy="370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/>
              <a:t>Olağandışı</a:t>
            </a:r>
            <a:r>
              <a:rPr lang="en-US" sz="1200" dirty="0"/>
              <a:t> </a:t>
            </a:r>
            <a:r>
              <a:rPr lang="en-US" sz="1200" dirty="0" err="1"/>
              <a:t>Durumlarda</a:t>
            </a:r>
            <a:r>
              <a:rPr lang="en-US" sz="1200" dirty="0"/>
              <a:t> </a:t>
            </a:r>
            <a:r>
              <a:rPr lang="en-US" sz="1200" dirty="0" err="1"/>
              <a:t>Sağlık</a:t>
            </a:r>
            <a:r>
              <a:rPr lang="en-US" sz="1200" dirty="0"/>
              <a:t> </a:t>
            </a:r>
            <a:r>
              <a:rPr lang="en-US" sz="1200" dirty="0" err="1"/>
              <a:t>Hizmetleri</a:t>
            </a:r>
            <a:r>
              <a:rPr lang="en-US" sz="1200" dirty="0"/>
              <a:t> </a:t>
            </a:r>
            <a:r>
              <a:rPr lang="en-US" sz="1200" dirty="0" err="1"/>
              <a:t>Sağlık</a:t>
            </a:r>
            <a:r>
              <a:rPr lang="en-US" sz="1200" dirty="0"/>
              <a:t> </a:t>
            </a:r>
            <a:r>
              <a:rPr lang="en-US" sz="1200" dirty="0" err="1"/>
              <a:t>Çalışanının</a:t>
            </a:r>
            <a:r>
              <a:rPr lang="en-US" sz="1200" dirty="0"/>
              <a:t> El </a:t>
            </a:r>
            <a:r>
              <a:rPr lang="en-US" sz="1200" dirty="0" err="1"/>
              <a:t>Kitabı</a:t>
            </a:r>
            <a:r>
              <a:rPr lang="en-US" sz="1200" dirty="0"/>
              <a:t>, TTB, </a:t>
            </a:r>
            <a:r>
              <a:rPr lang="en-US" sz="1200" dirty="0" err="1"/>
              <a:t>Aralık</a:t>
            </a:r>
            <a:r>
              <a:rPr lang="en-US" sz="1200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780688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873</Words>
  <Application>Microsoft Macintosh PowerPoint</Application>
  <PresentationFormat>Geniş ekran</PresentationFormat>
  <Paragraphs>114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Gill Sans MT</vt:lpstr>
      <vt:lpstr>Office Teması</vt:lpstr>
      <vt:lpstr>Afet Sonrası Ortaya Çıkan Çevre Sağlığı Sorunları</vt:lpstr>
      <vt:lpstr>Afet / Olağan dışı durum</vt:lpstr>
      <vt:lpstr>Afet sonrası çevre sağlığı </vt:lpstr>
      <vt:lpstr>Afet sonrasında bozulma ihtimali yüksek olan çevre sağlığı hizmetleri:</vt:lpstr>
      <vt:lpstr>Afet sonrası görülebilecek çevre sağlığı sorunları</vt:lpstr>
      <vt:lpstr>Olağandışı Durumlarda Su</vt:lpstr>
      <vt:lpstr>Olağandışı Durumlarda Su</vt:lpstr>
      <vt:lpstr>Su Kirliliğinin Önlenmesi:</vt:lpstr>
      <vt:lpstr>Gıda</vt:lpstr>
      <vt:lpstr>Gıda kaynaklı sorunları nasıl önleriz?</vt:lpstr>
      <vt:lpstr>Atıklar</vt:lpstr>
      <vt:lpstr>Tuvalet çözümleri</vt:lpstr>
      <vt:lpstr>Enkazlar</vt:lpstr>
      <vt:lpstr>Afetlerde Ölülere Yaklaşım</vt:lpstr>
      <vt:lpstr>Endüstriyel Riskler</vt:lpstr>
      <vt:lpstr>Vektör ve Kemiriciler ile Diğer Canlıların Kontrolü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Afet Sonrası Ortaya Çıkan Çevre Sağlığı Sorunları</dc:title>
  <dc:creator>Edanur Sezgin</dc:creator>
  <cp:lastModifiedBy>Edanur Sezgin</cp:lastModifiedBy>
  <cp:revision>8</cp:revision>
  <dcterms:created xsi:type="dcterms:W3CDTF">2023-09-15T08:03:15Z</dcterms:created>
  <dcterms:modified xsi:type="dcterms:W3CDTF">2023-09-21T22:44:45Z</dcterms:modified>
</cp:coreProperties>
</file>