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88"/>
  </p:notesMasterIdLst>
  <p:sldIdLst>
    <p:sldId id="256" r:id="rId2"/>
    <p:sldId id="258" r:id="rId3"/>
    <p:sldId id="261" r:id="rId4"/>
    <p:sldId id="260" r:id="rId5"/>
    <p:sldId id="262" r:id="rId6"/>
    <p:sldId id="295" r:id="rId7"/>
    <p:sldId id="263" r:id="rId8"/>
    <p:sldId id="325" r:id="rId9"/>
    <p:sldId id="326" r:id="rId10"/>
    <p:sldId id="270" r:id="rId11"/>
    <p:sldId id="264" r:id="rId12"/>
    <p:sldId id="272" r:id="rId13"/>
    <p:sldId id="271" r:id="rId14"/>
    <p:sldId id="277" r:id="rId15"/>
    <p:sldId id="276" r:id="rId16"/>
    <p:sldId id="278" r:id="rId17"/>
    <p:sldId id="281" r:id="rId18"/>
    <p:sldId id="291" r:id="rId19"/>
    <p:sldId id="280" r:id="rId20"/>
    <p:sldId id="279" r:id="rId21"/>
    <p:sldId id="292" r:id="rId22"/>
    <p:sldId id="282" r:id="rId23"/>
    <p:sldId id="283" r:id="rId24"/>
    <p:sldId id="284" r:id="rId25"/>
    <p:sldId id="359" r:id="rId26"/>
    <p:sldId id="356" r:id="rId27"/>
    <p:sldId id="355" r:id="rId28"/>
    <p:sldId id="358" r:id="rId29"/>
    <p:sldId id="289" r:id="rId30"/>
    <p:sldId id="288" r:id="rId31"/>
    <p:sldId id="290" r:id="rId32"/>
    <p:sldId id="293" r:id="rId33"/>
    <p:sldId id="294" r:id="rId34"/>
    <p:sldId id="266" r:id="rId35"/>
    <p:sldId id="352" r:id="rId36"/>
    <p:sldId id="347" r:id="rId37"/>
    <p:sldId id="348" r:id="rId38"/>
    <p:sldId id="296" r:id="rId39"/>
    <p:sldId id="297" r:id="rId40"/>
    <p:sldId id="269" r:id="rId41"/>
    <p:sldId id="327" r:id="rId42"/>
    <p:sldId id="331" r:id="rId43"/>
    <p:sldId id="332" r:id="rId44"/>
    <p:sldId id="299" r:id="rId45"/>
    <p:sldId id="361" r:id="rId46"/>
    <p:sldId id="300" r:id="rId47"/>
    <p:sldId id="336" r:id="rId48"/>
    <p:sldId id="302" r:id="rId49"/>
    <p:sldId id="301" r:id="rId50"/>
    <p:sldId id="333" r:id="rId51"/>
    <p:sldId id="303" r:id="rId52"/>
    <p:sldId id="368" r:id="rId53"/>
    <p:sldId id="304" r:id="rId54"/>
    <p:sldId id="305" r:id="rId55"/>
    <p:sldId id="306" r:id="rId56"/>
    <p:sldId id="364" r:id="rId57"/>
    <p:sldId id="366" r:id="rId58"/>
    <p:sldId id="365" r:id="rId59"/>
    <p:sldId id="363" r:id="rId60"/>
    <p:sldId id="309" r:id="rId61"/>
    <p:sldId id="308" r:id="rId62"/>
    <p:sldId id="310" r:id="rId63"/>
    <p:sldId id="350" r:id="rId64"/>
    <p:sldId id="329" r:id="rId65"/>
    <p:sldId id="312" r:id="rId66"/>
    <p:sldId id="313" r:id="rId67"/>
    <p:sldId id="314" r:id="rId68"/>
    <p:sldId id="315" r:id="rId69"/>
    <p:sldId id="349" r:id="rId70"/>
    <p:sldId id="316" r:id="rId71"/>
    <p:sldId id="317" r:id="rId72"/>
    <p:sldId id="346" r:id="rId73"/>
    <p:sldId id="318" r:id="rId74"/>
    <p:sldId id="367" r:id="rId75"/>
    <p:sldId id="351" r:id="rId76"/>
    <p:sldId id="319" r:id="rId77"/>
    <p:sldId id="320" r:id="rId78"/>
    <p:sldId id="321" r:id="rId79"/>
    <p:sldId id="322" r:id="rId80"/>
    <p:sldId id="323" r:id="rId81"/>
    <p:sldId id="324" r:id="rId82"/>
    <p:sldId id="334" r:id="rId83"/>
    <p:sldId id="337" r:id="rId84"/>
    <p:sldId id="369" r:id="rId85"/>
    <p:sldId id="354" r:id="rId86"/>
    <p:sldId id="360" r:id="rId8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49" autoAdjust="0"/>
    <p:restoredTop sz="94660"/>
  </p:normalViewPr>
  <p:slideViewPr>
    <p:cSldViewPr snapToGrid="0">
      <p:cViewPr varScale="1">
        <p:scale>
          <a:sx n="64" d="100"/>
          <a:sy n="64" d="100"/>
        </p:scale>
        <p:origin x="11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E33FA-BDC2-43B6-9EA4-EA928A77C4A5}" type="datetimeFigureOut">
              <a:rPr lang="tr-TR" smtClean="0"/>
              <a:t>30.11.2024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291ED-4CFE-447C-BD26-CB81FC7F8A85}" type="slidenum">
              <a:rPr lang="tr-TR" smtClean="0"/>
              <a:t>‹#›</a:t>
            </a:fld>
            <a:endParaRPr lang="tr-TR"/>
          </a:p>
        </p:txBody>
      </p:sp>
    </p:spTree>
    <p:extLst>
      <p:ext uri="{BB962C8B-B14F-4D97-AF65-F5344CB8AC3E}">
        <p14:creationId xmlns:p14="http://schemas.microsoft.com/office/powerpoint/2010/main" val="2367981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1</a:t>
            </a:fld>
            <a:endParaRPr lang="tr-TR"/>
          </a:p>
        </p:txBody>
      </p:sp>
    </p:spTree>
    <p:extLst>
      <p:ext uri="{BB962C8B-B14F-4D97-AF65-F5344CB8AC3E}">
        <p14:creationId xmlns:p14="http://schemas.microsoft.com/office/powerpoint/2010/main" val="3092875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46</a:t>
            </a:fld>
            <a:endParaRPr lang="tr-TR"/>
          </a:p>
        </p:txBody>
      </p:sp>
    </p:spTree>
    <p:extLst>
      <p:ext uri="{BB962C8B-B14F-4D97-AF65-F5344CB8AC3E}">
        <p14:creationId xmlns:p14="http://schemas.microsoft.com/office/powerpoint/2010/main" val="805171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47</a:t>
            </a:fld>
            <a:endParaRPr lang="tr-TR"/>
          </a:p>
        </p:txBody>
      </p:sp>
    </p:spTree>
    <p:extLst>
      <p:ext uri="{BB962C8B-B14F-4D97-AF65-F5344CB8AC3E}">
        <p14:creationId xmlns:p14="http://schemas.microsoft.com/office/powerpoint/2010/main" val="1205126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51</a:t>
            </a:fld>
            <a:endParaRPr lang="tr-TR"/>
          </a:p>
        </p:txBody>
      </p:sp>
    </p:spTree>
    <p:extLst>
      <p:ext uri="{BB962C8B-B14F-4D97-AF65-F5344CB8AC3E}">
        <p14:creationId xmlns:p14="http://schemas.microsoft.com/office/powerpoint/2010/main" val="2714617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54</a:t>
            </a:fld>
            <a:endParaRPr lang="tr-TR"/>
          </a:p>
        </p:txBody>
      </p:sp>
    </p:spTree>
    <p:extLst>
      <p:ext uri="{BB962C8B-B14F-4D97-AF65-F5344CB8AC3E}">
        <p14:creationId xmlns:p14="http://schemas.microsoft.com/office/powerpoint/2010/main" val="3100215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55</a:t>
            </a:fld>
            <a:endParaRPr lang="tr-TR"/>
          </a:p>
        </p:txBody>
      </p:sp>
    </p:spTree>
    <p:extLst>
      <p:ext uri="{BB962C8B-B14F-4D97-AF65-F5344CB8AC3E}">
        <p14:creationId xmlns:p14="http://schemas.microsoft.com/office/powerpoint/2010/main" val="3157067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61</a:t>
            </a:fld>
            <a:endParaRPr lang="tr-TR"/>
          </a:p>
        </p:txBody>
      </p:sp>
    </p:spTree>
    <p:extLst>
      <p:ext uri="{BB962C8B-B14F-4D97-AF65-F5344CB8AC3E}">
        <p14:creationId xmlns:p14="http://schemas.microsoft.com/office/powerpoint/2010/main" val="263514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62</a:t>
            </a:fld>
            <a:endParaRPr lang="tr-TR"/>
          </a:p>
        </p:txBody>
      </p:sp>
    </p:spTree>
    <p:extLst>
      <p:ext uri="{BB962C8B-B14F-4D97-AF65-F5344CB8AC3E}">
        <p14:creationId xmlns:p14="http://schemas.microsoft.com/office/powerpoint/2010/main" val="488066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67</a:t>
            </a:fld>
            <a:endParaRPr lang="tr-TR"/>
          </a:p>
        </p:txBody>
      </p:sp>
    </p:spTree>
    <p:extLst>
      <p:ext uri="{BB962C8B-B14F-4D97-AF65-F5344CB8AC3E}">
        <p14:creationId xmlns:p14="http://schemas.microsoft.com/office/powerpoint/2010/main" val="3476098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68</a:t>
            </a:fld>
            <a:endParaRPr lang="tr-TR"/>
          </a:p>
        </p:txBody>
      </p:sp>
    </p:spTree>
    <p:extLst>
      <p:ext uri="{BB962C8B-B14F-4D97-AF65-F5344CB8AC3E}">
        <p14:creationId xmlns:p14="http://schemas.microsoft.com/office/powerpoint/2010/main" val="1861386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69</a:t>
            </a:fld>
            <a:endParaRPr lang="tr-TR"/>
          </a:p>
        </p:txBody>
      </p:sp>
    </p:spTree>
    <p:extLst>
      <p:ext uri="{BB962C8B-B14F-4D97-AF65-F5344CB8AC3E}">
        <p14:creationId xmlns:p14="http://schemas.microsoft.com/office/powerpoint/2010/main" val="3401963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4</a:t>
            </a:fld>
            <a:endParaRPr lang="tr-TR"/>
          </a:p>
        </p:txBody>
      </p:sp>
    </p:spTree>
    <p:extLst>
      <p:ext uri="{BB962C8B-B14F-4D97-AF65-F5344CB8AC3E}">
        <p14:creationId xmlns:p14="http://schemas.microsoft.com/office/powerpoint/2010/main" val="1202426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72</a:t>
            </a:fld>
            <a:endParaRPr lang="tr-TR"/>
          </a:p>
        </p:txBody>
      </p:sp>
    </p:spTree>
    <p:extLst>
      <p:ext uri="{BB962C8B-B14F-4D97-AF65-F5344CB8AC3E}">
        <p14:creationId xmlns:p14="http://schemas.microsoft.com/office/powerpoint/2010/main" val="2859057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75</a:t>
            </a:fld>
            <a:endParaRPr lang="tr-TR"/>
          </a:p>
        </p:txBody>
      </p:sp>
    </p:spTree>
    <p:extLst>
      <p:ext uri="{BB962C8B-B14F-4D97-AF65-F5344CB8AC3E}">
        <p14:creationId xmlns:p14="http://schemas.microsoft.com/office/powerpoint/2010/main" val="955425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80</a:t>
            </a:fld>
            <a:endParaRPr lang="tr-TR"/>
          </a:p>
        </p:txBody>
      </p:sp>
    </p:spTree>
    <p:extLst>
      <p:ext uri="{BB962C8B-B14F-4D97-AF65-F5344CB8AC3E}">
        <p14:creationId xmlns:p14="http://schemas.microsoft.com/office/powerpoint/2010/main" val="720861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85</a:t>
            </a:fld>
            <a:endParaRPr lang="tr-TR"/>
          </a:p>
        </p:txBody>
      </p:sp>
    </p:spTree>
    <p:extLst>
      <p:ext uri="{BB962C8B-B14F-4D97-AF65-F5344CB8AC3E}">
        <p14:creationId xmlns:p14="http://schemas.microsoft.com/office/powerpoint/2010/main" val="2220361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53291ED-4CFE-447C-BD26-CB81FC7F8A85}" type="slidenum">
              <a:rPr lang="tr-TR" smtClean="0"/>
              <a:t>7</a:t>
            </a:fld>
            <a:endParaRPr lang="tr-TR"/>
          </a:p>
        </p:txBody>
      </p:sp>
    </p:spTree>
    <p:extLst>
      <p:ext uri="{BB962C8B-B14F-4D97-AF65-F5344CB8AC3E}">
        <p14:creationId xmlns:p14="http://schemas.microsoft.com/office/powerpoint/2010/main" val="305642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8</a:t>
            </a:fld>
            <a:endParaRPr lang="tr-TR"/>
          </a:p>
        </p:txBody>
      </p:sp>
    </p:spTree>
    <p:extLst>
      <p:ext uri="{BB962C8B-B14F-4D97-AF65-F5344CB8AC3E}">
        <p14:creationId xmlns:p14="http://schemas.microsoft.com/office/powerpoint/2010/main" val="2445786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10</a:t>
            </a:fld>
            <a:endParaRPr lang="tr-TR"/>
          </a:p>
        </p:txBody>
      </p:sp>
    </p:spTree>
    <p:extLst>
      <p:ext uri="{BB962C8B-B14F-4D97-AF65-F5344CB8AC3E}">
        <p14:creationId xmlns:p14="http://schemas.microsoft.com/office/powerpoint/2010/main" val="2615314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17</a:t>
            </a:fld>
            <a:endParaRPr lang="tr-TR"/>
          </a:p>
        </p:txBody>
      </p:sp>
    </p:spTree>
    <p:extLst>
      <p:ext uri="{BB962C8B-B14F-4D97-AF65-F5344CB8AC3E}">
        <p14:creationId xmlns:p14="http://schemas.microsoft.com/office/powerpoint/2010/main" val="1484396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25</a:t>
            </a:fld>
            <a:endParaRPr lang="tr-TR"/>
          </a:p>
        </p:txBody>
      </p:sp>
    </p:spTree>
    <p:extLst>
      <p:ext uri="{BB962C8B-B14F-4D97-AF65-F5344CB8AC3E}">
        <p14:creationId xmlns:p14="http://schemas.microsoft.com/office/powerpoint/2010/main" val="24733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27</a:t>
            </a:fld>
            <a:endParaRPr lang="tr-TR"/>
          </a:p>
        </p:txBody>
      </p:sp>
    </p:spTree>
    <p:extLst>
      <p:ext uri="{BB962C8B-B14F-4D97-AF65-F5344CB8AC3E}">
        <p14:creationId xmlns:p14="http://schemas.microsoft.com/office/powerpoint/2010/main" val="875887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53291ED-4CFE-447C-BD26-CB81FC7F8A85}" type="slidenum">
              <a:rPr lang="tr-TR" smtClean="0"/>
              <a:t>31</a:t>
            </a:fld>
            <a:endParaRPr lang="tr-TR"/>
          </a:p>
        </p:txBody>
      </p:sp>
    </p:spTree>
    <p:extLst>
      <p:ext uri="{BB962C8B-B14F-4D97-AF65-F5344CB8AC3E}">
        <p14:creationId xmlns:p14="http://schemas.microsoft.com/office/powerpoint/2010/main" val="2004358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tr-TR" smtClean="0"/>
              <a:t>Asıl başlık stili için tıklatın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100070E1-EEFF-4F32-9BC3-CD52D6C8DF40}" type="datetimeFigureOut">
              <a:rPr lang="tr-TR" smtClean="0"/>
              <a:t>30.11.2024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3833526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00070E1-EEFF-4F32-9BC3-CD52D6C8DF40}" type="datetimeFigureOut">
              <a:rPr lang="tr-TR" smtClean="0"/>
              <a:t>30.11.2024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223291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tr-TR" smtClean="0"/>
              <a:t>Asıl başlık stili için tıklatın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00070E1-EEFF-4F32-9BC3-CD52D6C8DF40}" type="datetimeFigureOut">
              <a:rPr lang="tr-TR" smtClean="0"/>
              <a:t>30.11.2024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38700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tr-TR" smtClean="0"/>
              <a:t>Asıl başlık stili için tıklatın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00070E1-EEFF-4F32-9BC3-CD52D6C8DF40}" type="datetimeFigureOut">
              <a:rPr lang="tr-TR" smtClean="0"/>
              <a:t>30.11.2024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76F136-D798-4FB6-A98F-720C9D4973BF}" type="slidenum">
              <a:rPr lang="tr-TR" smtClean="0"/>
              <a:t>‹#›</a:t>
            </a:fld>
            <a:endParaRPr lang="tr-T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479925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00070E1-EEFF-4F32-9BC3-CD52D6C8DF40}" type="datetimeFigureOut">
              <a:rPr lang="tr-TR" smtClean="0"/>
              <a:t>30.11.2024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1464050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smtClean="0"/>
              <a:t>Asıl başlık stili için tıklatın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00070E1-EEFF-4F32-9BC3-CD52D6C8DF40}" type="datetimeFigureOut">
              <a:rPr lang="tr-TR" smtClean="0"/>
              <a:t>30.11.2024</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839586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smtClean="0"/>
              <a:t>Asıl başlık stili için tıklatın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00070E1-EEFF-4F32-9BC3-CD52D6C8DF40}" type="datetimeFigureOut">
              <a:rPr lang="tr-TR" smtClean="0"/>
              <a:t>30.11.2024</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1880962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00070E1-EEFF-4F32-9BC3-CD52D6C8DF40}" type="datetimeFigureOut">
              <a:rPr lang="tr-TR" smtClean="0"/>
              <a:t>30.11.2024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1420247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00070E1-EEFF-4F32-9BC3-CD52D6C8DF40}" type="datetimeFigureOut">
              <a:rPr lang="tr-TR" smtClean="0"/>
              <a:t>30.11.2024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915166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00070E1-EEFF-4F32-9BC3-CD52D6C8DF40}" type="datetimeFigureOut">
              <a:rPr lang="tr-TR" smtClean="0"/>
              <a:t>30.11.2024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279612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00070E1-EEFF-4F32-9BC3-CD52D6C8DF40}" type="datetimeFigureOut">
              <a:rPr lang="tr-TR" smtClean="0"/>
              <a:t>30.11.2024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342633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100070E1-EEFF-4F32-9BC3-CD52D6C8DF40}" type="datetimeFigureOut">
              <a:rPr lang="tr-TR" smtClean="0"/>
              <a:t>30.11.2024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303842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100070E1-EEFF-4F32-9BC3-CD52D6C8DF40}" type="datetimeFigureOut">
              <a:rPr lang="tr-TR" smtClean="0"/>
              <a:t>30.11.2024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1778497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7" name="Date Placeholder 2"/>
          <p:cNvSpPr>
            <a:spLocks noGrp="1"/>
          </p:cNvSpPr>
          <p:nvPr>
            <p:ph type="dt" sz="half" idx="10"/>
          </p:nvPr>
        </p:nvSpPr>
        <p:spPr/>
        <p:txBody>
          <a:bodyPr/>
          <a:lstStyle/>
          <a:p>
            <a:fld id="{100070E1-EEFF-4F32-9BC3-CD52D6C8DF40}" type="datetimeFigureOut">
              <a:rPr lang="tr-TR" smtClean="0"/>
              <a:t>30.11.2024</a:t>
            </a:fld>
            <a:endParaRPr lang="tr-TR"/>
          </a:p>
        </p:txBody>
      </p:sp>
      <p:sp>
        <p:nvSpPr>
          <p:cNvPr id="5" name="Footer Placeholder 3"/>
          <p:cNvSpPr>
            <a:spLocks noGrp="1"/>
          </p:cNvSpPr>
          <p:nvPr>
            <p:ph type="ftr" sz="quarter" idx="11"/>
          </p:nvPr>
        </p:nvSpPr>
        <p:spPr/>
        <p:txBody>
          <a:bodyPr/>
          <a:lstStyle/>
          <a:p>
            <a:endParaRPr lang="tr-TR"/>
          </a:p>
        </p:txBody>
      </p:sp>
      <p:sp>
        <p:nvSpPr>
          <p:cNvPr id="6" name="Slide Number Placeholder 4"/>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253620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00070E1-EEFF-4F32-9BC3-CD52D6C8DF40}" type="datetimeFigureOut">
              <a:rPr lang="tr-TR" smtClean="0"/>
              <a:t>30.11.2024</a:t>
            </a:fld>
            <a:endParaRPr lang="tr-TR"/>
          </a:p>
        </p:txBody>
      </p:sp>
      <p:sp>
        <p:nvSpPr>
          <p:cNvPr id="5" name="Footer Placeholder 2"/>
          <p:cNvSpPr>
            <a:spLocks noGrp="1"/>
          </p:cNvSpPr>
          <p:nvPr>
            <p:ph type="ftr" sz="quarter" idx="11"/>
          </p:nvPr>
        </p:nvSpPr>
        <p:spPr/>
        <p:txBody>
          <a:bodyPr/>
          <a:lstStyle/>
          <a:p>
            <a:endParaRPr lang="tr-TR"/>
          </a:p>
        </p:txBody>
      </p:sp>
      <p:sp>
        <p:nvSpPr>
          <p:cNvPr id="6" name="Slide Number Placeholder 3"/>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3818680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7" name="Date Placeholder 4"/>
          <p:cNvSpPr>
            <a:spLocks noGrp="1"/>
          </p:cNvSpPr>
          <p:nvPr>
            <p:ph type="dt" sz="half" idx="10"/>
          </p:nvPr>
        </p:nvSpPr>
        <p:spPr/>
        <p:txBody>
          <a:bodyPr/>
          <a:lstStyle/>
          <a:p>
            <a:fld id="{100070E1-EEFF-4F32-9BC3-CD52D6C8DF40}" type="datetimeFigureOut">
              <a:rPr lang="tr-TR" smtClean="0"/>
              <a:t>30.11.2024</a:t>
            </a:fld>
            <a:endParaRPr lang="tr-TR"/>
          </a:p>
        </p:txBody>
      </p:sp>
      <p:sp>
        <p:nvSpPr>
          <p:cNvPr id="5" name="Footer Placeholder 5"/>
          <p:cNvSpPr>
            <a:spLocks noGrp="1"/>
          </p:cNvSpPr>
          <p:nvPr>
            <p:ph type="ftr" sz="quarter" idx="11"/>
          </p:nvPr>
        </p:nvSpPr>
        <p:spPr/>
        <p:txBody>
          <a:bodyPr/>
          <a:lstStyle/>
          <a:p>
            <a:endParaRPr lang="tr-TR"/>
          </a:p>
        </p:txBody>
      </p:sp>
      <p:sp>
        <p:nvSpPr>
          <p:cNvPr id="6" name="Slide Number Placeholder 6"/>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848998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00070E1-EEFF-4F32-9BC3-CD52D6C8DF40}" type="datetimeFigureOut">
              <a:rPr lang="tr-TR" smtClean="0"/>
              <a:t>30.11.2024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476F136-D798-4FB6-A98F-720C9D4973BF}" type="slidenum">
              <a:rPr lang="tr-TR" smtClean="0"/>
              <a:t>‹#›</a:t>
            </a:fld>
            <a:endParaRPr lang="tr-TR"/>
          </a:p>
        </p:txBody>
      </p:sp>
    </p:spTree>
    <p:extLst>
      <p:ext uri="{BB962C8B-B14F-4D97-AF65-F5344CB8AC3E}">
        <p14:creationId xmlns:p14="http://schemas.microsoft.com/office/powerpoint/2010/main" val="3493359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00070E1-EEFF-4F32-9BC3-CD52D6C8DF40}" type="datetimeFigureOut">
              <a:rPr lang="tr-TR" smtClean="0"/>
              <a:t>30.11.2024</a:t>
            </a:fld>
            <a:endParaRPr lang="tr-T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tr-T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476F136-D798-4FB6-A98F-720C9D4973BF}" type="slidenum">
              <a:rPr lang="tr-TR" smtClean="0"/>
              <a:t>‹#›</a:t>
            </a:fld>
            <a:endParaRPr lang="tr-TR"/>
          </a:p>
        </p:txBody>
      </p:sp>
    </p:spTree>
    <p:extLst>
      <p:ext uri="{BB962C8B-B14F-4D97-AF65-F5344CB8AC3E}">
        <p14:creationId xmlns:p14="http://schemas.microsoft.com/office/powerpoint/2010/main" val="1560881186"/>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21920" y="542926"/>
            <a:ext cx="11506201" cy="3114674"/>
          </a:xfrm>
        </p:spPr>
        <p:txBody>
          <a:bodyPr/>
          <a:lstStyle/>
          <a:p>
            <a:r>
              <a:rPr lang="tr-TR" sz="4800" dirty="0" smtClean="0">
                <a:latin typeface="Bookman Old Style" panose="02050604050505020204" pitchFamily="18" charset="0"/>
              </a:rPr>
              <a:t>    </a:t>
            </a:r>
            <a:r>
              <a:rPr lang="tr-TR" u="sng" dirty="0" smtClean="0">
                <a:latin typeface="Bookman Old Style" panose="02050604050505020204" pitchFamily="18" charset="0"/>
              </a:rPr>
              <a:t>EMEKLİ HEKİMLERİN</a:t>
            </a:r>
            <a:r>
              <a:rPr lang="tr-TR" dirty="0" smtClean="0">
                <a:latin typeface="Bookman Old Style" panose="02050604050505020204" pitchFamily="18" charset="0"/>
              </a:rPr>
              <a:t> </a:t>
            </a:r>
            <a:br>
              <a:rPr lang="tr-TR" dirty="0" smtClean="0">
                <a:latin typeface="Bookman Old Style" panose="02050604050505020204" pitchFamily="18" charset="0"/>
              </a:rPr>
            </a:br>
            <a:r>
              <a:rPr lang="tr-TR" dirty="0" smtClean="0">
                <a:latin typeface="Bookman Old Style" panose="02050604050505020204" pitchFamily="18" charset="0"/>
              </a:rPr>
              <a:t>        </a:t>
            </a:r>
            <a:r>
              <a:rPr lang="tr-TR" u="sng" dirty="0" smtClean="0">
                <a:solidFill>
                  <a:srgbClr val="FFC000"/>
                </a:solidFill>
                <a:latin typeface="Bookman Old Style" panose="02050604050505020204" pitchFamily="18" charset="0"/>
              </a:rPr>
              <a:t>Y</a:t>
            </a:r>
            <a:r>
              <a:rPr lang="tr-TR" u="sng" dirty="0" smtClean="0">
                <a:solidFill>
                  <a:srgbClr val="002060"/>
                </a:solidFill>
                <a:latin typeface="Bookman Old Style" panose="02050604050505020204" pitchFamily="18" charset="0"/>
              </a:rPr>
              <a:t>A</a:t>
            </a:r>
            <a:r>
              <a:rPr lang="tr-TR" u="sng" dirty="0" smtClean="0">
                <a:solidFill>
                  <a:srgbClr val="FFFF00"/>
                </a:solidFill>
                <a:latin typeface="Bookman Old Style" panose="02050604050505020204" pitchFamily="18" charset="0"/>
              </a:rPr>
              <a:t>Ş</a:t>
            </a:r>
            <a:r>
              <a:rPr lang="tr-TR" u="sng" dirty="0" smtClean="0">
                <a:solidFill>
                  <a:schemeClr val="accent3"/>
                </a:solidFill>
                <a:latin typeface="Bookman Old Style" panose="02050604050505020204" pitchFamily="18" charset="0"/>
              </a:rPr>
              <a:t>A</a:t>
            </a:r>
            <a:r>
              <a:rPr lang="tr-TR" u="sng" dirty="0" smtClean="0">
                <a:solidFill>
                  <a:schemeClr val="accent4">
                    <a:lumMod val="50000"/>
                  </a:schemeClr>
                </a:solidFill>
                <a:latin typeface="Bookman Old Style" panose="02050604050505020204" pitchFamily="18" charset="0"/>
              </a:rPr>
              <a:t>M</a:t>
            </a:r>
            <a:r>
              <a:rPr lang="tr-TR" u="sng" dirty="0" smtClean="0">
                <a:latin typeface="Bookman Old Style" panose="02050604050505020204" pitchFamily="18" charset="0"/>
              </a:rPr>
              <a:t>  </a:t>
            </a:r>
            <a:r>
              <a:rPr lang="tr-TR" u="sng" dirty="0" smtClean="0">
                <a:solidFill>
                  <a:schemeClr val="bg1"/>
                </a:solidFill>
                <a:latin typeface="Bookman Old Style" panose="02050604050505020204" pitchFamily="18" charset="0"/>
              </a:rPr>
              <a:t>R</a:t>
            </a:r>
            <a:r>
              <a:rPr lang="tr-TR" u="sng" dirty="0" smtClean="0">
                <a:solidFill>
                  <a:srgbClr val="C00000"/>
                </a:solidFill>
                <a:latin typeface="Bookman Old Style" panose="02050604050505020204" pitchFamily="18" charset="0"/>
              </a:rPr>
              <a:t>E</a:t>
            </a:r>
            <a:r>
              <a:rPr lang="tr-TR" u="sng" dirty="0" smtClean="0">
                <a:solidFill>
                  <a:srgbClr val="FFC000"/>
                </a:solidFill>
                <a:latin typeface="Bookman Old Style" panose="02050604050505020204" pitchFamily="18" charset="0"/>
              </a:rPr>
              <a:t>N</a:t>
            </a:r>
            <a:r>
              <a:rPr lang="tr-TR" u="sng" dirty="0" smtClean="0">
                <a:latin typeface="Bookman Old Style" panose="02050604050505020204" pitchFamily="18" charset="0"/>
              </a:rPr>
              <a:t>G</a:t>
            </a:r>
            <a:r>
              <a:rPr lang="tr-TR" u="sng" dirty="0" smtClean="0">
                <a:solidFill>
                  <a:schemeClr val="bg1"/>
                </a:solidFill>
                <a:latin typeface="Bookman Old Style" panose="02050604050505020204" pitchFamily="18" charset="0"/>
              </a:rPr>
              <a:t>İ</a:t>
            </a:r>
            <a:endParaRPr lang="tr-TR" u="sng" dirty="0">
              <a:solidFill>
                <a:schemeClr val="bg1"/>
              </a:solidFill>
              <a:latin typeface="Bookman Old Style" panose="02050604050505020204" pitchFamily="18" charset="0"/>
            </a:endParaRPr>
          </a:p>
        </p:txBody>
      </p:sp>
      <p:sp>
        <p:nvSpPr>
          <p:cNvPr id="3" name="Alt Başlık 2"/>
          <p:cNvSpPr>
            <a:spLocks noGrp="1"/>
          </p:cNvSpPr>
          <p:nvPr>
            <p:ph type="subTitle" idx="1"/>
          </p:nvPr>
        </p:nvSpPr>
        <p:spPr/>
        <p:txBody>
          <a:bodyPr>
            <a:noAutofit/>
          </a:bodyPr>
          <a:lstStyle/>
          <a:p>
            <a:pPr algn="ctr"/>
            <a:r>
              <a:rPr lang="tr-TR" sz="3600" b="1" cap="none" dirty="0" err="1" smtClean="0">
                <a:solidFill>
                  <a:srgbClr val="FFFF00"/>
                </a:solidFill>
                <a:latin typeface="Bookman Old Style" panose="02050604050505020204" pitchFamily="18" charset="0"/>
              </a:rPr>
              <a:t>Jin.Dr</a:t>
            </a:r>
            <a:r>
              <a:rPr lang="tr-TR" sz="3600" b="1" cap="none" dirty="0" smtClean="0">
                <a:solidFill>
                  <a:srgbClr val="FFFF00"/>
                </a:solidFill>
                <a:latin typeface="Bookman Old Style" panose="02050604050505020204" pitchFamily="18" charset="0"/>
              </a:rPr>
              <a:t>. Erdinç </a:t>
            </a:r>
            <a:r>
              <a:rPr lang="tr-TR" sz="3600" b="1" cap="none" dirty="0">
                <a:solidFill>
                  <a:srgbClr val="FFFF00"/>
                </a:solidFill>
                <a:latin typeface="Bookman Old Style" panose="02050604050505020204" pitchFamily="18" charset="0"/>
              </a:rPr>
              <a:t>K</a:t>
            </a:r>
            <a:r>
              <a:rPr lang="tr-TR" sz="3600" b="1" cap="none" dirty="0" smtClean="0">
                <a:solidFill>
                  <a:srgbClr val="FFFF00"/>
                </a:solidFill>
                <a:latin typeface="Bookman Old Style" panose="02050604050505020204" pitchFamily="18" charset="0"/>
              </a:rPr>
              <a:t>öksal</a:t>
            </a:r>
          </a:p>
          <a:p>
            <a:pPr algn="ctr"/>
            <a:r>
              <a:rPr lang="tr-TR" sz="3200" cap="none" dirty="0" smtClean="0">
                <a:solidFill>
                  <a:schemeClr val="tx1"/>
                </a:solidFill>
                <a:latin typeface="Bookman Old Style" panose="02050604050505020204" pitchFamily="18" charset="0"/>
              </a:rPr>
              <a:t> TTB Emekli Hekimler Kol </a:t>
            </a:r>
            <a:r>
              <a:rPr lang="tr-TR" sz="3200" cap="none" dirty="0">
                <a:solidFill>
                  <a:schemeClr val="tx1"/>
                </a:solidFill>
                <a:latin typeface="Bookman Old Style" panose="02050604050505020204" pitchFamily="18" charset="0"/>
              </a:rPr>
              <a:t>B</a:t>
            </a:r>
            <a:r>
              <a:rPr lang="tr-TR" sz="3200" cap="none" dirty="0" smtClean="0">
                <a:solidFill>
                  <a:schemeClr val="tx1"/>
                </a:solidFill>
                <a:latin typeface="Bookman Old Style" panose="02050604050505020204" pitchFamily="18" charset="0"/>
              </a:rPr>
              <a:t>şk.</a:t>
            </a:r>
            <a:endParaRPr lang="tr-TR" sz="3200" cap="none"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1005973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45958" y="426721"/>
            <a:ext cx="9845842" cy="1233638"/>
          </a:xfrm>
        </p:spPr>
        <p:txBody>
          <a:bodyPr/>
          <a:lstStyle/>
          <a:p>
            <a:r>
              <a:rPr lang="tr-TR" sz="3200" dirty="0" smtClean="0">
                <a:latin typeface="+mn-lt"/>
              </a:rPr>
              <a:t>             			  </a:t>
            </a:r>
            <a:r>
              <a:rPr lang="tr-TR" sz="3600" dirty="0" smtClean="0">
                <a:latin typeface="+mn-lt"/>
                <a:cs typeface="Arial" panose="020B0604020202020204" pitchFamily="34" charset="0"/>
              </a:rPr>
              <a:t>İlk KOL Toplantımız                                                               							23 Kasım 2014’te </a:t>
            </a:r>
            <a:br>
              <a:rPr lang="tr-TR" sz="3600" dirty="0" smtClean="0">
                <a:latin typeface="+mn-lt"/>
                <a:cs typeface="Arial" panose="020B0604020202020204" pitchFamily="34" charset="0"/>
              </a:rPr>
            </a:br>
            <a:r>
              <a:rPr lang="tr-TR" sz="3600" dirty="0" smtClean="0">
                <a:latin typeface="+mn-lt"/>
                <a:cs typeface="Arial" panose="020B0604020202020204" pitchFamily="34" charset="0"/>
              </a:rPr>
              <a:t>           Ankara Tabip Odasında yapılmıştır.</a:t>
            </a:r>
            <a:endParaRPr lang="tr-TR" sz="3600" dirty="0">
              <a:latin typeface="+mn-lt"/>
              <a:cs typeface="Arial" panose="020B0604020202020204" pitchFamily="34" charset="0"/>
            </a:endParaRPr>
          </a:p>
        </p:txBody>
      </p:sp>
      <p:sp>
        <p:nvSpPr>
          <p:cNvPr id="3" name="Metin Yer Tutucusu 2"/>
          <p:cNvSpPr>
            <a:spLocks noGrp="1"/>
          </p:cNvSpPr>
          <p:nvPr>
            <p:ph type="body" sz="half" idx="2"/>
          </p:nvPr>
        </p:nvSpPr>
        <p:spPr>
          <a:xfrm flipV="1">
            <a:off x="0" y="6019798"/>
            <a:ext cx="45719" cy="45719"/>
          </a:xfrm>
        </p:spPr>
        <p:txBody>
          <a:bodyPr>
            <a:normAutofit fontScale="25000" lnSpcReduction="20000"/>
          </a:bodyPr>
          <a:lstStyle/>
          <a:p>
            <a:endParaRPr lang="tr-TR" dirty="0"/>
          </a:p>
        </p:txBody>
      </p:sp>
      <p:pic>
        <p:nvPicPr>
          <p:cNvPr id="4" name="Resim 3"/>
          <p:cNvPicPr>
            <a:picLocks noChangeAspect="1"/>
          </p:cNvPicPr>
          <p:nvPr/>
        </p:nvPicPr>
        <p:blipFill>
          <a:blip r:embed="rId3"/>
          <a:stretch>
            <a:fillRect/>
          </a:stretch>
        </p:blipFill>
        <p:spPr>
          <a:xfrm>
            <a:off x="4715686" y="2667056"/>
            <a:ext cx="7108761" cy="3809944"/>
          </a:xfrm>
          <a:prstGeom prst="rect">
            <a:avLst/>
          </a:prstGeom>
        </p:spPr>
      </p:pic>
      <p:pic>
        <p:nvPicPr>
          <p:cNvPr id="6" name="Resim 5"/>
          <p:cNvPicPr>
            <a:picLocks noChangeAspect="1"/>
          </p:cNvPicPr>
          <p:nvPr/>
        </p:nvPicPr>
        <p:blipFill rotWithShape="1">
          <a:blip r:embed="rId4"/>
          <a:srcRect t="5530" r="297"/>
          <a:stretch/>
        </p:blipFill>
        <p:spPr>
          <a:xfrm>
            <a:off x="521691" y="3193519"/>
            <a:ext cx="4065550" cy="2758042"/>
          </a:xfrm>
          <a:prstGeom prst="rect">
            <a:avLst/>
          </a:prstGeom>
        </p:spPr>
      </p:pic>
    </p:spTree>
    <p:extLst>
      <p:ext uri="{BB962C8B-B14F-4D97-AF65-F5344CB8AC3E}">
        <p14:creationId xmlns:p14="http://schemas.microsoft.com/office/powerpoint/2010/main" val="1499826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899160"/>
            <a:ext cx="12192000" cy="2034524"/>
          </a:xfrm>
        </p:spPr>
        <p:txBody>
          <a:bodyPr/>
          <a:lstStyle/>
          <a:p>
            <a:pPr algn="ctr"/>
            <a:r>
              <a:rPr lang="tr-TR" i="1" dirty="0" smtClean="0">
                <a:latin typeface="Bookman Old Style" panose="02050604050505020204" pitchFamily="18" charset="0"/>
              </a:rPr>
              <a:t>Prensibimiz</a:t>
            </a:r>
            <a:br>
              <a:rPr lang="tr-TR" i="1" dirty="0" smtClean="0">
                <a:latin typeface="Bookman Old Style" panose="02050604050505020204" pitchFamily="18" charset="0"/>
              </a:rPr>
            </a:br>
            <a:r>
              <a:rPr lang="tr-TR" i="1" dirty="0" smtClean="0">
                <a:latin typeface="Bookman Old Style" panose="02050604050505020204" pitchFamily="18" charset="0"/>
              </a:rPr>
              <a:t>Emekli Hekimlerin sorunlarını                       mahallinde dinlemek için                                                                     çeşitli illere gidilerek </a:t>
            </a:r>
            <a:br>
              <a:rPr lang="tr-TR" i="1" dirty="0" smtClean="0">
                <a:latin typeface="Bookman Old Style" panose="02050604050505020204" pitchFamily="18" charset="0"/>
              </a:rPr>
            </a:br>
            <a:r>
              <a:rPr lang="tr-TR" i="1" dirty="0" smtClean="0">
                <a:latin typeface="Bookman Old Style" panose="02050604050505020204" pitchFamily="18" charset="0"/>
              </a:rPr>
              <a:t>oradaki Emekli </a:t>
            </a:r>
            <a:r>
              <a:rPr lang="tr-TR" i="1" dirty="0">
                <a:latin typeface="Bookman Old Style" panose="02050604050505020204" pitchFamily="18" charset="0"/>
              </a:rPr>
              <a:t>H</a:t>
            </a:r>
            <a:r>
              <a:rPr lang="tr-TR" i="1" dirty="0" smtClean="0">
                <a:latin typeface="Bookman Old Style" panose="02050604050505020204" pitchFamily="18" charset="0"/>
              </a:rPr>
              <a:t>ekimlerle bir araya gelmek </a:t>
            </a:r>
            <a:br>
              <a:rPr lang="tr-TR" i="1" dirty="0" smtClean="0">
                <a:latin typeface="Bookman Old Style" panose="02050604050505020204" pitchFamily="18" charset="0"/>
              </a:rPr>
            </a:br>
            <a:r>
              <a:rPr lang="tr-TR" i="1" dirty="0" smtClean="0">
                <a:latin typeface="Bookman Old Style" panose="02050604050505020204" pitchFamily="18" charset="0"/>
              </a:rPr>
              <a:t>ve </a:t>
            </a:r>
            <a:br>
              <a:rPr lang="tr-TR" i="1" dirty="0" smtClean="0">
                <a:latin typeface="Bookman Old Style" panose="02050604050505020204" pitchFamily="18" charset="0"/>
              </a:rPr>
            </a:br>
            <a:r>
              <a:rPr lang="tr-TR" i="1" dirty="0" smtClean="0">
                <a:latin typeface="Bookman Old Style" panose="02050604050505020204" pitchFamily="18" charset="0"/>
              </a:rPr>
              <a:t>dertlerini dinleyerek çareler aramaya çalışmaktır.</a:t>
            </a:r>
            <a:endParaRPr lang="tr-TR" dirty="0"/>
          </a:p>
        </p:txBody>
      </p:sp>
    </p:spTree>
    <p:extLst>
      <p:ext uri="{BB962C8B-B14F-4D97-AF65-F5344CB8AC3E}">
        <p14:creationId xmlns:p14="http://schemas.microsoft.com/office/powerpoint/2010/main" val="1159333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50630" y="452718"/>
            <a:ext cx="11043139" cy="1400530"/>
          </a:xfrm>
        </p:spPr>
        <p:txBody>
          <a:bodyPr/>
          <a:lstStyle/>
          <a:p>
            <a:r>
              <a:rPr lang="tr-TR" sz="4400" dirty="0" smtClean="0"/>
              <a:t>Antalya Emekli  Hekimler KOL Toplantısı</a:t>
            </a:r>
            <a:br>
              <a:rPr lang="tr-TR" sz="4400" dirty="0" smtClean="0"/>
            </a:br>
            <a:r>
              <a:rPr lang="tr-TR" sz="4000" dirty="0" smtClean="0"/>
              <a:t>                         20 Aralık 2014  </a:t>
            </a:r>
            <a:endParaRPr lang="tr-TR" sz="4000" dirty="0"/>
          </a:p>
        </p:txBody>
      </p:sp>
      <p:pic>
        <p:nvPicPr>
          <p:cNvPr id="5" name="Picture 2" descr="C:\Users\deniz\Desktop\sunum resimler\IMG_0155.PNG"/>
          <p:cNvPicPr/>
          <p:nvPr/>
        </p:nvPicPr>
        <p:blipFill rotWithShape="1">
          <a:blip r:embed="rId2" cstate="print"/>
          <a:srcRect l="1" t="15067" r="-1928" b="18842"/>
          <a:stretch/>
        </p:blipFill>
        <p:spPr bwMode="auto">
          <a:xfrm>
            <a:off x="773723" y="1853248"/>
            <a:ext cx="10796954" cy="45475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9635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86862" y="452718"/>
            <a:ext cx="11078307" cy="1400530"/>
          </a:xfrm>
        </p:spPr>
        <p:txBody>
          <a:bodyPr/>
          <a:lstStyle/>
          <a:p>
            <a:r>
              <a:rPr lang="tr-TR" sz="4400" dirty="0" smtClean="0"/>
              <a:t>Adana Emekli Hekimler KOL Toplantısı</a:t>
            </a:r>
            <a:br>
              <a:rPr lang="tr-TR" sz="4400" dirty="0" smtClean="0"/>
            </a:br>
            <a:r>
              <a:rPr lang="tr-TR" dirty="0" smtClean="0"/>
              <a:t>                        24 Ocak 2015</a:t>
            </a:r>
            <a:endParaRPr lang="tr-TR" dirty="0"/>
          </a:p>
        </p:txBody>
      </p:sp>
      <p:pic>
        <p:nvPicPr>
          <p:cNvPr id="3" name="Picture 2" descr="C:\Users\deniz\Desktop\sunum resimler\IMG_0158.PNG"/>
          <p:cNvPicPr>
            <a:picLocks noChangeAspect="1" noChangeArrowheads="1"/>
          </p:cNvPicPr>
          <p:nvPr/>
        </p:nvPicPr>
        <p:blipFill>
          <a:blip r:embed="rId2" cstate="print"/>
          <a:srcRect/>
          <a:stretch>
            <a:fillRect/>
          </a:stretch>
        </p:blipFill>
        <p:spPr bwMode="auto">
          <a:xfrm>
            <a:off x="6323470" y="2651646"/>
            <a:ext cx="5868529" cy="4019899"/>
          </a:xfrm>
          <a:prstGeom prst="rect">
            <a:avLst/>
          </a:prstGeom>
          <a:noFill/>
        </p:spPr>
      </p:pic>
      <p:pic>
        <p:nvPicPr>
          <p:cNvPr id="5" name="Picture 2" descr="C:\Users\deniz\Desktop\sunum resimler\IMG_0157.PNG"/>
          <p:cNvPicPr>
            <a:picLocks noChangeAspect="1" noChangeArrowheads="1"/>
          </p:cNvPicPr>
          <p:nvPr/>
        </p:nvPicPr>
        <p:blipFill rotWithShape="1">
          <a:blip r:embed="rId3" cstate="print"/>
          <a:srcRect t="13780" r="1341" b="16863"/>
          <a:stretch/>
        </p:blipFill>
        <p:spPr bwMode="auto">
          <a:xfrm>
            <a:off x="386862" y="2651647"/>
            <a:ext cx="5936609" cy="4019899"/>
          </a:xfrm>
          <a:prstGeom prst="rect">
            <a:avLst/>
          </a:prstGeom>
          <a:noFill/>
        </p:spPr>
      </p:pic>
    </p:spTree>
    <p:extLst>
      <p:ext uri="{BB962C8B-B14F-4D97-AF65-F5344CB8AC3E}">
        <p14:creationId xmlns:p14="http://schemas.microsoft.com/office/powerpoint/2010/main" val="1240831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409854"/>
            <a:ext cx="10912477" cy="1400530"/>
          </a:xfrm>
        </p:spPr>
        <p:txBody>
          <a:bodyPr/>
          <a:lstStyle/>
          <a:p>
            <a:pPr marL="3133725" indent="-3133725"/>
            <a:r>
              <a:rPr lang="tr-TR" sz="4400" dirty="0" smtClean="0"/>
              <a:t>Hatay Emekli Hekimler KOL Toplantısı                      </a:t>
            </a:r>
            <a:r>
              <a:rPr lang="tr-TR" sz="4000" dirty="0" smtClean="0"/>
              <a:t>28 Şubat 2015</a:t>
            </a:r>
            <a:br>
              <a:rPr lang="tr-TR" sz="4000" dirty="0" smtClean="0"/>
            </a:br>
            <a:endParaRPr lang="tr-TR" sz="4000" dirty="0"/>
          </a:p>
        </p:txBody>
      </p:sp>
      <p:pic>
        <p:nvPicPr>
          <p:cNvPr id="3" name="Picture 2"/>
          <p:cNvPicPr>
            <a:picLocks noChangeAspect="1" noChangeArrowheads="1"/>
          </p:cNvPicPr>
          <p:nvPr/>
        </p:nvPicPr>
        <p:blipFill>
          <a:blip r:embed="rId2" cstate="print"/>
          <a:srcRect/>
          <a:stretch>
            <a:fillRect/>
          </a:stretch>
        </p:blipFill>
        <p:spPr bwMode="auto">
          <a:xfrm>
            <a:off x="2522577" y="1745371"/>
            <a:ext cx="6732563" cy="4839380"/>
          </a:xfrm>
          <a:prstGeom prst="rect">
            <a:avLst/>
          </a:prstGeom>
          <a:noFill/>
          <a:ln w="9525">
            <a:noFill/>
            <a:miter lim="800000"/>
            <a:headEnd/>
            <a:tailEnd/>
          </a:ln>
          <a:effectLst/>
        </p:spPr>
      </p:pic>
    </p:spTree>
    <p:extLst>
      <p:ext uri="{BB962C8B-B14F-4D97-AF65-F5344CB8AC3E}">
        <p14:creationId xmlns:p14="http://schemas.microsoft.com/office/powerpoint/2010/main" val="36120749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19908" y="382379"/>
            <a:ext cx="10544235" cy="1400530"/>
          </a:xfrm>
        </p:spPr>
        <p:txBody>
          <a:bodyPr/>
          <a:lstStyle/>
          <a:p>
            <a:r>
              <a:rPr lang="tr-TR" sz="4400" dirty="0" smtClean="0"/>
              <a:t>İzmir Emekli Hekimler KOL Toplantısı</a:t>
            </a:r>
            <a:r>
              <a:rPr lang="tr-TR" dirty="0" smtClean="0"/>
              <a:t/>
            </a:r>
            <a:br>
              <a:rPr lang="tr-TR" dirty="0" smtClean="0"/>
            </a:br>
            <a:r>
              <a:rPr lang="tr-TR" dirty="0" smtClean="0"/>
              <a:t>                     11 Nisan 2015</a:t>
            </a:r>
            <a:endParaRPr lang="tr-TR" dirty="0"/>
          </a:p>
        </p:txBody>
      </p:sp>
      <p:pic>
        <p:nvPicPr>
          <p:cNvPr id="3" name="Resim 2"/>
          <p:cNvPicPr/>
          <p:nvPr/>
        </p:nvPicPr>
        <p:blipFill rotWithShape="1">
          <a:blip r:embed="rId2" cstate="print">
            <a:extLst>
              <a:ext uri="{28A0092B-C50C-407E-A947-70E740481C1C}">
                <a14:useLocalDpi xmlns:a14="http://schemas.microsoft.com/office/drawing/2010/main" val="0"/>
              </a:ext>
            </a:extLst>
          </a:blip>
          <a:srcRect t="18539" r="-14"/>
          <a:stretch/>
        </p:blipFill>
        <p:spPr bwMode="auto">
          <a:xfrm>
            <a:off x="2602523" y="2047874"/>
            <a:ext cx="7069015" cy="44584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7839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452718"/>
            <a:ext cx="11061596" cy="1400530"/>
          </a:xfrm>
        </p:spPr>
        <p:txBody>
          <a:bodyPr/>
          <a:lstStyle/>
          <a:p>
            <a:pPr marL="6461125" indent="-6461125"/>
            <a:r>
              <a:rPr lang="tr-TR" dirty="0" smtClean="0"/>
              <a:t>İstanbul Emekli Hekimler Kol Toplantısı                                                                                        2 Mayıs 2015</a:t>
            </a:r>
            <a:endParaRPr lang="tr-TR" dirty="0"/>
          </a:p>
        </p:txBody>
      </p:sp>
      <p:pic>
        <p:nvPicPr>
          <p:cNvPr id="3" name="Picture 2"/>
          <p:cNvPicPr>
            <a:picLocks noChangeAspect="1" noChangeArrowheads="1"/>
          </p:cNvPicPr>
          <p:nvPr/>
        </p:nvPicPr>
        <p:blipFill>
          <a:blip r:embed="rId2" cstate="print"/>
          <a:srcRect/>
          <a:stretch>
            <a:fillRect/>
          </a:stretch>
        </p:blipFill>
        <p:spPr bwMode="auto">
          <a:xfrm>
            <a:off x="5692839" y="1853248"/>
            <a:ext cx="6014868" cy="4138479"/>
          </a:xfrm>
          <a:prstGeom prst="rect">
            <a:avLst/>
          </a:prstGeom>
          <a:noFill/>
          <a:ln w="9525">
            <a:noFill/>
            <a:miter lim="800000"/>
            <a:headEnd/>
            <a:tailEnd/>
          </a:ln>
          <a:effectLst/>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2781" y="1456364"/>
            <a:ext cx="5500782" cy="4823254"/>
          </a:xfrm>
          <a:prstGeom prst="rect">
            <a:avLst/>
          </a:prstGeom>
        </p:spPr>
      </p:pic>
    </p:spTree>
    <p:extLst>
      <p:ext uri="{BB962C8B-B14F-4D97-AF65-F5344CB8AC3E}">
        <p14:creationId xmlns:p14="http://schemas.microsoft.com/office/powerpoint/2010/main" val="909627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452718"/>
            <a:ext cx="11198227" cy="1400530"/>
          </a:xfrm>
        </p:spPr>
        <p:txBody>
          <a:bodyPr/>
          <a:lstStyle/>
          <a:p>
            <a:pPr marL="3043238" indent="-3043238"/>
            <a:r>
              <a:rPr lang="tr-TR" sz="4400" dirty="0" smtClean="0"/>
              <a:t>Denizli Emekli Hekimler KOL Toplantısı</a:t>
            </a:r>
            <a:r>
              <a:rPr lang="tr-TR" dirty="0" smtClean="0"/>
              <a:t/>
            </a:r>
            <a:br>
              <a:rPr lang="tr-TR" dirty="0" smtClean="0"/>
            </a:br>
            <a:r>
              <a:rPr lang="tr-TR" sz="4000" dirty="0" smtClean="0"/>
              <a:t>15 Kasım 2015</a:t>
            </a:r>
            <a:endParaRPr lang="tr-TR" sz="4000" dirty="0"/>
          </a:p>
        </p:txBody>
      </p:sp>
      <p:pic>
        <p:nvPicPr>
          <p:cNvPr id="3" name="Resim 2" descr="C:\Users\deniz\Desktop\DENİZLİ RESİMLER\IMG_2098.JPG"/>
          <p:cNvPicPr/>
          <p:nvPr/>
        </p:nvPicPr>
        <p:blipFill rotWithShape="1">
          <a:blip r:embed="rId3" cstate="print"/>
          <a:srcRect l="7696"/>
          <a:stretch/>
        </p:blipFill>
        <p:spPr bwMode="auto">
          <a:xfrm>
            <a:off x="6440654" y="2312513"/>
            <a:ext cx="4884820" cy="4032448"/>
          </a:xfrm>
          <a:prstGeom prst="rect">
            <a:avLst/>
          </a:prstGeom>
          <a:noFill/>
          <a:ln w="9525">
            <a:noFill/>
            <a:miter lim="800000"/>
            <a:headEnd/>
            <a:tailEnd/>
          </a:ln>
        </p:spPr>
      </p:pic>
      <p:pic>
        <p:nvPicPr>
          <p:cNvPr id="4" name="Resim 3" descr="C:\Users\deniz\Desktop\DENİZLİ RESİMLER\IMG_2086.JPG"/>
          <p:cNvPicPr/>
          <p:nvPr/>
        </p:nvPicPr>
        <p:blipFill>
          <a:blip r:embed="rId4" cstate="print"/>
          <a:srcRect/>
          <a:stretch>
            <a:fillRect/>
          </a:stretch>
        </p:blipFill>
        <p:spPr bwMode="auto">
          <a:xfrm>
            <a:off x="358923" y="2204501"/>
            <a:ext cx="5904656" cy="4248472"/>
          </a:xfrm>
          <a:prstGeom prst="rect">
            <a:avLst/>
          </a:prstGeom>
          <a:noFill/>
          <a:ln w="9525">
            <a:noFill/>
            <a:miter lim="800000"/>
            <a:headEnd/>
            <a:tailEnd/>
          </a:ln>
        </p:spPr>
      </p:pic>
    </p:spTree>
    <p:extLst>
      <p:ext uri="{BB962C8B-B14F-4D97-AF65-F5344CB8AC3E}">
        <p14:creationId xmlns:p14="http://schemas.microsoft.com/office/powerpoint/2010/main" val="984562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0024" y="452718"/>
            <a:ext cx="12392024" cy="1400530"/>
          </a:xfrm>
        </p:spPr>
        <p:txBody>
          <a:bodyPr/>
          <a:lstStyle/>
          <a:p>
            <a:pPr marL="628650" indent="-628650" algn="ctr"/>
            <a:r>
              <a:rPr lang="tr-TR" sz="4400" dirty="0" smtClean="0"/>
              <a:t>FİDANLARLA ÇINARLAR ELELE </a:t>
            </a:r>
            <a:br>
              <a:rPr lang="tr-TR" sz="4400" dirty="0" smtClean="0"/>
            </a:br>
            <a:r>
              <a:rPr lang="tr-TR" sz="4400" dirty="0" smtClean="0"/>
              <a:t>İstanbul Yeditepe Üniversitesi Tıp Fakültesi</a:t>
            </a:r>
            <a:br>
              <a:rPr lang="tr-TR" sz="4400" dirty="0" smtClean="0"/>
            </a:br>
            <a:r>
              <a:rPr lang="tr-TR" sz="4000" dirty="0" smtClean="0"/>
              <a:t>9 Mayıs 2016</a:t>
            </a:r>
            <a:br>
              <a:rPr lang="tr-TR" sz="4000" dirty="0" smtClean="0"/>
            </a:br>
            <a:r>
              <a:rPr lang="tr-TR" dirty="0"/>
              <a:t>,</a:t>
            </a:r>
          </a:p>
        </p:txBody>
      </p:sp>
      <p:pic>
        <p:nvPicPr>
          <p:cNvPr id="4" name="Resim 3" descr="C:\Users\user\Desktop\IMG_5890 (3).JPG"/>
          <p:cNvPicPr/>
          <p:nvPr/>
        </p:nvPicPr>
        <p:blipFill rotWithShape="1">
          <a:blip r:embed="rId2">
            <a:extLst>
              <a:ext uri="{28A0092B-C50C-407E-A947-70E740481C1C}">
                <a14:useLocalDpi xmlns:a14="http://schemas.microsoft.com/office/drawing/2010/main" val="0"/>
              </a:ext>
            </a:extLst>
          </a:blip>
          <a:srcRect l="2315" t="1516" r="3935" b="19404"/>
          <a:stretch/>
        </p:blipFill>
        <p:spPr bwMode="auto">
          <a:xfrm>
            <a:off x="2828925" y="2628900"/>
            <a:ext cx="6600825" cy="36337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5294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452718"/>
            <a:ext cx="11545889" cy="1400530"/>
          </a:xfrm>
        </p:spPr>
        <p:txBody>
          <a:bodyPr/>
          <a:lstStyle/>
          <a:p>
            <a:pPr marL="3586163" indent="-3586163"/>
            <a:r>
              <a:rPr lang="tr-TR" dirty="0" smtClean="0"/>
              <a:t>Eskişehir Emekli Hekimler KOL Toplantısı											11 Mayıs 2016 2015</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912" y="1978738"/>
            <a:ext cx="5366837" cy="4436349"/>
          </a:xfrm>
          <a:prstGeom prst="rect">
            <a:avLst/>
          </a:prstGeom>
        </p:spPr>
      </p:pic>
      <p:pic>
        <p:nvPicPr>
          <p:cNvPr id="5" name="Resim 4"/>
          <p:cNvPicPr>
            <a:picLocks noChangeAspect="1"/>
          </p:cNvPicPr>
          <p:nvPr/>
        </p:nvPicPr>
        <p:blipFill>
          <a:blip r:embed="rId3"/>
          <a:stretch>
            <a:fillRect/>
          </a:stretch>
        </p:blipFill>
        <p:spPr>
          <a:xfrm>
            <a:off x="6038374" y="2404981"/>
            <a:ext cx="5672614" cy="3583861"/>
          </a:xfrm>
          <a:prstGeom prst="rect">
            <a:avLst/>
          </a:prstGeom>
        </p:spPr>
      </p:pic>
    </p:spTree>
    <p:extLst>
      <p:ext uri="{BB962C8B-B14F-4D97-AF65-F5344CB8AC3E}">
        <p14:creationId xmlns:p14="http://schemas.microsoft.com/office/powerpoint/2010/main" val="36902480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52863" y="2959768"/>
            <a:ext cx="8197971" cy="2622884"/>
          </a:xfrm>
        </p:spPr>
        <p:txBody>
          <a:bodyPr/>
          <a:lstStyle/>
          <a:p>
            <a:r>
              <a:rPr lang="tr-TR" dirty="0" smtClean="0"/>
              <a:t> </a:t>
            </a:r>
            <a:r>
              <a:rPr lang="tr-TR" dirty="0" smtClean="0">
                <a:latin typeface="Bookman Old Style" panose="02050604050505020204" pitchFamily="18" charset="0"/>
              </a:rPr>
              <a:t>Kısaca</a:t>
            </a:r>
            <a:r>
              <a:rPr lang="tr-TR" dirty="0">
                <a:latin typeface="Bookman Old Style" panose="02050604050505020204" pitchFamily="18" charset="0"/>
              </a:rPr>
              <a:t/>
            </a:r>
            <a:br>
              <a:rPr lang="tr-TR" dirty="0">
                <a:latin typeface="Bookman Old Style" panose="02050604050505020204" pitchFamily="18" charset="0"/>
              </a:rPr>
            </a:br>
            <a:r>
              <a:rPr lang="tr-TR" dirty="0">
                <a:latin typeface="Bookman Old Style" panose="02050604050505020204" pitchFamily="18" charset="0"/>
              </a:rPr>
              <a:t> Tarihi geçmişimiz.</a:t>
            </a:r>
          </a:p>
        </p:txBody>
      </p:sp>
    </p:spTree>
    <p:extLst>
      <p:ext uri="{BB962C8B-B14F-4D97-AF65-F5344CB8AC3E}">
        <p14:creationId xmlns:p14="http://schemas.microsoft.com/office/powerpoint/2010/main" val="1561268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8675" y="623209"/>
            <a:ext cx="13020675" cy="1400530"/>
          </a:xfrm>
        </p:spPr>
        <p:txBody>
          <a:bodyPr/>
          <a:lstStyle/>
          <a:p>
            <a:pPr marL="2243138" indent="-2243138">
              <a:tabLst>
                <a:tab pos="542925" algn="l"/>
              </a:tabLst>
            </a:pPr>
            <a:r>
              <a:rPr lang="tr-TR" sz="4400" dirty="0" smtClean="0"/>
              <a:t>         Balıkesir Emekli Hekimler KOL Toplantısı ı   </a:t>
            </a:r>
            <a:r>
              <a:rPr lang="tr-TR" dirty="0" smtClean="0"/>
              <a:t>                  </a:t>
            </a:r>
            <a:r>
              <a:rPr lang="tr-TR" sz="4000" dirty="0" smtClean="0"/>
              <a:t>7 Temmuz 2016</a:t>
            </a:r>
            <a:endParaRPr lang="tr-TR" sz="4000" dirty="0"/>
          </a:p>
        </p:txBody>
      </p:sp>
      <p:pic>
        <p:nvPicPr>
          <p:cNvPr id="3" name="Resim 1" descr="11756590_10206364117053374_605387287_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44" t="-2032" r="11912"/>
          <a:stretch/>
        </p:blipFill>
        <p:spPr bwMode="auto">
          <a:xfrm>
            <a:off x="6986587" y="1323474"/>
            <a:ext cx="5028029" cy="5286369"/>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4" descr="11751175_10206364102853019_995357327_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555" y="2171700"/>
            <a:ext cx="6197216" cy="443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944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1085850"/>
            <a:ext cx="11269664" cy="767398"/>
          </a:xfrm>
        </p:spPr>
        <p:txBody>
          <a:bodyPr/>
          <a:lstStyle/>
          <a:p>
            <a:r>
              <a:rPr lang="tr-TR" dirty="0" smtClean="0">
                <a:latin typeface="Bookman Old Style" panose="02050604050505020204" pitchFamily="18" charset="0"/>
              </a:rPr>
              <a:t>Emekli Hekimlerin,</a:t>
            </a:r>
            <a:br>
              <a:rPr lang="tr-TR" dirty="0" smtClean="0">
                <a:latin typeface="Bookman Old Style" panose="02050604050505020204" pitchFamily="18" charset="0"/>
              </a:rPr>
            </a:br>
            <a:r>
              <a:rPr lang="tr-TR" dirty="0" smtClean="0">
                <a:latin typeface="Bookman Old Style" panose="02050604050505020204" pitchFamily="18" charset="0"/>
              </a:rPr>
              <a:t>Sağlık Kurumlarına gittiklerinde</a:t>
            </a:r>
            <a:br>
              <a:rPr lang="tr-TR" dirty="0" smtClean="0">
                <a:latin typeface="Bookman Old Style" panose="02050604050505020204" pitchFamily="18" charset="0"/>
              </a:rPr>
            </a:br>
            <a:r>
              <a:rPr lang="tr-TR" dirty="0" smtClean="0">
                <a:latin typeface="Bookman Old Style" panose="02050604050505020204" pitchFamily="18" charset="0"/>
              </a:rPr>
              <a:t>genellikle genç hekimlerin</a:t>
            </a:r>
            <a:br>
              <a:rPr lang="tr-TR" dirty="0" smtClean="0">
                <a:latin typeface="Bookman Old Style" panose="02050604050505020204" pitchFamily="18" charset="0"/>
              </a:rPr>
            </a:br>
            <a:r>
              <a:rPr lang="tr-TR" dirty="0" smtClean="0">
                <a:latin typeface="Bookman Old Style" panose="02050604050505020204" pitchFamily="18" charset="0"/>
              </a:rPr>
              <a:t>Deontolojiye uymayan  davranışlarıyla karşılaştıkları şikayetleri artınca,                   </a:t>
            </a:r>
            <a:r>
              <a:rPr lang="tr-TR" b="1" dirty="0" smtClean="0">
                <a:solidFill>
                  <a:srgbClr val="FFFF00"/>
                </a:solidFill>
                <a:latin typeface="Bookman Old Style" panose="02050604050505020204" pitchFamily="18" charset="0"/>
              </a:rPr>
              <a:t>FİDANLARLA ÇINARLAR ELELE</a:t>
            </a:r>
            <a:r>
              <a:rPr lang="tr-TR" dirty="0" smtClean="0">
                <a:solidFill>
                  <a:srgbClr val="FFFF00"/>
                </a:solidFill>
                <a:latin typeface="Bookman Old Style" panose="02050604050505020204" pitchFamily="18" charset="0"/>
              </a:rPr>
              <a:t> </a:t>
            </a:r>
            <a:r>
              <a:rPr lang="tr-TR" dirty="0" smtClean="0">
                <a:latin typeface="Bookman Old Style" panose="02050604050505020204" pitchFamily="18" charset="0"/>
              </a:rPr>
              <a:t>Projesini hayata geçirmeye karar verdik</a:t>
            </a:r>
            <a:r>
              <a:rPr lang="tr-TR" dirty="0" smtClean="0"/>
              <a:t>.</a:t>
            </a:r>
            <a:endParaRPr lang="tr-TR" dirty="0"/>
          </a:p>
        </p:txBody>
      </p:sp>
    </p:spTree>
    <p:extLst>
      <p:ext uri="{BB962C8B-B14F-4D97-AF65-F5344CB8AC3E}">
        <p14:creationId xmlns:p14="http://schemas.microsoft.com/office/powerpoint/2010/main" val="242926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99411" y="452718"/>
            <a:ext cx="10645351" cy="1400530"/>
          </a:xfrm>
        </p:spPr>
        <p:txBody>
          <a:bodyPr/>
          <a:lstStyle/>
          <a:p>
            <a:pPr marL="3228975" indent="-3228975"/>
            <a:r>
              <a:rPr lang="tr-TR" sz="4400" dirty="0" smtClean="0"/>
              <a:t>Bursa Emekli Hekimler KOL Toplantısı</a:t>
            </a:r>
            <a:r>
              <a:rPr lang="tr-TR" sz="4000" dirty="0" smtClean="0"/>
              <a:t>                            									5 Kasım 2016</a:t>
            </a:r>
            <a:endParaRPr lang="tr-TR" sz="4000" dirty="0"/>
          </a:p>
        </p:txBody>
      </p:sp>
      <p:pic>
        <p:nvPicPr>
          <p:cNvPr id="3" name="Resim 2"/>
          <p:cNvPicPr>
            <a:picLocks noChangeAspect="1"/>
          </p:cNvPicPr>
          <p:nvPr/>
        </p:nvPicPr>
        <p:blipFill rotWithShape="1">
          <a:blip r:embed="rId2" cstate="print">
            <a:extLst>
              <a:ext uri="{28A0092B-C50C-407E-A947-70E740481C1C}">
                <a14:useLocalDpi xmlns:a14="http://schemas.microsoft.com/office/drawing/2010/main" val="0"/>
              </a:ext>
            </a:extLst>
          </a:blip>
          <a:srcRect l="-1" t="15459" r="-911"/>
          <a:stretch/>
        </p:blipFill>
        <p:spPr>
          <a:xfrm>
            <a:off x="177747" y="1271588"/>
            <a:ext cx="8423327" cy="5335442"/>
          </a:xfrm>
          <a:prstGeom prst="rect">
            <a:avLst/>
          </a:prstGeom>
        </p:spPr>
      </p:pic>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1864" t="22030" r="13133"/>
          <a:stretch/>
        </p:blipFill>
        <p:spPr>
          <a:xfrm>
            <a:off x="8772526" y="2266544"/>
            <a:ext cx="3671888" cy="3345530"/>
          </a:xfrm>
          <a:prstGeom prst="rect">
            <a:avLst/>
          </a:prstGeom>
        </p:spPr>
      </p:pic>
    </p:spTree>
    <p:extLst>
      <p:ext uri="{BB962C8B-B14F-4D97-AF65-F5344CB8AC3E}">
        <p14:creationId xmlns:p14="http://schemas.microsoft.com/office/powerpoint/2010/main" val="2989469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452718"/>
            <a:ext cx="11131361" cy="1400530"/>
          </a:xfrm>
        </p:spPr>
        <p:txBody>
          <a:bodyPr/>
          <a:lstStyle/>
          <a:p>
            <a:pPr marL="3219450" indent="-3219450"/>
            <a:r>
              <a:rPr lang="tr-TR" sz="4400" dirty="0" smtClean="0"/>
              <a:t>Kocaeli Emekli </a:t>
            </a:r>
            <a:r>
              <a:rPr lang="tr-TR" sz="4400" dirty="0"/>
              <a:t>H</a:t>
            </a:r>
            <a:r>
              <a:rPr lang="tr-TR" sz="4400" dirty="0" smtClean="0"/>
              <a:t>ekimler KOL Toplantısı                 </a:t>
            </a:r>
            <a:r>
              <a:rPr lang="tr-TR" sz="4000" dirty="0" smtClean="0"/>
              <a:t>18 Aralık 2016</a:t>
            </a:r>
            <a:endParaRPr lang="tr-TR" sz="4000" dirty="0"/>
          </a:p>
        </p:txBody>
      </p:sp>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t="11487" r="3473" b="12218"/>
          <a:stretch/>
        </p:blipFill>
        <p:spPr>
          <a:xfrm>
            <a:off x="1782458" y="1853248"/>
            <a:ext cx="8858666" cy="5004752"/>
          </a:xfrm>
          <a:prstGeom prst="rect">
            <a:avLst/>
          </a:prstGeom>
        </p:spPr>
      </p:pic>
    </p:spTree>
    <p:extLst>
      <p:ext uri="{BB962C8B-B14F-4D97-AF65-F5344CB8AC3E}">
        <p14:creationId xmlns:p14="http://schemas.microsoft.com/office/powerpoint/2010/main" val="3382921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66904" y="495580"/>
            <a:ext cx="11417997" cy="1400530"/>
          </a:xfrm>
        </p:spPr>
        <p:txBody>
          <a:bodyPr/>
          <a:lstStyle/>
          <a:p>
            <a:pPr marL="3671888" indent="-3671888"/>
            <a:r>
              <a:rPr lang="tr-TR" sz="4400" dirty="0" smtClean="0"/>
              <a:t>Tekirdağ Emekli Hekimler KOL Toplantısı</a:t>
            </a:r>
            <a:r>
              <a:rPr lang="tr-TR" dirty="0" smtClean="0"/>
              <a:t/>
            </a:r>
            <a:br>
              <a:rPr lang="tr-TR" dirty="0" smtClean="0"/>
            </a:br>
            <a:r>
              <a:rPr lang="tr-TR" sz="4000" dirty="0" smtClean="0"/>
              <a:t>16 Nisan 2017</a:t>
            </a:r>
            <a:endParaRPr lang="tr-TR" sz="4000" dirty="0"/>
          </a:p>
        </p:txBody>
      </p:sp>
      <p:pic>
        <p:nvPicPr>
          <p:cNvPr id="3" name="Picture 2"/>
          <p:cNvPicPr>
            <a:picLocks noChangeAspect="1" noChangeArrowheads="1"/>
          </p:cNvPicPr>
          <p:nvPr/>
        </p:nvPicPr>
        <p:blipFill>
          <a:blip r:embed="rId2" cstate="print"/>
          <a:srcRect/>
          <a:stretch>
            <a:fillRect/>
          </a:stretch>
        </p:blipFill>
        <p:spPr bwMode="auto">
          <a:xfrm>
            <a:off x="366904" y="2304289"/>
            <a:ext cx="5607010" cy="4187952"/>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6362558" y="2304289"/>
            <a:ext cx="5607011" cy="4187952"/>
          </a:xfrm>
          <a:prstGeom prst="rect">
            <a:avLst/>
          </a:prstGeom>
          <a:noFill/>
          <a:ln w="9525">
            <a:noFill/>
            <a:miter lim="800000"/>
            <a:headEnd/>
            <a:tailEnd/>
          </a:ln>
        </p:spPr>
      </p:pic>
    </p:spTree>
    <p:extLst>
      <p:ext uri="{BB962C8B-B14F-4D97-AF65-F5344CB8AC3E}">
        <p14:creationId xmlns:p14="http://schemas.microsoft.com/office/powerpoint/2010/main" val="3470504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4400" y="589878"/>
            <a:ext cx="9456474" cy="1400530"/>
          </a:xfrm>
        </p:spPr>
        <p:txBody>
          <a:bodyPr/>
          <a:lstStyle/>
          <a:p>
            <a:r>
              <a:rPr lang="tr-TR" dirty="0" smtClean="0"/>
              <a:t>Edirne Emekli Hekimler Kol Toplantısı    						30 Haziran 2017</a:t>
            </a:r>
            <a:endParaRPr lang="tr-TR" dirty="0"/>
          </a:p>
        </p:txBody>
      </p:sp>
      <p:pic>
        <p:nvPicPr>
          <p:cNvPr id="3" name="Resim 2"/>
          <p:cNvPicPr/>
          <p:nvPr/>
        </p:nvPicPr>
        <p:blipFill rotWithShape="1">
          <a:blip r:embed="rId3"/>
          <a:srcRect l="6422" t="7787" r="12026" b="15129"/>
          <a:stretch/>
        </p:blipFill>
        <p:spPr>
          <a:xfrm>
            <a:off x="356260" y="2219006"/>
            <a:ext cx="5715928" cy="4467543"/>
          </a:xfrm>
          <a:prstGeom prst="rect">
            <a:avLst/>
          </a:prstGeom>
        </p:spPr>
      </p:pic>
      <p:pic>
        <p:nvPicPr>
          <p:cNvPr id="4" name="Resim 3"/>
          <p:cNvPicPr/>
          <p:nvPr/>
        </p:nvPicPr>
        <p:blipFill rotWithShape="1">
          <a:blip r:embed="rId4"/>
          <a:srcRect l="3043" t="4251" r="9116" b="15820"/>
          <a:stretch/>
        </p:blipFill>
        <p:spPr>
          <a:xfrm>
            <a:off x="6315709" y="2219007"/>
            <a:ext cx="5471478" cy="4467543"/>
          </a:xfrm>
          <a:prstGeom prst="rect">
            <a:avLst/>
          </a:prstGeom>
        </p:spPr>
      </p:pic>
    </p:spTree>
    <p:extLst>
      <p:ext uri="{BB962C8B-B14F-4D97-AF65-F5344CB8AC3E}">
        <p14:creationId xmlns:p14="http://schemas.microsoft.com/office/powerpoint/2010/main" val="3342517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452718"/>
            <a:ext cx="11298239" cy="1400530"/>
          </a:xfrm>
        </p:spPr>
        <p:txBody>
          <a:bodyPr/>
          <a:lstStyle/>
          <a:p>
            <a:r>
              <a:rPr lang="tr-TR" dirty="0" smtClean="0"/>
              <a:t>Çanakkale Emekli Hekimler Kol Toplantısı        							30 Eylül 2017</a:t>
            </a:r>
            <a:endParaRPr lang="tr-TR" dirty="0"/>
          </a:p>
        </p:txBody>
      </p:sp>
      <p:pic>
        <p:nvPicPr>
          <p:cNvPr id="3" name="Resim 2"/>
          <p:cNvPicPr/>
          <p:nvPr/>
        </p:nvPicPr>
        <p:blipFill rotWithShape="1">
          <a:blip r:embed="rId2"/>
          <a:srcRect l="6866" t="13434" r="-1672" b="29929"/>
          <a:stretch/>
        </p:blipFill>
        <p:spPr bwMode="auto">
          <a:xfrm>
            <a:off x="942975" y="1853248"/>
            <a:ext cx="10415587" cy="48291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83468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57250" y="452718"/>
            <a:ext cx="10487026" cy="1400530"/>
          </a:xfrm>
        </p:spPr>
        <p:txBody>
          <a:bodyPr/>
          <a:lstStyle/>
          <a:p>
            <a:r>
              <a:rPr lang="tr-TR" dirty="0" smtClean="0"/>
              <a:t>Manisa Emekli Hekimler Kol Toplantısı                                   	  14 Ekim 2018</a:t>
            </a:r>
            <a:endParaRPr lang="tr-TR" dirty="0"/>
          </a:p>
        </p:txBody>
      </p:sp>
      <p:pic>
        <p:nvPicPr>
          <p:cNvPr id="3" name="Picture 2" descr="C:\Users\Erdinç\Desktop\fotoğraf 4.JPG"/>
          <p:cNvPicPr/>
          <p:nvPr/>
        </p:nvPicPr>
        <p:blipFill rotWithShape="1">
          <a:blip r:embed="rId3" cstate="print"/>
          <a:srcRect l="3388" t="13291" r="-4055" b="18243"/>
          <a:stretch/>
        </p:blipFill>
        <p:spPr bwMode="auto">
          <a:xfrm>
            <a:off x="228600" y="2312511"/>
            <a:ext cx="6138653" cy="3607603"/>
          </a:xfrm>
          <a:prstGeom prst="rect">
            <a:avLst/>
          </a:prstGeom>
          <a:noFill/>
        </p:spPr>
      </p:pic>
      <p:pic>
        <p:nvPicPr>
          <p:cNvPr id="4" name="Resim 3"/>
          <p:cNvPicPr/>
          <p:nvPr/>
        </p:nvPicPr>
        <p:blipFill>
          <a:blip r:embed="rId4"/>
          <a:stretch>
            <a:fillRect/>
          </a:stretch>
        </p:blipFill>
        <p:spPr>
          <a:xfrm>
            <a:off x="6264693" y="1853248"/>
            <a:ext cx="5598695" cy="4526130"/>
          </a:xfrm>
          <a:prstGeom prst="rect">
            <a:avLst/>
          </a:prstGeom>
        </p:spPr>
      </p:pic>
    </p:spTree>
    <p:extLst>
      <p:ext uri="{BB962C8B-B14F-4D97-AF65-F5344CB8AC3E}">
        <p14:creationId xmlns:p14="http://schemas.microsoft.com/office/powerpoint/2010/main" val="26377191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60474" y="228601"/>
            <a:ext cx="9404723" cy="1724660"/>
          </a:xfrm>
        </p:spPr>
        <p:txBody>
          <a:bodyPr/>
          <a:lstStyle/>
          <a:p>
            <a:r>
              <a:rPr lang="tr-TR" sz="4000" dirty="0"/>
              <a:t>Aydın Emekli Hekimler KOL Toplantıs</a:t>
            </a:r>
            <a:r>
              <a:rPr lang="tr-TR" dirty="0"/>
              <a:t>ı</a:t>
            </a:r>
            <a:br>
              <a:rPr lang="tr-TR" dirty="0"/>
            </a:br>
            <a:r>
              <a:rPr lang="tr-TR" dirty="0" smtClean="0"/>
              <a:t>             FİDANLARLA  </a:t>
            </a:r>
            <a:r>
              <a:rPr lang="tr-TR" dirty="0"/>
              <a:t>Elele</a:t>
            </a:r>
            <a:br>
              <a:rPr lang="tr-TR" dirty="0"/>
            </a:br>
            <a:r>
              <a:rPr lang="tr-TR" dirty="0"/>
              <a:t>    </a:t>
            </a:r>
            <a:r>
              <a:rPr lang="tr-TR" dirty="0" smtClean="0"/>
              <a:t>               </a:t>
            </a:r>
            <a:r>
              <a:rPr lang="tr-TR" sz="3600" dirty="0" smtClean="0"/>
              <a:t>14 </a:t>
            </a:r>
            <a:r>
              <a:rPr lang="tr-TR" sz="3600" dirty="0"/>
              <a:t>Mart </a:t>
            </a:r>
            <a:r>
              <a:rPr lang="tr-TR" sz="3600" dirty="0" smtClean="0"/>
              <a:t>2019    </a:t>
            </a:r>
            <a:endParaRPr lang="tr-TR" dirty="0"/>
          </a:p>
        </p:txBody>
      </p:sp>
      <p:pic>
        <p:nvPicPr>
          <p:cNvPr id="3" name="Resim 2"/>
          <p:cNvPicPr>
            <a:picLocks noChangeAspect="1"/>
          </p:cNvPicPr>
          <p:nvPr/>
        </p:nvPicPr>
        <p:blipFill rotWithShape="1">
          <a:blip r:embed="rId2"/>
          <a:srcRect l="1657" t="13659" r="12625" b="17499"/>
          <a:stretch/>
        </p:blipFill>
        <p:spPr>
          <a:xfrm>
            <a:off x="342900" y="2171699"/>
            <a:ext cx="5515465" cy="4314825"/>
          </a:xfrm>
          <a:prstGeom prst="rect">
            <a:avLst/>
          </a:prstGeom>
        </p:spPr>
      </p:pic>
      <p:pic>
        <p:nvPicPr>
          <p:cNvPr id="4" name="Resim 3"/>
          <p:cNvPicPr/>
          <p:nvPr/>
        </p:nvPicPr>
        <p:blipFill rotWithShape="1">
          <a:blip r:embed="rId3"/>
          <a:srcRect r="-1035" b="11667"/>
          <a:stretch/>
        </p:blipFill>
        <p:spPr>
          <a:xfrm>
            <a:off x="6229351" y="2171699"/>
            <a:ext cx="5214937" cy="4314826"/>
          </a:xfrm>
          <a:prstGeom prst="rect">
            <a:avLst/>
          </a:prstGeom>
        </p:spPr>
      </p:pic>
    </p:spTree>
    <p:extLst>
      <p:ext uri="{BB962C8B-B14F-4D97-AF65-F5344CB8AC3E}">
        <p14:creationId xmlns:p14="http://schemas.microsoft.com/office/powerpoint/2010/main" val="36504275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157163"/>
            <a:ext cx="10941286" cy="1696085"/>
          </a:xfrm>
        </p:spPr>
        <p:txBody>
          <a:bodyPr/>
          <a:lstStyle/>
          <a:p>
            <a:pPr marL="3043238" indent="-3043238">
              <a:tabLst>
                <a:tab pos="3043238" algn="l"/>
              </a:tabLst>
            </a:pPr>
            <a:r>
              <a:rPr lang="tr-TR" dirty="0" smtClean="0"/>
              <a:t>Ankara </a:t>
            </a:r>
            <a:r>
              <a:rPr lang="tr-TR" sz="4400" dirty="0" smtClean="0"/>
              <a:t>Emekli Hekimler KOL Toplantısı</a:t>
            </a:r>
            <a:br>
              <a:rPr lang="tr-TR" sz="4400" dirty="0" smtClean="0"/>
            </a:br>
            <a:r>
              <a:rPr lang="tr-TR" sz="4400" dirty="0" smtClean="0"/>
              <a:t>FİDANLARLA  Elele</a:t>
            </a:r>
            <a:r>
              <a:rPr lang="tr-TR" dirty="0" smtClean="0"/>
              <a:t/>
            </a:r>
            <a:br>
              <a:rPr lang="tr-TR" dirty="0" smtClean="0"/>
            </a:br>
            <a:r>
              <a:rPr lang="tr-TR" dirty="0" smtClean="0"/>
              <a:t>    </a:t>
            </a:r>
            <a:r>
              <a:rPr lang="tr-TR" sz="4000" dirty="0" smtClean="0"/>
              <a:t>15 Nisan 2019</a:t>
            </a:r>
            <a:br>
              <a:rPr lang="tr-TR" sz="4000" dirty="0" smtClean="0"/>
            </a:br>
            <a:r>
              <a:rPr lang="tr-TR" sz="4000" dirty="0" smtClean="0"/>
              <a:t>                                                                                                                                                                                                                                                                                                                                                                                                                                                                                                                                                                                                                                                                                                                                                                                                                                                                                                                                                                                                                                                                                                                                                                                                                                                                                                                                                                                                                                                                                                                                                                                                                                                                                                                                                                                                                                                                                                                                                                                                                                                                                                                                                                                                                                                                                                                                                                                                                                                                                                                                                                                                                                                                                                                                                                                                                                                                                                                                                                                                                                                                                                                                                                                                                                                                                                                                                                                                                                                                                                                                                                                                                                                                                                                                                                                                                                                                                                                                                                                                                                                                                                                                                                                                                                                                                                                                                                                                                                                                                                                                                                                                                                                                                                                                                                                                                                                                                                                                                                                                                                                                                                                                                                                                                                                                                                                                                                                                                                                                                                                                                                 </a:t>
            </a:r>
            <a:endParaRPr lang="tr-TR" sz="4000" dirty="0"/>
          </a:p>
        </p:txBody>
      </p:sp>
      <p:pic>
        <p:nvPicPr>
          <p:cNvPr id="3" name="Resim 2" descr="C:\Users\Erdinç\Desktop\Ankara Tıp 3.jpg"/>
          <p:cNvPicPr/>
          <p:nvPr/>
        </p:nvPicPr>
        <p:blipFill rotWithShape="1">
          <a:blip r:embed="rId2" cstate="print"/>
          <a:srcRect l="1" t="10173" r="-2209" b="11356"/>
          <a:stretch/>
        </p:blipFill>
        <p:spPr bwMode="auto">
          <a:xfrm>
            <a:off x="1544754" y="2157412"/>
            <a:ext cx="9143999" cy="44862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5088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0" y="1852863"/>
            <a:ext cx="11545889" cy="4475747"/>
          </a:xfrm>
        </p:spPr>
        <p:txBody>
          <a:bodyPr/>
          <a:lstStyle/>
          <a:p>
            <a:pPr algn="ctr"/>
            <a:r>
              <a:rPr lang="tr-TR" sz="3600" dirty="0">
                <a:latin typeface="Bookman Old Style" panose="02050604050505020204" pitchFamily="18" charset="0"/>
              </a:rPr>
              <a:t>Ülkemizde ilk Tabip Odası </a:t>
            </a:r>
            <a:br>
              <a:rPr lang="tr-TR" sz="3600" dirty="0">
                <a:latin typeface="Bookman Old Style" panose="02050604050505020204" pitchFamily="18" charset="0"/>
              </a:rPr>
            </a:br>
            <a:r>
              <a:rPr lang="tr-TR" sz="3600" dirty="0">
                <a:solidFill>
                  <a:srgbClr val="FFFF00"/>
                </a:solidFill>
                <a:latin typeface="Bookman Old Style" panose="02050604050505020204" pitchFamily="18" charset="0"/>
              </a:rPr>
              <a:t>ETİBBA</a:t>
            </a:r>
            <a:r>
              <a:rPr lang="tr-TR" sz="3600" dirty="0">
                <a:latin typeface="Bookman Old Style" panose="02050604050505020204" pitchFamily="18" charset="0"/>
              </a:rPr>
              <a:t> adıyla 1929 yılında İstanbul’da </a:t>
            </a:r>
            <a:r>
              <a:rPr lang="tr-TR" sz="3600" dirty="0" smtClean="0">
                <a:latin typeface="Bookman Old Style" panose="02050604050505020204" pitchFamily="18" charset="0"/>
              </a:rPr>
              <a:t>kurulmuş </a:t>
            </a:r>
            <a:br>
              <a:rPr lang="tr-TR" sz="3600" dirty="0" smtClean="0">
                <a:latin typeface="Bookman Old Style" panose="02050604050505020204" pitchFamily="18" charset="0"/>
              </a:rPr>
            </a:br>
            <a:r>
              <a:rPr lang="tr-TR" sz="3600" dirty="0" smtClean="0">
                <a:latin typeface="Bookman Old Style" panose="02050604050505020204" pitchFamily="18" charset="0"/>
              </a:rPr>
              <a:t>ve </a:t>
            </a:r>
            <a:r>
              <a:rPr lang="tr-TR" sz="3600" dirty="0">
                <a:latin typeface="Bookman Old Style" panose="02050604050505020204" pitchFamily="18" charset="0"/>
              </a:rPr>
              <a:t>6023 sayılı yasayla birlikte </a:t>
            </a:r>
            <a:r>
              <a:rPr lang="tr-TR" sz="3600" dirty="0" smtClean="0">
                <a:latin typeface="Bookman Old Style" panose="02050604050505020204" pitchFamily="18" charset="0"/>
              </a:rPr>
              <a:t/>
            </a:r>
            <a:br>
              <a:rPr lang="tr-TR" sz="3600" dirty="0" smtClean="0">
                <a:latin typeface="Bookman Old Style" panose="02050604050505020204" pitchFamily="18" charset="0"/>
              </a:rPr>
            </a:br>
            <a:r>
              <a:rPr lang="tr-TR" sz="3600" dirty="0" smtClean="0">
                <a:solidFill>
                  <a:srgbClr val="FFFF00"/>
                </a:solidFill>
                <a:latin typeface="Bookman Old Style" panose="02050604050505020204" pitchFamily="18" charset="0"/>
              </a:rPr>
              <a:t>Tabip </a:t>
            </a:r>
            <a:r>
              <a:rPr lang="tr-TR" sz="3600" dirty="0">
                <a:solidFill>
                  <a:srgbClr val="FFFF00"/>
                </a:solidFill>
                <a:latin typeface="Bookman Old Style" panose="02050604050505020204" pitchFamily="18" charset="0"/>
              </a:rPr>
              <a:t>Odaları </a:t>
            </a:r>
            <a:r>
              <a:rPr lang="tr-TR" sz="3600" dirty="0">
                <a:latin typeface="Bookman Old Style" panose="02050604050505020204" pitchFamily="18" charset="0"/>
              </a:rPr>
              <a:t>adı kullanılmaya </a:t>
            </a:r>
            <a:r>
              <a:rPr lang="tr-TR" sz="3600" dirty="0" smtClean="0">
                <a:latin typeface="Bookman Old Style" panose="02050604050505020204" pitchFamily="18" charset="0"/>
              </a:rPr>
              <a:t>başlanmıştır.</a:t>
            </a:r>
            <a:endParaRPr lang="tr-TR" sz="3600" dirty="0"/>
          </a:p>
        </p:txBody>
      </p:sp>
    </p:spTree>
    <p:extLst>
      <p:ext uri="{BB962C8B-B14F-4D97-AF65-F5344CB8AC3E}">
        <p14:creationId xmlns:p14="http://schemas.microsoft.com/office/powerpoint/2010/main" val="1519747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60386" y="224118"/>
            <a:ext cx="11765745" cy="1400530"/>
          </a:xfrm>
        </p:spPr>
        <p:txBody>
          <a:bodyPr/>
          <a:lstStyle/>
          <a:p>
            <a:pPr marL="2773363" indent="-2773363"/>
            <a:r>
              <a:rPr lang="tr-TR" sz="4400" dirty="0" smtClean="0"/>
              <a:t>Gaziantep Emekli Hekimler KOL Toplantısı</a:t>
            </a:r>
            <a:br>
              <a:rPr lang="tr-TR" sz="4400" dirty="0" smtClean="0"/>
            </a:br>
            <a:r>
              <a:rPr lang="tr-TR" sz="4400" dirty="0" smtClean="0"/>
              <a:t>FİDANLARLA Elele</a:t>
            </a:r>
            <a:br>
              <a:rPr lang="tr-TR" sz="4400" dirty="0" smtClean="0"/>
            </a:br>
            <a:r>
              <a:rPr lang="tr-TR" sz="4400" dirty="0" smtClean="0"/>
              <a:t>      4</a:t>
            </a:r>
            <a:r>
              <a:rPr lang="tr-TR" sz="4000" dirty="0" smtClean="0"/>
              <a:t> Mayıs 2019</a:t>
            </a:r>
            <a:endParaRPr lang="tr-TR" sz="4000" dirty="0"/>
          </a:p>
        </p:txBody>
      </p:sp>
      <p:pic>
        <p:nvPicPr>
          <p:cNvPr id="3" name="Resim 2"/>
          <p:cNvPicPr>
            <a:picLocks noChangeAspect="1"/>
          </p:cNvPicPr>
          <p:nvPr/>
        </p:nvPicPr>
        <p:blipFill>
          <a:blip r:embed="rId2"/>
          <a:stretch>
            <a:fillRect/>
          </a:stretch>
        </p:blipFill>
        <p:spPr>
          <a:xfrm>
            <a:off x="2750836" y="2271711"/>
            <a:ext cx="6442855" cy="4286251"/>
          </a:xfrm>
          <a:prstGeom prst="rect">
            <a:avLst/>
          </a:prstGeom>
        </p:spPr>
      </p:pic>
    </p:spTree>
    <p:extLst>
      <p:ext uri="{BB962C8B-B14F-4D97-AF65-F5344CB8AC3E}">
        <p14:creationId xmlns:p14="http://schemas.microsoft.com/office/powerpoint/2010/main" val="23784893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24655" y="2376643"/>
            <a:ext cx="11009339" cy="5343525"/>
          </a:xfrm>
        </p:spPr>
        <p:txBody>
          <a:bodyPr/>
          <a:lstStyle/>
          <a:p>
            <a:pPr algn="ctr"/>
            <a:r>
              <a:rPr lang="tr-TR" u="sng" dirty="0" err="1" smtClean="0">
                <a:latin typeface="Bookman Old Style" panose="02050604050505020204" pitchFamily="18" charset="0"/>
              </a:rPr>
              <a:t>Covit</a:t>
            </a:r>
            <a:r>
              <a:rPr lang="tr-TR" u="sng" dirty="0" smtClean="0">
                <a:latin typeface="Bookman Old Style" panose="02050604050505020204" pitchFamily="18" charset="0"/>
              </a:rPr>
              <a:t> </a:t>
            </a:r>
            <a:r>
              <a:rPr lang="tr-TR" u="sng" dirty="0" err="1" smtClean="0">
                <a:latin typeface="Bookman Old Style" panose="02050604050505020204" pitchFamily="18" charset="0"/>
              </a:rPr>
              <a:t>Pandemisi</a:t>
            </a:r>
            <a:r>
              <a:rPr lang="tr-TR" u="sng" dirty="0" smtClean="0">
                <a:latin typeface="Bookman Old Style" panose="02050604050505020204" pitchFamily="18" charset="0"/>
              </a:rPr>
              <a:t> ve                                      TTB’nin tasarruf tedbirleri kararıyla </a:t>
            </a:r>
            <a:r>
              <a:rPr lang="tr-TR" dirty="0" smtClean="0">
                <a:latin typeface="Bookman Old Style" panose="02050604050505020204" pitchFamily="18" charset="0"/>
              </a:rPr>
              <a:t>Emekli Hekimler KOL Toplantılarına uzun bir süre ara verilmiştir.</a:t>
            </a:r>
            <a:endParaRPr lang="tr-TR" dirty="0">
              <a:latin typeface="Bookman Old Style" panose="02050604050505020204" pitchFamily="18" charset="0"/>
            </a:endParaRPr>
          </a:p>
        </p:txBody>
      </p:sp>
    </p:spTree>
    <p:extLst>
      <p:ext uri="{BB962C8B-B14F-4D97-AF65-F5344CB8AC3E}">
        <p14:creationId xmlns:p14="http://schemas.microsoft.com/office/powerpoint/2010/main" val="14355630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4695" y="1058780"/>
            <a:ext cx="11694694" cy="794468"/>
          </a:xfrm>
        </p:spPr>
        <p:txBody>
          <a:bodyPr/>
          <a:lstStyle/>
          <a:p>
            <a:pPr algn="ctr"/>
            <a:r>
              <a:rPr lang="tr-TR" i="1" u="sng" dirty="0" smtClean="0">
                <a:latin typeface="Bookman Old Style" panose="02050604050505020204" pitchFamily="18" charset="0"/>
              </a:rPr>
              <a:t>8 Ocak 2023’te</a:t>
            </a:r>
            <a:r>
              <a:rPr lang="tr-TR" i="1" dirty="0" smtClean="0">
                <a:latin typeface="Bookman Old Style" panose="02050604050505020204" pitchFamily="18" charset="0"/>
              </a:rPr>
              <a:t/>
            </a:r>
            <a:br>
              <a:rPr lang="tr-TR" i="1" dirty="0" smtClean="0">
                <a:latin typeface="Bookman Old Style" panose="02050604050505020204" pitchFamily="18" charset="0"/>
              </a:rPr>
            </a:br>
            <a:r>
              <a:rPr lang="tr-TR" i="1" dirty="0" smtClean="0">
                <a:latin typeface="Bookman Old Style" panose="02050604050505020204" pitchFamily="18" charset="0"/>
              </a:rPr>
              <a:t>Türk Tabipleri Birliği</a:t>
            </a:r>
            <a:br>
              <a:rPr lang="tr-TR" i="1" dirty="0" smtClean="0">
                <a:latin typeface="Bookman Old Style" panose="02050604050505020204" pitchFamily="18" charset="0"/>
              </a:rPr>
            </a:br>
            <a:r>
              <a:rPr lang="tr-TR" i="1" dirty="0" smtClean="0">
                <a:latin typeface="Bookman Old Style" panose="02050604050505020204" pitchFamily="18" charset="0"/>
              </a:rPr>
              <a:t> GYK Toplantısı sonrası </a:t>
            </a:r>
            <a:br>
              <a:rPr lang="tr-TR" i="1" dirty="0" smtClean="0">
                <a:latin typeface="Bookman Old Style" panose="02050604050505020204" pitchFamily="18" charset="0"/>
              </a:rPr>
            </a:br>
            <a:r>
              <a:rPr lang="tr-TR" i="1" dirty="0" smtClean="0">
                <a:latin typeface="Bookman Old Style" panose="02050604050505020204" pitchFamily="18" charset="0"/>
              </a:rPr>
              <a:t>Emekli Hekimler  KOL Toplantısı </a:t>
            </a:r>
            <a:br>
              <a:rPr lang="tr-TR" i="1" dirty="0" smtClean="0">
                <a:latin typeface="Bookman Old Style" panose="02050604050505020204" pitchFamily="18" charset="0"/>
              </a:rPr>
            </a:br>
            <a:r>
              <a:rPr lang="tr-TR" i="1" dirty="0" smtClean="0">
                <a:latin typeface="Bookman Old Style" panose="02050604050505020204" pitchFamily="18" charset="0"/>
              </a:rPr>
              <a:t>yapıldı ise de sadece</a:t>
            </a:r>
            <a:br>
              <a:rPr lang="tr-TR" i="1" dirty="0" smtClean="0">
                <a:latin typeface="Bookman Old Style" panose="02050604050505020204" pitchFamily="18" charset="0"/>
              </a:rPr>
            </a:br>
            <a:r>
              <a:rPr lang="tr-TR" i="1" dirty="0" smtClean="0">
                <a:latin typeface="Bookman Old Style" panose="02050604050505020204" pitchFamily="18" charset="0"/>
              </a:rPr>
              <a:t> </a:t>
            </a:r>
            <a:r>
              <a:rPr lang="tr-TR" i="1" u="sng" dirty="0" smtClean="0">
                <a:latin typeface="Bookman Old Style" panose="02050604050505020204" pitchFamily="18" charset="0"/>
              </a:rPr>
              <a:t>Ankara, İstanbul ve Gaziantep </a:t>
            </a:r>
            <a:r>
              <a:rPr lang="tr-TR" i="1" dirty="0" smtClean="0">
                <a:latin typeface="Bookman Old Style" panose="02050604050505020204" pitchFamily="18" charset="0"/>
              </a:rPr>
              <a:t>Temsilcilerinin katılması sebebiyle oturum verimli olamamıştır.</a:t>
            </a:r>
            <a:endParaRPr lang="tr-TR" i="1" dirty="0">
              <a:latin typeface="Bookman Old Style" panose="02050604050505020204" pitchFamily="18" charset="0"/>
            </a:endParaRPr>
          </a:p>
        </p:txBody>
      </p:sp>
    </p:spTree>
    <p:extLst>
      <p:ext uri="{BB962C8B-B14F-4D97-AF65-F5344CB8AC3E}">
        <p14:creationId xmlns:p14="http://schemas.microsoft.com/office/powerpoint/2010/main" val="15795927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18301" y="168442"/>
            <a:ext cx="11289215" cy="1395663"/>
          </a:xfrm>
        </p:spPr>
        <p:txBody>
          <a:bodyPr/>
          <a:lstStyle/>
          <a:p>
            <a:pPr marL="3128963" indent="-3128963"/>
            <a:r>
              <a:rPr lang="tr-TR" sz="4400" dirty="0" smtClean="0"/>
              <a:t>İstanbul Emekli Hekimler KOL Toplantısı       </a:t>
            </a:r>
            <a:r>
              <a:rPr lang="tr-TR" sz="4000" u="sng" dirty="0" smtClean="0"/>
              <a:t>18 Kasım 2023</a:t>
            </a:r>
            <a:r>
              <a:rPr lang="tr-TR" sz="4000" dirty="0" smtClean="0"/>
              <a:t/>
            </a:r>
            <a:br>
              <a:rPr lang="tr-TR" sz="4000" dirty="0" smtClean="0"/>
            </a:br>
            <a:r>
              <a:rPr lang="tr-TR" sz="4000" dirty="0"/>
              <a:t/>
            </a:r>
            <a:br>
              <a:rPr lang="tr-TR" sz="4000" dirty="0"/>
            </a:br>
            <a:r>
              <a:rPr lang="tr-TR" sz="4000" dirty="0" smtClean="0"/>
              <a:t/>
            </a:r>
            <a:br>
              <a:rPr lang="tr-TR" sz="4000" dirty="0" smtClean="0"/>
            </a:br>
            <a:r>
              <a:rPr lang="tr-TR" sz="4000" dirty="0"/>
              <a:t/>
            </a:r>
            <a:br>
              <a:rPr lang="tr-TR" sz="4000" dirty="0"/>
            </a:br>
            <a:r>
              <a:rPr lang="tr-TR" sz="4000" dirty="0" smtClean="0"/>
              <a:t/>
            </a:r>
            <a:br>
              <a:rPr lang="tr-TR" sz="4000" dirty="0" smtClean="0"/>
            </a:br>
            <a:r>
              <a:rPr lang="tr-TR" sz="4000" dirty="0"/>
              <a:t/>
            </a:r>
            <a:br>
              <a:rPr lang="tr-TR" sz="4000" dirty="0"/>
            </a:br>
            <a:r>
              <a:rPr lang="tr-TR" sz="4000" dirty="0" smtClean="0"/>
              <a:t/>
            </a:r>
            <a:br>
              <a:rPr lang="tr-TR" sz="4000" dirty="0" smtClean="0"/>
            </a:br>
            <a:r>
              <a:rPr lang="tr-TR" sz="4000" dirty="0"/>
              <a:t/>
            </a:r>
            <a:br>
              <a:rPr lang="tr-TR" sz="4000" dirty="0"/>
            </a:br>
            <a:r>
              <a:rPr lang="tr-TR" sz="4000" dirty="0" smtClean="0"/>
              <a:t/>
            </a:r>
            <a:br>
              <a:rPr lang="tr-TR" sz="4000" dirty="0" smtClean="0"/>
            </a:br>
            <a:r>
              <a:rPr lang="tr-TR" sz="2800" i="1" dirty="0" smtClean="0">
                <a:latin typeface="Bookman Old Style" panose="02050604050505020204" pitchFamily="18" charset="0"/>
              </a:rPr>
              <a:t>       Son toplantımız</a:t>
            </a:r>
            <a:endParaRPr lang="tr-TR" sz="2800" i="1" dirty="0">
              <a:latin typeface="Bookman Old Style" panose="02050604050505020204" pitchFamily="18" charset="0"/>
            </a:endParaRP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t="9346" r="-865"/>
          <a:stretch/>
        </p:blipFill>
        <p:spPr>
          <a:xfrm>
            <a:off x="2177737" y="1628775"/>
            <a:ext cx="7452038" cy="4646444"/>
          </a:xfrm>
          <a:prstGeom prst="rect">
            <a:avLst/>
          </a:prstGeom>
        </p:spPr>
      </p:pic>
    </p:spTree>
    <p:extLst>
      <p:ext uri="{BB962C8B-B14F-4D97-AF65-F5344CB8AC3E}">
        <p14:creationId xmlns:p14="http://schemas.microsoft.com/office/powerpoint/2010/main" val="2427298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62000" y="610937"/>
            <a:ext cx="11303000" cy="2286000"/>
          </a:xfrm>
        </p:spPr>
        <p:txBody>
          <a:bodyPr/>
          <a:lstStyle/>
          <a:p>
            <a:r>
              <a:rPr lang="tr-TR" sz="3600" b="1" i="1" dirty="0">
                <a:latin typeface="Bookman Old Style" panose="02050604050505020204" pitchFamily="18" charset="0"/>
              </a:rPr>
              <a:t>Bugüne kadar ziyaret ettiğimiz iller </a:t>
            </a:r>
            <a:r>
              <a:rPr lang="tr-TR" sz="3600" b="1" i="1" dirty="0" smtClean="0">
                <a:latin typeface="Bookman Old Style" panose="02050604050505020204" pitchFamily="18" charset="0"/>
              </a:rPr>
              <a:t>genellikle </a:t>
            </a:r>
            <a:r>
              <a:rPr lang="tr-TR" sz="3600" b="1" i="1" dirty="0">
                <a:latin typeface="Bookman Old Style" panose="02050604050505020204" pitchFamily="18" charset="0"/>
              </a:rPr>
              <a:t>Marmara Bölgesi, Ege, </a:t>
            </a:r>
            <a:r>
              <a:rPr lang="tr-TR" sz="3600" b="1" i="1" dirty="0" smtClean="0">
                <a:latin typeface="Bookman Old Style" panose="02050604050505020204" pitchFamily="18" charset="0"/>
              </a:rPr>
              <a:t>Akdeniz,</a:t>
            </a:r>
            <a:br>
              <a:rPr lang="tr-TR" sz="3600" b="1" i="1" dirty="0" smtClean="0">
                <a:latin typeface="Bookman Old Style" panose="02050604050505020204" pitchFamily="18" charset="0"/>
              </a:rPr>
            </a:br>
            <a:r>
              <a:rPr lang="tr-TR" sz="3600" b="1" i="1" dirty="0" smtClean="0">
                <a:latin typeface="Bookman Old Style" panose="02050604050505020204" pitchFamily="18" charset="0"/>
              </a:rPr>
              <a:t>Trakya</a:t>
            </a:r>
            <a:r>
              <a:rPr lang="tr-TR" sz="3600" b="1" i="1" dirty="0">
                <a:latin typeface="Bookman Old Style" panose="02050604050505020204" pitchFamily="18" charset="0"/>
              </a:rPr>
              <a:t> </a:t>
            </a:r>
            <a:r>
              <a:rPr lang="tr-TR" sz="3600" b="1" i="1" dirty="0" smtClean="0">
                <a:latin typeface="Bookman Old Style" panose="02050604050505020204" pitchFamily="18" charset="0"/>
              </a:rPr>
              <a:t>ve </a:t>
            </a:r>
            <a:r>
              <a:rPr lang="tr-TR" sz="3600" b="1" i="1" dirty="0">
                <a:latin typeface="Bookman Old Style" panose="02050604050505020204" pitchFamily="18" charset="0"/>
              </a:rPr>
              <a:t>az sayıda da </a:t>
            </a:r>
            <a:r>
              <a:rPr lang="tr-TR" sz="3600" b="1" i="1" dirty="0" smtClean="0">
                <a:latin typeface="Bookman Old Style" panose="02050604050505020204" pitchFamily="18" charset="0"/>
              </a:rPr>
              <a:t>diğer yerlerden oldu</a:t>
            </a:r>
            <a:r>
              <a:rPr lang="tr-TR" sz="4000" b="1" i="1" dirty="0" smtClean="0">
                <a:latin typeface="Bookman Old Style" panose="02050604050505020204" pitchFamily="18" charset="0"/>
              </a:rPr>
              <a:t>.</a:t>
            </a:r>
            <a:endParaRPr lang="tr-TR" sz="4000" b="1" i="1" dirty="0">
              <a:latin typeface="Bookman Old Style" panose="02050604050505020204" pitchFamily="18" charset="0"/>
            </a:endParaRPr>
          </a:p>
        </p:txBody>
      </p:sp>
      <p:sp>
        <p:nvSpPr>
          <p:cNvPr id="3" name="Metin Yer Tutucusu 2"/>
          <p:cNvSpPr>
            <a:spLocks noGrp="1"/>
          </p:cNvSpPr>
          <p:nvPr>
            <p:ph type="body" sz="half" idx="2"/>
          </p:nvPr>
        </p:nvSpPr>
        <p:spPr>
          <a:xfrm>
            <a:off x="915111" y="3028013"/>
            <a:ext cx="10173446" cy="3477718"/>
          </a:xfrm>
        </p:spPr>
        <p:txBody>
          <a:bodyPr>
            <a:normAutofit fontScale="77500" lnSpcReduction="20000"/>
          </a:bodyPr>
          <a:lstStyle/>
          <a:p>
            <a:pPr algn="r"/>
            <a:r>
              <a:rPr lang="tr-TR" sz="5200" b="1" i="1" dirty="0">
                <a:solidFill>
                  <a:srgbClr val="FFFF00"/>
                </a:solidFill>
                <a:latin typeface="Bookman Old Style" panose="02050604050505020204" pitchFamily="18" charset="0"/>
              </a:rPr>
              <a:t>Gönül istiyor ki, </a:t>
            </a:r>
            <a:endParaRPr lang="tr-TR" sz="5200" b="1" i="1" dirty="0" smtClean="0">
              <a:solidFill>
                <a:srgbClr val="FFFF00"/>
              </a:solidFill>
              <a:latin typeface="Bookman Old Style" panose="02050604050505020204" pitchFamily="18" charset="0"/>
            </a:endParaRPr>
          </a:p>
          <a:p>
            <a:pPr algn="r"/>
            <a:r>
              <a:rPr lang="tr-TR" sz="5200" b="1" i="1" dirty="0" smtClean="0">
                <a:solidFill>
                  <a:srgbClr val="FFFF00"/>
                </a:solidFill>
                <a:latin typeface="Bookman Old Style" panose="02050604050505020204" pitchFamily="18" charset="0"/>
              </a:rPr>
              <a:t>Karadeniz</a:t>
            </a:r>
            <a:r>
              <a:rPr lang="tr-TR" sz="5200" b="1" i="1" dirty="0">
                <a:solidFill>
                  <a:srgbClr val="FFFF00"/>
                </a:solidFill>
                <a:latin typeface="Bookman Old Style" panose="02050604050505020204" pitchFamily="18" charset="0"/>
              </a:rPr>
              <a:t>, </a:t>
            </a:r>
            <a:br>
              <a:rPr lang="tr-TR" sz="5200" b="1" i="1" dirty="0">
                <a:solidFill>
                  <a:srgbClr val="FFFF00"/>
                </a:solidFill>
                <a:latin typeface="Bookman Old Style" panose="02050604050505020204" pitchFamily="18" charset="0"/>
              </a:rPr>
            </a:br>
            <a:r>
              <a:rPr lang="tr-TR" sz="5200" b="1" i="1" dirty="0">
                <a:solidFill>
                  <a:srgbClr val="FFFF00"/>
                </a:solidFill>
                <a:latin typeface="Bookman Old Style" panose="02050604050505020204" pitchFamily="18" charset="0"/>
              </a:rPr>
              <a:t>Doğu </a:t>
            </a:r>
            <a:r>
              <a:rPr lang="tr-TR" sz="5200" b="1" i="1" dirty="0" smtClean="0">
                <a:solidFill>
                  <a:srgbClr val="FFFF00"/>
                </a:solidFill>
                <a:latin typeface="Bookman Old Style" panose="02050604050505020204" pitchFamily="18" charset="0"/>
              </a:rPr>
              <a:t>ve Güneydoğu </a:t>
            </a:r>
            <a:r>
              <a:rPr lang="tr-TR" sz="5200" b="1" i="1" dirty="0">
                <a:solidFill>
                  <a:srgbClr val="FFFF00"/>
                </a:solidFill>
                <a:latin typeface="Bookman Old Style" panose="02050604050505020204" pitchFamily="18" charset="0"/>
              </a:rPr>
              <a:t>Anadolu                                Orta Anadolu </a:t>
            </a:r>
            <a:r>
              <a:rPr lang="tr-TR" sz="5200" b="1" i="1" dirty="0" smtClean="0">
                <a:solidFill>
                  <a:srgbClr val="FFFF00"/>
                </a:solidFill>
                <a:latin typeface="Bookman Old Style" panose="02050604050505020204" pitchFamily="18" charset="0"/>
              </a:rPr>
              <a:t>Tabip </a:t>
            </a:r>
            <a:r>
              <a:rPr lang="tr-TR" sz="5200" b="1" i="1" dirty="0">
                <a:solidFill>
                  <a:srgbClr val="FFFF00"/>
                </a:solidFill>
                <a:latin typeface="Bookman Old Style" panose="02050604050505020204" pitchFamily="18" charset="0"/>
              </a:rPr>
              <a:t>Odalarından da </a:t>
            </a:r>
            <a:endParaRPr lang="tr-TR" sz="5200" b="1" i="1" dirty="0" smtClean="0">
              <a:solidFill>
                <a:srgbClr val="FFFF00"/>
              </a:solidFill>
              <a:latin typeface="Bookman Old Style" panose="02050604050505020204" pitchFamily="18" charset="0"/>
            </a:endParaRPr>
          </a:p>
          <a:p>
            <a:pPr algn="r"/>
            <a:r>
              <a:rPr lang="tr-TR" sz="5200" b="1" i="1" dirty="0" smtClean="0">
                <a:solidFill>
                  <a:srgbClr val="FFFF00"/>
                </a:solidFill>
                <a:latin typeface="Bookman Old Style" panose="02050604050505020204" pitchFamily="18" charset="0"/>
              </a:rPr>
              <a:t>talep </a:t>
            </a:r>
            <a:r>
              <a:rPr lang="tr-TR" sz="5200" b="1" i="1" dirty="0">
                <a:solidFill>
                  <a:srgbClr val="FFFF00"/>
                </a:solidFill>
                <a:latin typeface="Bookman Old Style" panose="02050604050505020204" pitchFamily="18" charset="0"/>
              </a:rPr>
              <a:t>gelmesi ve onlarla da kucaklaşmamız</a:t>
            </a:r>
            <a:r>
              <a:rPr lang="tr-TR" sz="4000" dirty="0"/>
              <a:t>.</a:t>
            </a:r>
          </a:p>
        </p:txBody>
      </p:sp>
    </p:spTree>
    <p:extLst>
      <p:ext uri="{BB962C8B-B14F-4D97-AF65-F5344CB8AC3E}">
        <p14:creationId xmlns:p14="http://schemas.microsoft.com/office/powerpoint/2010/main" val="10848046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8112" y="2170176"/>
            <a:ext cx="8392722" cy="2621280"/>
          </a:xfrm>
        </p:spPr>
        <p:txBody>
          <a:bodyPr/>
          <a:lstStyle/>
          <a:p>
            <a:r>
              <a:rPr lang="tr-TR" sz="5400" b="1" dirty="0" smtClean="0">
                <a:latin typeface="Bookman Old Style" panose="02050604050505020204" pitchFamily="18" charset="0"/>
              </a:rPr>
              <a:t>Günümüz </a:t>
            </a:r>
            <a:br>
              <a:rPr lang="tr-TR" sz="5400" b="1" dirty="0" smtClean="0">
                <a:latin typeface="Bookman Old Style" panose="02050604050505020204" pitchFamily="18" charset="0"/>
              </a:rPr>
            </a:br>
            <a:r>
              <a:rPr lang="tr-TR" sz="5400" b="1" dirty="0" smtClean="0">
                <a:latin typeface="Bookman Old Style" panose="02050604050505020204" pitchFamily="18" charset="0"/>
              </a:rPr>
              <a:t>Gerçeklerine gelince…</a:t>
            </a:r>
            <a:endParaRPr lang="tr-TR" sz="5400" b="1" dirty="0">
              <a:latin typeface="Bookman Old Style" panose="02050604050505020204" pitchFamily="18" charset="0"/>
            </a:endParaRPr>
          </a:p>
        </p:txBody>
      </p:sp>
    </p:spTree>
    <p:extLst>
      <p:ext uri="{BB962C8B-B14F-4D97-AF65-F5344CB8AC3E}">
        <p14:creationId xmlns:p14="http://schemas.microsoft.com/office/powerpoint/2010/main" val="21150046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19200" y="2271713"/>
            <a:ext cx="9738360" cy="2886074"/>
          </a:xfrm>
        </p:spPr>
        <p:txBody>
          <a:bodyPr/>
          <a:lstStyle/>
          <a:p>
            <a:pPr algn="ctr"/>
            <a:r>
              <a:rPr lang="tr-TR" b="1" i="1" dirty="0" smtClean="0">
                <a:latin typeface="Bookman Old Style" panose="02050604050505020204" pitchFamily="18" charset="0"/>
              </a:rPr>
              <a:t>Türk Tabipleri Birliği </a:t>
            </a:r>
            <a:br>
              <a:rPr lang="tr-TR" b="1" i="1" dirty="0" smtClean="0">
                <a:latin typeface="Bookman Old Style" panose="02050604050505020204" pitchFamily="18" charset="0"/>
              </a:rPr>
            </a:br>
            <a:r>
              <a:rPr lang="tr-TR" b="1" i="1" dirty="0" smtClean="0">
                <a:latin typeface="Bookman Old Style" panose="02050604050505020204" pitchFamily="18" charset="0"/>
              </a:rPr>
              <a:t>güncel kayıtlarına göre </a:t>
            </a:r>
            <a:br>
              <a:rPr lang="tr-TR" b="1" i="1" dirty="0" smtClean="0">
                <a:latin typeface="Bookman Old Style" panose="02050604050505020204" pitchFamily="18" charset="0"/>
              </a:rPr>
            </a:br>
            <a:r>
              <a:rPr lang="tr-TR" b="1" i="1" dirty="0" smtClean="0">
                <a:latin typeface="Bookman Old Style" panose="02050604050505020204" pitchFamily="18" charset="0"/>
              </a:rPr>
              <a:t>Toplam Hekim sayımız </a:t>
            </a:r>
            <a:r>
              <a:rPr lang="tr-TR" b="1" i="1" dirty="0" smtClean="0">
                <a:solidFill>
                  <a:srgbClr val="FFFF00"/>
                </a:solidFill>
                <a:latin typeface="Bookman Old Style" panose="02050604050505020204" pitchFamily="18" charset="0"/>
              </a:rPr>
              <a:t>194 688</a:t>
            </a:r>
            <a:br>
              <a:rPr lang="tr-TR" b="1" i="1" dirty="0" smtClean="0">
                <a:solidFill>
                  <a:srgbClr val="FFFF00"/>
                </a:solidFill>
                <a:latin typeface="Bookman Old Style" panose="02050604050505020204" pitchFamily="18" charset="0"/>
              </a:rPr>
            </a:br>
            <a:r>
              <a:rPr lang="tr-TR" b="1" i="1" dirty="0" smtClean="0">
                <a:latin typeface="Bookman Old Style" panose="02050604050505020204" pitchFamily="18" charset="0"/>
              </a:rPr>
              <a:t>Emekli Hekim sayımız ise                      </a:t>
            </a:r>
            <a:r>
              <a:rPr lang="tr-TR" b="1" i="1" dirty="0" smtClean="0">
                <a:solidFill>
                  <a:srgbClr val="FFFF00"/>
                </a:solidFill>
                <a:latin typeface="Bookman Old Style" panose="02050604050505020204" pitchFamily="18" charset="0"/>
              </a:rPr>
              <a:t>26 374’</a:t>
            </a:r>
            <a:r>
              <a:rPr lang="tr-TR" b="1" i="1" dirty="0" smtClean="0">
                <a:latin typeface="Bookman Old Style" panose="02050604050505020204" pitchFamily="18" charset="0"/>
              </a:rPr>
              <a:t>tür</a:t>
            </a:r>
            <a:r>
              <a:rPr lang="tr-TR" i="1" dirty="0" smtClean="0">
                <a:latin typeface="Bookman Old Style" panose="02050604050505020204" pitchFamily="18" charset="0"/>
              </a:rPr>
              <a:t>.</a:t>
            </a:r>
            <a:endParaRPr lang="tr-TR" i="1" dirty="0">
              <a:latin typeface="Bookman Old Style" panose="02050604050505020204" pitchFamily="18" charset="0"/>
            </a:endParaRPr>
          </a:p>
        </p:txBody>
      </p:sp>
    </p:spTree>
    <p:extLst>
      <p:ext uri="{BB962C8B-B14F-4D97-AF65-F5344CB8AC3E}">
        <p14:creationId xmlns:p14="http://schemas.microsoft.com/office/powerpoint/2010/main" val="14959273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2913" y="728663"/>
            <a:ext cx="11530011" cy="4957761"/>
          </a:xfrm>
        </p:spPr>
        <p:txBody>
          <a:bodyPr/>
          <a:lstStyle/>
          <a:p>
            <a:r>
              <a:rPr lang="tr-TR" b="1" i="1" dirty="0" smtClean="0">
                <a:latin typeface="Bookman Old Style" panose="02050604050505020204" pitchFamily="18" charset="0"/>
              </a:rPr>
              <a:t>Emekli Hekimler</a:t>
            </a:r>
            <a:br>
              <a:rPr lang="tr-TR" b="1" i="1" dirty="0" smtClean="0">
                <a:latin typeface="Bookman Old Style" panose="02050604050505020204" pitchFamily="18" charset="0"/>
              </a:rPr>
            </a:br>
            <a:r>
              <a:rPr lang="tr-TR" b="1" i="1" dirty="0" smtClean="0">
                <a:latin typeface="Bookman Old Style" panose="02050604050505020204" pitchFamily="18" charset="0"/>
              </a:rPr>
              <a:t>yurdun her tarafına dağılmakla beraber</a:t>
            </a:r>
            <a:br>
              <a:rPr lang="tr-TR" b="1" i="1" dirty="0" smtClean="0">
                <a:latin typeface="Bookman Old Style" panose="02050604050505020204" pitchFamily="18" charset="0"/>
              </a:rPr>
            </a:br>
            <a:r>
              <a:rPr lang="tr-TR" b="1" i="1" dirty="0" smtClean="0">
                <a:latin typeface="Bookman Old Style" panose="02050604050505020204" pitchFamily="18" charset="0"/>
              </a:rPr>
              <a:t>en yoğun  bulundukları yer</a:t>
            </a:r>
            <a:br>
              <a:rPr lang="tr-TR" b="1" i="1" dirty="0" smtClean="0">
                <a:latin typeface="Bookman Old Style" panose="02050604050505020204" pitchFamily="18" charset="0"/>
              </a:rPr>
            </a:br>
            <a:r>
              <a:rPr lang="tr-TR" sz="4400" b="1" i="1" u="sng" dirty="0" smtClean="0">
                <a:solidFill>
                  <a:srgbClr val="FFFF00"/>
                </a:solidFill>
                <a:latin typeface="Bookman Old Style" panose="02050604050505020204" pitchFamily="18" charset="0"/>
              </a:rPr>
              <a:t>İstanbul</a:t>
            </a:r>
            <a:r>
              <a:rPr lang="tr-TR" b="1" i="1" u="sng" dirty="0" smtClean="0">
                <a:solidFill>
                  <a:srgbClr val="FFFF00"/>
                </a:solidFill>
                <a:latin typeface="Bookman Old Style" panose="02050604050505020204" pitchFamily="18" charset="0"/>
              </a:rPr>
              <a:t>’</a:t>
            </a:r>
            <a:r>
              <a:rPr lang="tr-TR" b="1" i="1" dirty="0" smtClean="0">
                <a:latin typeface="Bookman Old Style" panose="02050604050505020204" pitchFamily="18" charset="0"/>
              </a:rPr>
              <a:t>dur ve </a:t>
            </a:r>
            <a:r>
              <a:rPr lang="tr-TR" b="1" i="1" dirty="0" smtClean="0">
                <a:solidFill>
                  <a:srgbClr val="FFFF00"/>
                </a:solidFill>
                <a:latin typeface="Bookman Old Style" panose="02050604050505020204" pitchFamily="18" charset="0"/>
              </a:rPr>
              <a:t>9231</a:t>
            </a:r>
            <a:r>
              <a:rPr lang="tr-TR" b="1" i="1" dirty="0" smtClean="0">
                <a:latin typeface="Bookman Old Style" panose="02050604050505020204" pitchFamily="18" charset="0"/>
              </a:rPr>
              <a:t> emekliyle </a:t>
            </a:r>
            <a:br>
              <a:rPr lang="tr-TR" b="1" i="1" dirty="0" smtClean="0">
                <a:latin typeface="Bookman Old Style" panose="02050604050505020204" pitchFamily="18" charset="0"/>
              </a:rPr>
            </a:br>
            <a:r>
              <a:rPr lang="tr-TR" b="1" i="1" dirty="0" smtClean="0">
                <a:latin typeface="Bookman Old Style" panose="02050604050505020204" pitchFamily="18" charset="0"/>
              </a:rPr>
              <a:t>tüm emeklilerin </a:t>
            </a:r>
            <a:r>
              <a:rPr lang="tr-TR" b="1" i="1" dirty="0" smtClean="0">
                <a:solidFill>
                  <a:srgbClr val="FFFF00"/>
                </a:solidFill>
                <a:latin typeface="Bookman Old Style" panose="02050604050505020204" pitchFamily="18" charset="0"/>
              </a:rPr>
              <a:t>%35</a:t>
            </a:r>
            <a:r>
              <a:rPr lang="tr-TR" b="1" i="1" dirty="0" smtClean="0">
                <a:solidFill>
                  <a:schemeClr val="tx1"/>
                </a:solidFill>
                <a:latin typeface="Bookman Old Style" panose="02050604050505020204" pitchFamily="18" charset="0"/>
              </a:rPr>
              <a:t>’ini</a:t>
            </a:r>
            <a:r>
              <a:rPr lang="tr-TR" b="1" i="1" dirty="0" smtClean="0">
                <a:solidFill>
                  <a:srgbClr val="FFFF00"/>
                </a:solidFill>
                <a:latin typeface="Bookman Old Style" panose="02050604050505020204" pitchFamily="18" charset="0"/>
              </a:rPr>
              <a:t> </a:t>
            </a:r>
            <a:r>
              <a:rPr lang="tr-TR" b="1" i="1" dirty="0" smtClean="0">
                <a:latin typeface="Bookman Old Style" panose="02050604050505020204" pitchFamily="18" charset="0"/>
              </a:rPr>
              <a:t/>
            </a:r>
            <a:br>
              <a:rPr lang="tr-TR" b="1" i="1" dirty="0" smtClean="0">
                <a:latin typeface="Bookman Old Style" panose="02050604050505020204" pitchFamily="18" charset="0"/>
              </a:rPr>
            </a:br>
            <a:r>
              <a:rPr lang="tr-TR" b="1" i="1" dirty="0" smtClean="0">
                <a:latin typeface="Bookman Old Style" panose="02050604050505020204" pitchFamily="18" charset="0"/>
              </a:rPr>
              <a:t>teşkil etmektedir</a:t>
            </a:r>
            <a:r>
              <a:rPr lang="tr-TR" dirty="0" smtClean="0"/>
              <a:t>.</a:t>
            </a:r>
            <a:endParaRPr lang="tr-TR" dirty="0"/>
          </a:p>
        </p:txBody>
      </p:sp>
      <p:sp>
        <p:nvSpPr>
          <p:cNvPr id="3" name="Metin Yer Tutucusu 2"/>
          <p:cNvSpPr>
            <a:spLocks noGrp="1"/>
          </p:cNvSpPr>
          <p:nvPr>
            <p:ph type="body" idx="1"/>
          </p:nvPr>
        </p:nvSpPr>
        <p:spPr>
          <a:xfrm flipV="1">
            <a:off x="1154955" y="6857999"/>
            <a:ext cx="8825658" cy="45719"/>
          </a:xfrm>
        </p:spPr>
        <p:txBody>
          <a:bodyPr>
            <a:normAutofit fontScale="25000" lnSpcReduction="20000"/>
          </a:bodyPr>
          <a:lstStyle/>
          <a:p>
            <a:endParaRPr lang="tr-TR" dirty="0"/>
          </a:p>
        </p:txBody>
      </p:sp>
    </p:spTree>
    <p:extLst>
      <p:ext uri="{BB962C8B-B14F-4D97-AF65-F5344CB8AC3E}">
        <p14:creationId xmlns:p14="http://schemas.microsoft.com/office/powerpoint/2010/main" val="29691779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3400" y="3291840"/>
            <a:ext cx="12847320" cy="8189594"/>
          </a:xfrm>
        </p:spPr>
        <p:txBody>
          <a:bodyPr/>
          <a:lstStyle/>
          <a:p>
            <a:pPr algn="ctr"/>
            <a:r>
              <a:rPr lang="tr-TR" sz="4800" b="1" i="1" dirty="0" smtClean="0">
                <a:latin typeface="Bookman Old Style" panose="02050604050505020204" pitchFamily="18" charset="0"/>
              </a:rPr>
              <a:t>Emekli Hekimlerin</a:t>
            </a:r>
            <a:br>
              <a:rPr lang="tr-TR" sz="4800" b="1" i="1" dirty="0" smtClean="0">
                <a:latin typeface="Bookman Old Style" panose="02050604050505020204" pitchFamily="18" charset="0"/>
              </a:rPr>
            </a:br>
            <a:r>
              <a:rPr lang="tr-TR" sz="4800" b="1" i="1" dirty="0" smtClean="0">
                <a:latin typeface="Bookman Old Style" panose="02050604050505020204" pitchFamily="18" charset="0"/>
              </a:rPr>
              <a:t>başlıca sorunları nelerdir?</a:t>
            </a:r>
            <a:endParaRPr lang="tr-TR" sz="4800" b="1" i="1" dirty="0">
              <a:latin typeface="Bookman Old Style" panose="02050604050505020204" pitchFamily="18" charset="0"/>
            </a:endParaRPr>
          </a:p>
        </p:txBody>
      </p:sp>
    </p:spTree>
    <p:extLst>
      <p:ext uri="{BB962C8B-B14F-4D97-AF65-F5344CB8AC3E}">
        <p14:creationId xmlns:p14="http://schemas.microsoft.com/office/powerpoint/2010/main" val="10137537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88936" y="1814513"/>
            <a:ext cx="11112502" cy="4171950"/>
          </a:xfrm>
        </p:spPr>
        <p:txBody>
          <a:bodyPr/>
          <a:lstStyle/>
          <a:p>
            <a:pPr algn="ctr"/>
            <a:r>
              <a:rPr lang="tr-TR" sz="4400" b="1" i="1" dirty="0" smtClean="0">
                <a:solidFill>
                  <a:schemeClr val="tx1"/>
                </a:solidFill>
                <a:latin typeface="Bookman Old Style" pitchFamily="18" charset="0"/>
              </a:rPr>
              <a:t>Binlerce </a:t>
            </a:r>
            <a:r>
              <a:rPr lang="tr-TR" sz="4400" b="1" i="1" dirty="0">
                <a:solidFill>
                  <a:schemeClr val="tx1"/>
                </a:solidFill>
                <a:latin typeface="Bookman Old Style" pitchFamily="18" charset="0"/>
              </a:rPr>
              <a:t>Emekli Hekimin yaşadığı </a:t>
            </a:r>
            <a:r>
              <a:rPr lang="tr-TR" sz="4400" b="1" i="1" dirty="0">
                <a:solidFill>
                  <a:srgbClr val="FFFF00"/>
                </a:solidFill>
                <a:latin typeface="Bookman Old Style" pitchFamily="18" charset="0"/>
              </a:rPr>
              <a:t>İstanbul’da</a:t>
            </a:r>
            <a:r>
              <a:rPr lang="tr-TR" sz="4400" b="1" i="1" dirty="0">
                <a:solidFill>
                  <a:schemeClr val="tx1"/>
                </a:solidFill>
                <a:latin typeface="Bookman Old Style" pitchFamily="18" charset="0"/>
              </a:rPr>
              <a:t>  </a:t>
            </a:r>
            <a:br>
              <a:rPr lang="tr-TR" sz="4400" b="1" i="1" dirty="0">
                <a:solidFill>
                  <a:schemeClr val="tx1"/>
                </a:solidFill>
                <a:latin typeface="Bookman Old Style" pitchFamily="18" charset="0"/>
              </a:rPr>
            </a:br>
            <a:r>
              <a:rPr lang="tr-TR" sz="4400" b="1" i="1" dirty="0">
                <a:solidFill>
                  <a:schemeClr val="tx1"/>
                </a:solidFill>
                <a:latin typeface="Bookman Old Style" pitchFamily="18" charset="0"/>
              </a:rPr>
              <a:t>     </a:t>
            </a:r>
            <a:r>
              <a:rPr lang="tr-TR" sz="4400" b="1" i="1" u="sng" dirty="0" smtClean="0">
                <a:solidFill>
                  <a:srgbClr val="FFFF00"/>
                </a:solidFill>
                <a:latin typeface="Bookman Old Style" pitchFamily="18" charset="0"/>
              </a:rPr>
              <a:t>2004 </a:t>
            </a:r>
            <a:r>
              <a:rPr lang="tr-TR" sz="4400" b="1" i="1" u="sng" dirty="0">
                <a:solidFill>
                  <a:srgbClr val="FFFF00"/>
                </a:solidFill>
                <a:latin typeface="Bookman Old Style" pitchFamily="18" charset="0"/>
              </a:rPr>
              <a:t>– 2014 - 2024 yıllarında </a:t>
            </a:r>
            <a:r>
              <a:rPr lang="tr-TR" sz="4400" b="1" i="1" dirty="0">
                <a:solidFill>
                  <a:schemeClr val="tx1"/>
                </a:solidFill>
                <a:latin typeface="Bookman Old Style" pitchFamily="18" charset="0"/>
              </a:rPr>
              <a:t/>
            </a:r>
            <a:br>
              <a:rPr lang="tr-TR" sz="4400" b="1" i="1" dirty="0">
                <a:solidFill>
                  <a:schemeClr val="tx1"/>
                </a:solidFill>
                <a:latin typeface="Bookman Old Style" pitchFamily="18" charset="0"/>
              </a:rPr>
            </a:br>
            <a:r>
              <a:rPr lang="tr-TR" sz="4400" b="1" i="1" dirty="0">
                <a:solidFill>
                  <a:schemeClr val="tx1"/>
                </a:solidFill>
                <a:latin typeface="Bookman Old Style" pitchFamily="18" charset="0"/>
              </a:rPr>
              <a:t>yapılan Anketlerde </a:t>
            </a:r>
            <a:r>
              <a:rPr lang="tr-TR" sz="4400" b="1" i="1" dirty="0" smtClean="0">
                <a:solidFill>
                  <a:schemeClr val="tx1"/>
                </a:solidFill>
                <a:latin typeface="Bookman Old Style" pitchFamily="18" charset="0"/>
              </a:rPr>
              <a:t/>
            </a:r>
            <a:br>
              <a:rPr lang="tr-TR" sz="4400" b="1" i="1" dirty="0" smtClean="0">
                <a:solidFill>
                  <a:schemeClr val="tx1"/>
                </a:solidFill>
                <a:latin typeface="Bookman Old Style" pitchFamily="18" charset="0"/>
              </a:rPr>
            </a:br>
            <a:r>
              <a:rPr lang="tr-TR" sz="4400" b="1" i="1" dirty="0" smtClean="0">
                <a:solidFill>
                  <a:schemeClr val="tx1"/>
                </a:solidFill>
                <a:latin typeface="Bookman Old Style" pitchFamily="18" charset="0"/>
              </a:rPr>
              <a:t>sorunlar </a:t>
            </a:r>
            <a:r>
              <a:rPr lang="tr-TR" sz="4400" b="1" i="1" dirty="0">
                <a:solidFill>
                  <a:schemeClr val="tx1"/>
                </a:solidFill>
                <a:latin typeface="Bookman Old Style" pitchFamily="18" charset="0"/>
              </a:rPr>
              <a:t>hiç değişmemiştir:</a:t>
            </a:r>
            <a:r>
              <a:rPr lang="tr-TR" sz="4000" b="1" i="1" dirty="0">
                <a:solidFill>
                  <a:srgbClr val="FFFF00"/>
                </a:solidFill>
                <a:latin typeface="Bookman Old Style" pitchFamily="18" charset="0"/>
              </a:rPr>
              <a:t/>
            </a:r>
            <a:br>
              <a:rPr lang="tr-TR" sz="4000" b="1" i="1" dirty="0">
                <a:solidFill>
                  <a:srgbClr val="FFFF00"/>
                </a:solidFill>
                <a:latin typeface="Bookman Old Style" pitchFamily="18" charset="0"/>
              </a:rPr>
            </a:br>
            <a:r>
              <a:rPr lang="tr-TR" sz="4000" b="1" i="1" dirty="0">
                <a:solidFill>
                  <a:srgbClr val="FFFF00"/>
                </a:solidFill>
                <a:latin typeface="Bookman Old Style" pitchFamily="18" charset="0"/>
              </a:rPr>
              <a:t/>
            </a:r>
            <a:br>
              <a:rPr lang="tr-TR" sz="4000" b="1" i="1" dirty="0">
                <a:solidFill>
                  <a:srgbClr val="FFFF00"/>
                </a:solidFill>
                <a:latin typeface="Bookman Old Style" pitchFamily="18" charset="0"/>
              </a:rPr>
            </a:br>
            <a:endParaRPr lang="tr-TR" dirty="0"/>
          </a:p>
        </p:txBody>
      </p:sp>
    </p:spTree>
    <p:extLst>
      <p:ext uri="{BB962C8B-B14F-4D97-AF65-F5344CB8AC3E}">
        <p14:creationId xmlns:p14="http://schemas.microsoft.com/office/powerpoint/2010/main" val="1838038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6905" y="693349"/>
            <a:ext cx="10347158" cy="5611197"/>
          </a:xfrm>
        </p:spPr>
        <p:txBody>
          <a:bodyPr/>
          <a:lstStyle/>
          <a:p>
            <a:pPr algn="ctr"/>
            <a:r>
              <a:rPr lang="tr-TR" sz="3600" b="1" i="1" dirty="0" smtClean="0">
                <a:latin typeface="Bookman Old Style" panose="02050604050505020204" pitchFamily="18" charset="0"/>
              </a:rPr>
              <a:t>EMEKLİ </a:t>
            </a:r>
            <a:r>
              <a:rPr lang="tr-TR" sz="3600" b="1" i="1" dirty="0">
                <a:latin typeface="Bookman Old Style" panose="02050604050505020204" pitchFamily="18" charset="0"/>
              </a:rPr>
              <a:t>HEKİMLER </a:t>
            </a:r>
            <a:r>
              <a:rPr lang="tr-TR" sz="3600" b="1" i="1" dirty="0" smtClean="0">
                <a:latin typeface="Bookman Old Style" panose="02050604050505020204" pitchFamily="18" charset="0"/>
              </a:rPr>
              <a:t>KOMİSYONU ise</a:t>
            </a:r>
            <a:br>
              <a:rPr lang="tr-TR" sz="3600" b="1" i="1" dirty="0" smtClean="0">
                <a:latin typeface="Bookman Old Style" panose="02050604050505020204" pitchFamily="18" charset="0"/>
              </a:rPr>
            </a:br>
            <a:r>
              <a:rPr lang="tr-TR" sz="3600" b="1" i="1" dirty="0" smtClean="0">
                <a:latin typeface="Bookman Old Style" panose="02050604050505020204" pitchFamily="18" charset="0"/>
              </a:rPr>
              <a:t>   ilk </a:t>
            </a:r>
            <a:r>
              <a:rPr lang="tr-TR" sz="3600" b="1" i="1" dirty="0">
                <a:latin typeface="Bookman Old Style" panose="02050604050505020204" pitchFamily="18" charset="0"/>
              </a:rPr>
              <a:t>defa </a:t>
            </a:r>
            <a:br>
              <a:rPr lang="tr-TR" sz="3600" b="1" i="1" dirty="0">
                <a:latin typeface="Bookman Old Style" panose="02050604050505020204" pitchFamily="18" charset="0"/>
              </a:rPr>
            </a:br>
            <a:r>
              <a:rPr lang="tr-TR" sz="3600" b="1" i="1" dirty="0" smtClean="0">
                <a:latin typeface="Bookman Old Style" panose="02050604050505020204" pitchFamily="18" charset="0"/>
              </a:rPr>
              <a:t>   </a:t>
            </a:r>
            <a:r>
              <a:rPr lang="tr-TR" sz="3600" b="1" i="1" dirty="0" smtClean="0">
                <a:solidFill>
                  <a:srgbClr val="FFFF00"/>
                </a:solidFill>
                <a:latin typeface="Bookman Old Style" panose="02050604050505020204" pitchFamily="18" charset="0"/>
              </a:rPr>
              <a:t>2002 </a:t>
            </a:r>
            <a:r>
              <a:rPr lang="tr-TR" sz="3600" b="1" i="1" dirty="0">
                <a:solidFill>
                  <a:srgbClr val="FFFF00"/>
                </a:solidFill>
                <a:latin typeface="Bookman Old Style" panose="02050604050505020204" pitchFamily="18" charset="0"/>
              </a:rPr>
              <a:t>yılında </a:t>
            </a:r>
            <a:r>
              <a:rPr lang="tr-TR" sz="3600" b="1" i="1" dirty="0" smtClean="0">
                <a:solidFill>
                  <a:srgbClr val="FFFF00"/>
                </a:solidFill>
                <a:latin typeface="Bookman Old Style" panose="02050604050505020204" pitchFamily="18" charset="0"/>
              </a:rPr>
              <a:t>İzmir’de</a:t>
            </a:r>
            <a:r>
              <a:rPr lang="tr-TR" sz="3600" b="1" i="1" dirty="0">
                <a:solidFill>
                  <a:srgbClr val="FFFF00"/>
                </a:solidFill>
                <a:latin typeface="Bookman Old Style" panose="02050604050505020204" pitchFamily="18" charset="0"/>
              </a:rPr>
              <a:t/>
            </a:r>
            <a:br>
              <a:rPr lang="tr-TR" sz="3600" b="1" i="1" dirty="0">
                <a:solidFill>
                  <a:srgbClr val="FFFF00"/>
                </a:solidFill>
                <a:latin typeface="Bookman Old Style" panose="02050604050505020204" pitchFamily="18" charset="0"/>
              </a:rPr>
            </a:br>
            <a:r>
              <a:rPr lang="tr-TR" sz="3600" b="1" i="1" dirty="0" smtClean="0">
                <a:solidFill>
                  <a:srgbClr val="FFFF00"/>
                </a:solidFill>
                <a:latin typeface="Bookman Old Style" panose="02050604050505020204" pitchFamily="18" charset="0"/>
              </a:rPr>
              <a:t>      2003 </a:t>
            </a:r>
            <a:r>
              <a:rPr lang="tr-TR" sz="3600" b="1" i="1" dirty="0">
                <a:solidFill>
                  <a:srgbClr val="FFFF00"/>
                </a:solidFill>
                <a:latin typeface="Bookman Old Style" panose="02050604050505020204" pitchFamily="18" charset="0"/>
              </a:rPr>
              <a:t>yılında </a:t>
            </a:r>
            <a:r>
              <a:rPr lang="tr-TR" sz="3600" b="1" i="1" dirty="0" smtClean="0">
                <a:solidFill>
                  <a:srgbClr val="FFFF00"/>
                </a:solidFill>
                <a:latin typeface="Bookman Old Style" panose="02050604050505020204" pitchFamily="18" charset="0"/>
              </a:rPr>
              <a:t>İstanbul’da</a:t>
            </a:r>
            <a:r>
              <a:rPr lang="tr-TR" sz="3600" b="1" i="1" dirty="0">
                <a:solidFill>
                  <a:srgbClr val="FFFF00"/>
                </a:solidFill>
                <a:latin typeface="Bookman Old Style" panose="02050604050505020204" pitchFamily="18" charset="0"/>
              </a:rPr>
              <a:t/>
            </a:r>
            <a:br>
              <a:rPr lang="tr-TR" sz="3600" b="1" i="1" dirty="0">
                <a:solidFill>
                  <a:srgbClr val="FFFF00"/>
                </a:solidFill>
                <a:latin typeface="Bookman Old Style" panose="02050604050505020204" pitchFamily="18" charset="0"/>
              </a:rPr>
            </a:br>
            <a:r>
              <a:rPr lang="tr-TR" sz="3600" b="1" i="1" dirty="0" smtClean="0">
                <a:solidFill>
                  <a:srgbClr val="FFFF00"/>
                </a:solidFill>
                <a:latin typeface="Bookman Old Style" panose="02050604050505020204" pitchFamily="18" charset="0"/>
              </a:rPr>
              <a:t>     2012 </a:t>
            </a:r>
            <a:r>
              <a:rPr lang="tr-TR" sz="3600" b="1" i="1" dirty="0">
                <a:solidFill>
                  <a:srgbClr val="FFFF00"/>
                </a:solidFill>
                <a:latin typeface="Bookman Old Style" panose="02050604050505020204" pitchFamily="18" charset="0"/>
              </a:rPr>
              <a:t>yılında Ankara’da </a:t>
            </a:r>
            <a:r>
              <a:rPr lang="tr-TR" sz="3600" b="1" i="1" dirty="0" smtClean="0">
                <a:solidFill>
                  <a:srgbClr val="FFFF00"/>
                </a:solidFill>
                <a:latin typeface="Bookman Old Style" panose="02050604050505020204" pitchFamily="18" charset="0"/>
              </a:rPr>
              <a:t>kurulmuştur. </a:t>
            </a:r>
            <a:br>
              <a:rPr lang="tr-TR" sz="3600" b="1" i="1" dirty="0" smtClean="0">
                <a:solidFill>
                  <a:srgbClr val="FFFF00"/>
                </a:solidFill>
                <a:latin typeface="Bookman Old Style" panose="02050604050505020204" pitchFamily="18" charset="0"/>
              </a:rPr>
            </a:br>
            <a:r>
              <a:rPr lang="tr-TR" sz="3600" b="1" i="1" dirty="0" smtClean="0">
                <a:solidFill>
                  <a:srgbClr val="FFFF00"/>
                </a:solidFill>
                <a:latin typeface="Bookman Old Style" panose="02050604050505020204" pitchFamily="18" charset="0"/>
              </a:rPr>
              <a:t/>
            </a:r>
            <a:br>
              <a:rPr lang="tr-TR" sz="3600" b="1" i="1" dirty="0" smtClean="0">
                <a:solidFill>
                  <a:srgbClr val="FFFF00"/>
                </a:solidFill>
                <a:latin typeface="Bookman Old Style" panose="02050604050505020204" pitchFamily="18" charset="0"/>
              </a:rPr>
            </a:br>
            <a:r>
              <a:rPr lang="tr-TR" sz="3600" b="1" i="1" dirty="0" smtClean="0">
                <a:latin typeface="Bookman Old Style" panose="02050604050505020204" pitchFamily="18" charset="0"/>
              </a:rPr>
              <a:t>      Şu </a:t>
            </a:r>
            <a:r>
              <a:rPr lang="tr-TR" sz="3600" b="1" i="1" dirty="0">
                <a:latin typeface="Bookman Old Style" panose="02050604050505020204" pitchFamily="18" charset="0"/>
              </a:rPr>
              <a:t>anda </a:t>
            </a:r>
            <a:r>
              <a:rPr lang="tr-TR" sz="3600" b="1" i="1" dirty="0" smtClean="0">
                <a:latin typeface="Bookman Old Style" panose="02050604050505020204" pitchFamily="18" charset="0"/>
              </a:rPr>
              <a:t/>
            </a:r>
            <a:br>
              <a:rPr lang="tr-TR" sz="3600" b="1" i="1" dirty="0" smtClean="0">
                <a:latin typeface="Bookman Old Style" panose="02050604050505020204" pitchFamily="18" charset="0"/>
              </a:rPr>
            </a:br>
            <a:r>
              <a:rPr lang="tr-TR" sz="3600" b="1" i="1" dirty="0" smtClean="0">
                <a:latin typeface="Bookman Old Style" panose="02050604050505020204" pitchFamily="18" charset="0"/>
              </a:rPr>
              <a:t>        bir </a:t>
            </a:r>
            <a:r>
              <a:rPr lang="tr-TR" sz="3600" b="1" i="1" dirty="0">
                <a:latin typeface="Bookman Old Style" panose="02050604050505020204" pitchFamily="18" charset="0"/>
              </a:rPr>
              <a:t>çok </a:t>
            </a:r>
            <a:r>
              <a:rPr lang="tr-TR" sz="3600" b="1" i="1" dirty="0" smtClean="0">
                <a:latin typeface="Bookman Old Style" panose="02050604050505020204" pitchFamily="18" charset="0"/>
              </a:rPr>
              <a:t>Tabip Odalarımızda </a:t>
            </a:r>
            <a:br>
              <a:rPr lang="tr-TR" sz="3600" b="1" i="1" dirty="0" smtClean="0">
                <a:latin typeface="Bookman Old Style" panose="02050604050505020204" pitchFamily="18" charset="0"/>
              </a:rPr>
            </a:br>
            <a:r>
              <a:rPr lang="tr-TR" sz="3600" b="1" i="1" dirty="0" smtClean="0">
                <a:latin typeface="Bookman Old Style" panose="02050604050505020204" pitchFamily="18" charset="0"/>
              </a:rPr>
              <a:t>       </a:t>
            </a:r>
            <a:r>
              <a:rPr lang="tr-TR" sz="3600" b="1" i="1" u="sng" dirty="0" smtClean="0">
                <a:latin typeface="Bookman Old Style" panose="02050604050505020204" pitchFamily="18" charset="0"/>
              </a:rPr>
              <a:t>Emekli Hekimler Komisyonu  </a:t>
            </a:r>
            <a:r>
              <a:rPr lang="tr-TR" sz="3600" b="1" i="1" dirty="0" smtClean="0">
                <a:latin typeface="Bookman Old Style" panose="02050604050505020204" pitchFamily="18" charset="0"/>
              </a:rPr>
              <a:t>                                              bulunmaktadır</a:t>
            </a:r>
            <a:r>
              <a:rPr lang="tr-TR" sz="3600" i="1" dirty="0"/>
              <a:t>.</a:t>
            </a:r>
            <a:br>
              <a:rPr lang="tr-TR" sz="3600" i="1" dirty="0"/>
            </a:br>
            <a:endParaRPr lang="tr-TR" sz="3600" dirty="0"/>
          </a:p>
        </p:txBody>
      </p:sp>
    </p:spTree>
    <p:extLst>
      <p:ext uri="{BB962C8B-B14F-4D97-AF65-F5344CB8AC3E}">
        <p14:creationId xmlns:p14="http://schemas.microsoft.com/office/powerpoint/2010/main" val="30634092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60948" y="1814513"/>
            <a:ext cx="12552947" cy="4157661"/>
          </a:xfrm>
        </p:spPr>
        <p:txBody>
          <a:bodyPr/>
          <a:lstStyle/>
          <a:p>
            <a:pPr marL="528638" indent="-492125">
              <a:tabLst>
                <a:tab pos="1082675" algn="l"/>
              </a:tabLst>
            </a:pPr>
            <a:r>
              <a:rPr lang="tr-TR" sz="3600" b="1" i="1" dirty="0" smtClean="0">
                <a:solidFill>
                  <a:srgbClr val="FFFF00"/>
                </a:solidFill>
                <a:latin typeface="Bookman Old Style" pitchFamily="18" charset="0"/>
              </a:rPr>
              <a:t>   1- </a:t>
            </a:r>
            <a:r>
              <a:rPr lang="tr-TR" sz="3200" b="1" i="1" dirty="0" smtClean="0">
                <a:solidFill>
                  <a:srgbClr val="FFFF00"/>
                </a:solidFill>
                <a:latin typeface="Bookman Old Style" pitchFamily="18" charset="0"/>
              </a:rPr>
              <a:t>Emekli Hekimler arasındaki </a:t>
            </a:r>
            <a:r>
              <a:rPr lang="tr-TR" sz="3200" b="1" i="1" u="sng" dirty="0" smtClean="0">
                <a:solidFill>
                  <a:srgbClr val="FFFF00"/>
                </a:solidFill>
                <a:latin typeface="Bookman Old Style" pitchFamily="18" charset="0"/>
              </a:rPr>
              <a:t>maaş adaletsizliği, </a:t>
            </a:r>
            <a:br>
              <a:rPr lang="tr-TR" sz="3200" b="1" i="1" u="sng" dirty="0" smtClean="0">
                <a:solidFill>
                  <a:srgbClr val="FFFF00"/>
                </a:solidFill>
                <a:latin typeface="Bookman Old Style" pitchFamily="18" charset="0"/>
              </a:rPr>
            </a:br>
            <a:r>
              <a:rPr lang="tr-TR" sz="3200" b="1" i="1" dirty="0" smtClean="0">
                <a:solidFill>
                  <a:srgbClr val="FFFF00"/>
                </a:solidFill>
                <a:latin typeface="Bookman Old Style" pitchFamily="18" charset="0"/>
              </a:rPr>
              <a:t>2- Lokal, </a:t>
            </a:r>
            <a:r>
              <a:rPr lang="tr-TR" sz="3200" b="1" i="1" dirty="0" err="1" smtClean="0">
                <a:solidFill>
                  <a:srgbClr val="FFFF00"/>
                </a:solidFill>
                <a:latin typeface="Bookman Old Style" pitchFamily="18" charset="0"/>
              </a:rPr>
              <a:t>Hekimevi</a:t>
            </a:r>
            <a:r>
              <a:rPr lang="tr-TR" sz="3200" b="1" i="1" dirty="0" smtClean="0">
                <a:solidFill>
                  <a:srgbClr val="FFFF00"/>
                </a:solidFill>
                <a:latin typeface="Bookman Old Style" pitchFamily="18" charset="0"/>
              </a:rPr>
              <a:t>, </a:t>
            </a:r>
            <a:r>
              <a:rPr lang="tr-TR" sz="3200" b="1" i="1" u="sng" dirty="0" smtClean="0">
                <a:solidFill>
                  <a:srgbClr val="FFFF00"/>
                </a:solidFill>
                <a:latin typeface="Bookman Old Style" pitchFamily="18" charset="0"/>
              </a:rPr>
              <a:t>Huzurevi ihtiyacı,</a:t>
            </a:r>
            <a:r>
              <a:rPr lang="tr-TR" sz="3200" b="1" i="1" dirty="0" smtClean="0">
                <a:solidFill>
                  <a:srgbClr val="FFFF00"/>
                </a:solidFill>
                <a:latin typeface="Bookman Old Style" pitchFamily="18" charset="0"/>
              </a:rPr>
              <a:t/>
            </a:r>
            <a:br>
              <a:rPr lang="tr-TR" sz="3200" b="1" i="1" dirty="0" smtClean="0">
                <a:solidFill>
                  <a:srgbClr val="FFFF00"/>
                </a:solidFill>
                <a:latin typeface="Bookman Old Style" pitchFamily="18" charset="0"/>
              </a:rPr>
            </a:br>
            <a:r>
              <a:rPr lang="tr-TR" sz="3200" b="1" i="1" dirty="0" smtClean="0">
                <a:solidFill>
                  <a:srgbClr val="FFFF00"/>
                </a:solidFill>
                <a:latin typeface="Bookman Old Style" pitchFamily="18" charset="0"/>
              </a:rPr>
              <a:t>3- </a:t>
            </a:r>
            <a:r>
              <a:rPr lang="tr-TR" sz="3200" b="1" i="1" u="sng" dirty="0" smtClean="0">
                <a:solidFill>
                  <a:srgbClr val="FFFF00"/>
                </a:solidFill>
                <a:latin typeface="Bookman Old Style" pitchFamily="18" charset="0"/>
              </a:rPr>
              <a:t>Deontoloji</a:t>
            </a:r>
            <a:r>
              <a:rPr lang="tr-TR" sz="3200" b="1" i="1" dirty="0" smtClean="0">
                <a:solidFill>
                  <a:srgbClr val="FFFF00"/>
                </a:solidFill>
                <a:latin typeface="Bookman Old Style" pitchFamily="18" charset="0"/>
              </a:rPr>
              <a:t>ye uymayan davranışlara maruz kalmak,</a:t>
            </a:r>
            <a:br>
              <a:rPr lang="tr-TR" sz="3200" b="1" i="1" dirty="0" smtClean="0">
                <a:solidFill>
                  <a:srgbClr val="FFFF00"/>
                </a:solidFill>
                <a:latin typeface="Bookman Old Style" pitchFamily="18" charset="0"/>
              </a:rPr>
            </a:br>
            <a:r>
              <a:rPr lang="tr-TR" sz="3200" b="1" i="1" dirty="0" smtClean="0">
                <a:solidFill>
                  <a:srgbClr val="FFFF00"/>
                </a:solidFill>
                <a:latin typeface="Bookman Old Style" pitchFamily="18" charset="0"/>
              </a:rPr>
              <a:t>4- Hekimlerin bir arada bulunacağı toplantı, gezi, </a:t>
            </a:r>
            <a:br>
              <a:rPr lang="tr-TR" sz="3200" b="1" i="1" dirty="0" smtClean="0">
                <a:solidFill>
                  <a:srgbClr val="FFFF00"/>
                </a:solidFill>
                <a:latin typeface="Bookman Old Style" pitchFamily="18" charset="0"/>
              </a:rPr>
            </a:br>
            <a:r>
              <a:rPr lang="tr-TR" sz="3200" b="1" i="1" dirty="0" smtClean="0">
                <a:solidFill>
                  <a:srgbClr val="FFFF00"/>
                </a:solidFill>
                <a:latin typeface="Bookman Old Style" pitchFamily="18" charset="0"/>
              </a:rPr>
              <a:t>    piknik gibi </a:t>
            </a:r>
            <a:r>
              <a:rPr lang="tr-TR" sz="3200" b="1" i="1" u="sng" dirty="0" smtClean="0">
                <a:solidFill>
                  <a:srgbClr val="FFFF00"/>
                </a:solidFill>
                <a:latin typeface="Bookman Old Style" pitchFamily="18" charset="0"/>
              </a:rPr>
              <a:t>etkinliklere katılma </a:t>
            </a:r>
            <a:r>
              <a:rPr lang="tr-TR" sz="3200" b="1" i="1" dirty="0" smtClean="0">
                <a:solidFill>
                  <a:srgbClr val="FFFF00"/>
                </a:solidFill>
                <a:latin typeface="Bookman Old Style" pitchFamily="18" charset="0"/>
              </a:rPr>
              <a:t>isteği.</a:t>
            </a:r>
            <a:br>
              <a:rPr lang="tr-TR" sz="3200" b="1" i="1" dirty="0" smtClean="0">
                <a:solidFill>
                  <a:srgbClr val="FFFF00"/>
                </a:solidFill>
                <a:latin typeface="Bookman Old Style" pitchFamily="18" charset="0"/>
              </a:rPr>
            </a:br>
            <a:endParaRPr lang="tr-TR" sz="3200" dirty="0"/>
          </a:p>
        </p:txBody>
      </p:sp>
    </p:spTree>
    <p:extLst>
      <p:ext uri="{BB962C8B-B14F-4D97-AF65-F5344CB8AC3E}">
        <p14:creationId xmlns:p14="http://schemas.microsoft.com/office/powerpoint/2010/main" val="671344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2643188"/>
            <a:ext cx="10541002" cy="2386012"/>
          </a:xfrm>
        </p:spPr>
        <p:txBody>
          <a:bodyPr/>
          <a:lstStyle/>
          <a:p>
            <a:r>
              <a:rPr lang="tr-TR" sz="4800" b="1" i="1" dirty="0">
                <a:solidFill>
                  <a:srgbClr val="FFFF00"/>
                </a:solidFill>
                <a:latin typeface="Bookman Old Style" pitchFamily="18" charset="0"/>
              </a:rPr>
              <a:t>1- </a:t>
            </a:r>
            <a:r>
              <a:rPr lang="tr-TR" sz="4400" b="1" i="1" dirty="0">
                <a:solidFill>
                  <a:srgbClr val="FFFF00"/>
                </a:solidFill>
                <a:latin typeface="Bookman Old Style" pitchFamily="18" charset="0"/>
              </a:rPr>
              <a:t>Emekli Hekimler arasındaki </a:t>
            </a:r>
            <a:r>
              <a:rPr lang="tr-TR" sz="4400" b="1" i="1" u="sng" dirty="0">
                <a:solidFill>
                  <a:srgbClr val="FFFF00"/>
                </a:solidFill>
                <a:latin typeface="Bookman Old Style" pitchFamily="18" charset="0"/>
              </a:rPr>
              <a:t>maaş </a:t>
            </a:r>
            <a:r>
              <a:rPr lang="tr-TR" sz="4400" b="1" i="1" u="sng" dirty="0" smtClean="0">
                <a:solidFill>
                  <a:srgbClr val="FFFF00"/>
                </a:solidFill>
                <a:latin typeface="Bookman Old Style" pitchFamily="18" charset="0"/>
              </a:rPr>
              <a:t>yetersizliği ve adaletsizliği </a:t>
            </a:r>
            <a:r>
              <a:rPr lang="tr-TR" sz="4400" b="1" i="1" u="sng" dirty="0">
                <a:solidFill>
                  <a:srgbClr val="FFFF00"/>
                </a:solidFill>
                <a:latin typeface="Bookman Old Style" pitchFamily="18" charset="0"/>
              </a:rPr>
              <a:t/>
            </a:r>
            <a:br>
              <a:rPr lang="tr-TR" sz="4400" b="1" i="1" u="sng" dirty="0">
                <a:solidFill>
                  <a:srgbClr val="FFFF00"/>
                </a:solidFill>
                <a:latin typeface="Bookman Old Style" pitchFamily="18" charset="0"/>
              </a:rPr>
            </a:br>
            <a:endParaRPr lang="tr-TR" dirty="0"/>
          </a:p>
        </p:txBody>
      </p:sp>
    </p:spTree>
    <p:extLst>
      <p:ext uri="{BB962C8B-B14F-4D97-AF65-F5344CB8AC3E}">
        <p14:creationId xmlns:p14="http://schemas.microsoft.com/office/powerpoint/2010/main" val="3822796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43013" y="1057275"/>
            <a:ext cx="9658350" cy="795973"/>
          </a:xfrm>
        </p:spPr>
        <p:txBody>
          <a:bodyPr/>
          <a:lstStyle/>
          <a:p>
            <a:r>
              <a:rPr lang="tr-TR" sz="4400" i="1" dirty="0">
                <a:latin typeface="Bookman Old Style" panose="02050604050505020204" pitchFamily="18" charset="0"/>
              </a:rPr>
              <a:t>Yıllardan beri</a:t>
            </a:r>
            <a:br>
              <a:rPr lang="tr-TR" sz="4400" i="1" dirty="0">
                <a:latin typeface="Bookman Old Style" panose="02050604050505020204" pitchFamily="18" charset="0"/>
              </a:rPr>
            </a:br>
            <a:r>
              <a:rPr lang="tr-TR" sz="4400" i="1" dirty="0">
                <a:solidFill>
                  <a:srgbClr val="FFFF00"/>
                </a:solidFill>
                <a:latin typeface="Bookman Old Style" panose="02050604050505020204" pitchFamily="18" charset="0"/>
              </a:rPr>
              <a:t>Emekli Sandığı emeklileri </a:t>
            </a:r>
            <a:r>
              <a:rPr lang="tr-TR" sz="4400" i="1" dirty="0">
                <a:latin typeface="Bookman Old Style" panose="02050604050505020204" pitchFamily="18" charset="0"/>
              </a:rPr>
              <a:t>ile</a:t>
            </a:r>
            <a:br>
              <a:rPr lang="tr-TR" sz="4400" i="1" dirty="0">
                <a:latin typeface="Bookman Old Style" panose="02050604050505020204" pitchFamily="18" charset="0"/>
              </a:rPr>
            </a:br>
            <a:r>
              <a:rPr lang="tr-TR" sz="4400" i="1" dirty="0">
                <a:solidFill>
                  <a:srgbClr val="FFFF00"/>
                </a:solidFill>
                <a:latin typeface="Bookman Old Style" panose="02050604050505020204" pitchFamily="18" charset="0"/>
              </a:rPr>
              <a:t>SSK</a:t>
            </a:r>
            <a:r>
              <a:rPr lang="tr-TR" sz="4400" i="1" dirty="0">
                <a:latin typeface="Bookman Old Style" panose="02050604050505020204" pitchFamily="18" charset="0"/>
              </a:rPr>
              <a:t> ve </a:t>
            </a:r>
            <a:r>
              <a:rPr lang="tr-TR" sz="4400" i="1" dirty="0" err="1">
                <a:solidFill>
                  <a:srgbClr val="FFFF00"/>
                </a:solidFill>
                <a:latin typeface="Bookman Old Style" panose="02050604050505020204" pitchFamily="18" charset="0"/>
              </a:rPr>
              <a:t>Bağ-Kur</a:t>
            </a:r>
            <a:r>
              <a:rPr lang="tr-TR" sz="4400" i="1" dirty="0" err="1">
                <a:latin typeface="Bookman Old Style" panose="02050604050505020204" pitchFamily="18" charset="0"/>
              </a:rPr>
              <a:t>’dan</a:t>
            </a:r>
            <a:r>
              <a:rPr lang="tr-TR" sz="4400" i="1" dirty="0">
                <a:latin typeface="Bookman Old Style" panose="02050604050505020204" pitchFamily="18" charset="0"/>
              </a:rPr>
              <a:t> emekli olan hekimler arasında</a:t>
            </a:r>
            <a:br>
              <a:rPr lang="tr-TR" sz="4400" i="1" dirty="0">
                <a:latin typeface="Bookman Old Style" panose="02050604050505020204" pitchFamily="18" charset="0"/>
              </a:rPr>
            </a:br>
            <a:r>
              <a:rPr lang="tr-TR" sz="4400" i="1" dirty="0">
                <a:latin typeface="Bookman Old Style" panose="02050604050505020204" pitchFamily="18" charset="0"/>
              </a:rPr>
              <a:t>aldıkları emekli maaşı bakımından </a:t>
            </a:r>
            <a:r>
              <a:rPr lang="tr-TR" sz="4400" i="1" u="sng" dirty="0">
                <a:latin typeface="Bookman Old Style" panose="02050604050505020204" pitchFamily="18" charset="0"/>
              </a:rPr>
              <a:t>büyük bir fark vardır</a:t>
            </a:r>
            <a:r>
              <a:rPr lang="tr-TR" sz="4400" i="1" dirty="0">
                <a:latin typeface="Bookman Old Style" panose="02050604050505020204" pitchFamily="18" charset="0"/>
              </a:rPr>
              <a:t>.</a:t>
            </a:r>
            <a:br>
              <a:rPr lang="tr-TR" sz="4400" i="1" dirty="0">
                <a:latin typeface="Bookman Old Style" panose="02050604050505020204" pitchFamily="18" charset="0"/>
              </a:rPr>
            </a:br>
            <a:endParaRPr lang="tr-TR" dirty="0"/>
          </a:p>
        </p:txBody>
      </p:sp>
    </p:spTree>
    <p:extLst>
      <p:ext uri="{BB962C8B-B14F-4D97-AF65-F5344CB8AC3E}">
        <p14:creationId xmlns:p14="http://schemas.microsoft.com/office/powerpoint/2010/main" val="30389001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5739" y="2124354"/>
            <a:ext cx="12206286" cy="5076546"/>
          </a:xfrm>
        </p:spPr>
        <p:txBody>
          <a:bodyPr/>
          <a:lstStyle/>
          <a:p>
            <a:r>
              <a:rPr lang="tr-TR" sz="3600" b="1" i="1" dirty="0">
                <a:latin typeface="Bookman Old Style" panose="02050604050505020204" pitchFamily="18" charset="0"/>
              </a:rPr>
              <a:t>Ayrıca</a:t>
            </a:r>
            <a:br>
              <a:rPr lang="tr-TR" sz="3600" b="1" i="1" dirty="0">
                <a:latin typeface="Bookman Old Style" panose="02050604050505020204" pitchFamily="18" charset="0"/>
              </a:rPr>
            </a:br>
            <a:r>
              <a:rPr lang="tr-TR" sz="3600" b="1" i="1" dirty="0">
                <a:latin typeface="Bookman Old Style" panose="02050604050505020204" pitchFamily="18" charset="0"/>
              </a:rPr>
              <a:t>1 Ocak 2019’dan itibaren </a:t>
            </a:r>
            <a:r>
              <a:rPr lang="tr-TR" sz="3600" b="1" i="1" dirty="0" smtClean="0">
                <a:latin typeface="Bookman Old Style" panose="02050604050505020204" pitchFamily="18" charset="0"/>
              </a:rPr>
              <a:t/>
            </a:r>
            <a:br>
              <a:rPr lang="tr-TR" sz="3600" b="1" i="1" dirty="0" smtClean="0">
                <a:latin typeface="Bookman Old Style" panose="02050604050505020204" pitchFamily="18" charset="0"/>
              </a:rPr>
            </a:br>
            <a:r>
              <a:rPr lang="tr-TR" sz="3600" b="1" i="1" dirty="0" smtClean="0">
                <a:latin typeface="Bookman Old Style" panose="02050604050505020204" pitchFamily="18" charset="0"/>
              </a:rPr>
              <a:t>verilmeye </a:t>
            </a:r>
            <a:r>
              <a:rPr lang="tr-TR" sz="3600" b="1" i="1" dirty="0">
                <a:latin typeface="Bookman Old Style" panose="02050604050505020204" pitchFamily="18" charset="0"/>
              </a:rPr>
              <a:t>başlanan </a:t>
            </a:r>
            <a:r>
              <a:rPr lang="tr-TR" sz="3600" b="1" i="1" dirty="0" smtClean="0">
                <a:latin typeface="Bookman Old Style" panose="02050604050505020204" pitchFamily="18" charset="0"/>
              </a:rPr>
              <a:t> </a:t>
            </a:r>
            <a:r>
              <a:rPr lang="tr-TR" sz="3600" b="1" i="1" dirty="0" smtClean="0">
                <a:solidFill>
                  <a:srgbClr val="FFFF00"/>
                </a:solidFill>
                <a:latin typeface="Bookman Old Style" panose="02050604050505020204" pitchFamily="18" charset="0"/>
              </a:rPr>
              <a:t>Ek </a:t>
            </a:r>
            <a:r>
              <a:rPr lang="tr-TR" sz="3600" b="1" i="1" dirty="0">
                <a:solidFill>
                  <a:srgbClr val="FFFF00"/>
                </a:solidFill>
                <a:latin typeface="Bookman Old Style" panose="02050604050505020204" pitchFamily="18" charset="0"/>
              </a:rPr>
              <a:t>ödenti </a:t>
            </a:r>
            <a:br>
              <a:rPr lang="tr-TR" sz="3600" b="1" i="1" dirty="0">
                <a:solidFill>
                  <a:srgbClr val="FFFF00"/>
                </a:solidFill>
                <a:latin typeface="Bookman Old Style" panose="02050604050505020204" pitchFamily="18" charset="0"/>
              </a:rPr>
            </a:br>
            <a:r>
              <a:rPr lang="tr-TR" sz="3600" b="1" i="1" u="sng" dirty="0">
                <a:latin typeface="Bookman Old Style" panose="02050604050505020204" pitchFamily="18" charset="0"/>
              </a:rPr>
              <a:t>sadece </a:t>
            </a:r>
            <a:r>
              <a:rPr lang="tr-TR" sz="3600" b="1" i="1" u="sng" dirty="0" smtClean="0">
                <a:latin typeface="Bookman Old Style" panose="02050604050505020204" pitchFamily="18" charset="0"/>
              </a:rPr>
              <a:t>Emekli Sandığı emeklilerine</a:t>
            </a:r>
            <a:br>
              <a:rPr lang="tr-TR" sz="3600" b="1" i="1" u="sng" dirty="0" smtClean="0">
                <a:latin typeface="Bookman Old Style" panose="02050604050505020204" pitchFamily="18" charset="0"/>
              </a:rPr>
            </a:br>
            <a:r>
              <a:rPr lang="tr-TR" sz="3600" b="1" i="1" dirty="0" smtClean="0">
                <a:latin typeface="Bookman Old Style" panose="02050604050505020204" pitchFamily="18" charset="0"/>
              </a:rPr>
              <a:t> verildiği için bu </a:t>
            </a:r>
            <a:r>
              <a:rPr lang="tr-TR" sz="3600" b="1" i="1" dirty="0">
                <a:latin typeface="Bookman Old Style" panose="02050604050505020204" pitchFamily="18" charset="0"/>
              </a:rPr>
              <a:t>fark iyice açılmış ve </a:t>
            </a:r>
            <a:br>
              <a:rPr lang="tr-TR" sz="3600" b="1" i="1" dirty="0">
                <a:latin typeface="Bookman Old Style" panose="02050604050505020204" pitchFamily="18" charset="0"/>
              </a:rPr>
            </a:br>
            <a:r>
              <a:rPr lang="tr-TR" sz="3600" b="1" i="1" dirty="0" smtClean="0">
                <a:latin typeface="Bookman Old Style" panose="02050604050505020204" pitchFamily="18" charset="0"/>
              </a:rPr>
              <a:t> çok </a:t>
            </a:r>
            <a:r>
              <a:rPr lang="tr-TR" sz="3600" b="1" i="1" dirty="0">
                <a:latin typeface="Bookman Old Style" panose="02050604050505020204" pitchFamily="18" charset="0"/>
              </a:rPr>
              <a:t>büyük adaletsizlik meydana gelmiştir.</a:t>
            </a:r>
            <a:r>
              <a:rPr lang="tr-TR" sz="3600" b="1" dirty="0"/>
              <a:t/>
            </a:r>
            <a:br>
              <a:rPr lang="tr-TR" sz="3600" b="1" dirty="0"/>
            </a:br>
            <a:endParaRPr lang="tr-TR" sz="3600" b="1" dirty="0"/>
          </a:p>
        </p:txBody>
      </p:sp>
    </p:spTree>
    <p:extLst>
      <p:ext uri="{BB962C8B-B14F-4D97-AF65-F5344CB8AC3E}">
        <p14:creationId xmlns:p14="http://schemas.microsoft.com/office/powerpoint/2010/main" val="24579366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2505" y="295835"/>
            <a:ext cx="11880433" cy="6024283"/>
          </a:xfrm>
        </p:spPr>
        <p:txBody>
          <a:bodyPr/>
          <a:lstStyle/>
          <a:p>
            <a:r>
              <a:rPr lang="tr-TR" sz="4000" b="1" i="1" u="sng" dirty="0" smtClean="0">
                <a:solidFill>
                  <a:srgbClr val="FFFF00"/>
                </a:solidFill>
                <a:latin typeface="Bookman Old Style" panose="02050604050505020204" pitchFamily="18" charset="0"/>
              </a:rPr>
              <a:t>Günümüzdeki güncellemelere göre</a:t>
            </a:r>
            <a:br>
              <a:rPr lang="tr-TR" sz="4000" b="1" i="1" u="sng" dirty="0" smtClean="0">
                <a:solidFill>
                  <a:srgbClr val="FFFF00"/>
                </a:solidFill>
                <a:latin typeface="Bookman Old Style" panose="02050604050505020204" pitchFamily="18" charset="0"/>
              </a:rPr>
            </a:br>
            <a:r>
              <a:rPr lang="tr-TR" sz="4000" b="1" i="1" u="sng" dirty="0" smtClean="0">
                <a:latin typeface="Bookman Old Style" panose="02050604050505020204" pitchFamily="18" charset="0"/>
              </a:rPr>
              <a:t/>
            </a:r>
            <a:br>
              <a:rPr lang="tr-TR" sz="4000" b="1" i="1" u="sng" dirty="0" smtClean="0">
                <a:latin typeface="Bookman Old Style" panose="02050604050505020204" pitchFamily="18" charset="0"/>
              </a:rPr>
            </a:br>
            <a:r>
              <a:rPr lang="tr-TR" sz="3200" b="1" i="1" dirty="0" smtClean="0">
                <a:latin typeface="Bookman Old Style" panose="02050604050505020204" pitchFamily="18" charset="0"/>
              </a:rPr>
              <a:t>Emekli Sandığından emekli Pratisyen Hekim          -22 – 24 000 lira maaş </a:t>
            </a:r>
            <a:r>
              <a:rPr lang="tr-TR" sz="4000" b="1" i="1" dirty="0" smtClean="0">
                <a:latin typeface="Bookman Old Style" panose="02050604050505020204" pitchFamily="18" charset="0"/>
              </a:rPr>
              <a:t>+ </a:t>
            </a:r>
            <a:r>
              <a:rPr lang="tr-TR" sz="3200" b="1" i="1" dirty="0" smtClean="0">
                <a:latin typeface="Bookman Old Style" panose="02050604050505020204" pitchFamily="18" charset="0"/>
              </a:rPr>
              <a:t>20 000 lira Ek ödenti,</a:t>
            </a:r>
            <a:br>
              <a:rPr lang="tr-TR" sz="3200" b="1" i="1" dirty="0" smtClean="0">
                <a:latin typeface="Bookman Old Style" panose="02050604050505020204" pitchFamily="18" charset="0"/>
              </a:rPr>
            </a:br>
            <a:r>
              <a:rPr lang="tr-TR" sz="3200" b="1" i="1" dirty="0" smtClean="0">
                <a:latin typeface="Bookman Old Style" panose="02050604050505020204" pitchFamily="18" charset="0"/>
              </a:rPr>
              <a:t>Uzmanlar 26 - 28 000 maaş </a:t>
            </a:r>
            <a:r>
              <a:rPr lang="tr-TR" sz="4000" b="1" i="1" dirty="0">
                <a:latin typeface="Bookman Old Style" panose="02050604050505020204" pitchFamily="18" charset="0"/>
              </a:rPr>
              <a:t>+</a:t>
            </a:r>
            <a:r>
              <a:rPr lang="tr-TR" sz="4000" b="1" i="1" dirty="0" smtClean="0">
                <a:latin typeface="Bookman Old Style" panose="02050604050505020204" pitchFamily="18" charset="0"/>
              </a:rPr>
              <a:t> </a:t>
            </a:r>
            <a:r>
              <a:rPr lang="tr-TR" sz="3200" b="1" i="1" dirty="0" smtClean="0">
                <a:latin typeface="Bookman Old Style" panose="02050604050505020204" pitchFamily="18" charset="0"/>
              </a:rPr>
              <a:t>23 000 lira Ek ödenti alırken,</a:t>
            </a:r>
            <a:br>
              <a:rPr lang="tr-TR" sz="3200" b="1" i="1" dirty="0" smtClean="0">
                <a:latin typeface="Bookman Old Style" panose="02050604050505020204" pitchFamily="18" charset="0"/>
              </a:rPr>
            </a:br>
            <a:r>
              <a:rPr lang="tr-TR" sz="3200" b="1" i="1" dirty="0" smtClean="0">
                <a:latin typeface="Bookman Old Style" panose="02050604050505020204" pitchFamily="18" charset="0"/>
              </a:rPr>
              <a:t/>
            </a:r>
            <a:br>
              <a:rPr lang="tr-TR" sz="3200" b="1" i="1" dirty="0" smtClean="0">
                <a:latin typeface="Bookman Old Style" panose="02050604050505020204" pitchFamily="18" charset="0"/>
              </a:rPr>
            </a:br>
            <a:r>
              <a:rPr lang="tr-TR" sz="4000" b="1" i="1" dirty="0" smtClean="0">
                <a:solidFill>
                  <a:srgbClr val="FFFF00"/>
                </a:solidFill>
                <a:latin typeface="Bookman Old Style" panose="02050604050505020204" pitchFamily="18" charset="0"/>
              </a:rPr>
              <a:t>SSK ve </a:t>
            </a:r>
            <a:r>
              <a:rPr lang="tr-TR" sz="4000" b="1" i="1" dirty="0" err="1" smtClean="0">
                <a:solidFill>
                  <a:srgbClr val="FFFF00"/>
                </a:solidFill>
                <a:latin typeface="Bookman Old Style" panose="02050604050505020204" pitchFamily="18" charset="0"/>
              </a:rPr>
              <a:t>Bağ-Kur’dan</a:t>
            </a:r>
            <a:r>
              <a:rPr lang="tr-TR" sz="4000" b="1" i="1" dirty="0" smtClean="0">
                <a:solidFill>
                  <a:srgbClr val="FFFF00"/>
                </a:solidFill>
                <a:latin typeface="Bookman Old Style" panose="02050604050505020204" pitchFamily="18" charset="0"/>
              </a:rPr>
              <a:t> Emekli </a:t>
            </a:r>
            <a:r>
              <a:rPr lang="tr-TR" sz="4000" b="1" i="1" dirty="0">
                <a:solidFill>
                  <a:srgbClr val="FFFF00"/>
                </a:solidFill>
                <a:latin typeface="Bookman Old Style" panose="02050604050505020204" pitchFamily="18" charset="0"/>
              </a:rPr>
              <a:t>H</a:t>
            </a:r>
            <a:r>
              <a:rPr lang="tr-TR" sz="4000" b="1" i="1" dirty="0" smtClean="0">
                <a:solidFill>
                  <a:srgbClr val="FFFF00"/>
                </a:solidFill>
                <a:latin typeface="Bookman Old Style" panose="02050604050505020204" pitchFamily="18" charset="0"/>
              </a:rPr>
              <a:t>ekimlerin aldıkları para </a:t>
            </a:r>
            <a:r>
              <a:rPr lang="tr-TR" sz="4000" b="1" i="1" u="sng" dirty="0" smtClean="0">
                <a:solidFill>
                  <a:schemeClr val="tx1"/>
                </a:solidFill>
                <a:latin typeface="Bookman Old Style" panose="02050604050505020204" pitchFamily="18" charset="0"/>
              </a:rPr>
              <a:t>sadece </a:t>
            </a:r>
            <a:r>
              <a:rPr lang="tr-TR" sz="4000" b="1" i="1" u="sng" dirty="0" smtClean="0">
                <a:solidFill>
                  <a:srgbClr val="FFFF00"/>
                </a:solidFill>
                <a:latin typeface="Bookman Old Style" panose="02050604050505020204" pitchFamily="18" charset="0"/>
              </a:rPr>
              <a:t>12 000 – 17 000 lira </a:t>
            </a:r>
            <a:r>
              <a:rPr lang="tr-TR" sz="4000" b="1" i="1" dirty="0" smtClean="0">
                <a:solidFill>
                  <a:srgbClr val="FFFF00"/>
                </a:solidFill>
                <a:latin typeface="Bookman Old Style" panose="02050604050505020204" pitchFamily="18" charset="0"/>
              </a:rPr>
              <a:t>arasındadır</a:t>
            </a:r>
            <a:r>
              <a:rPr lang="tr-TR" sz="3200" b="1" i="1" dirty="0" smtClean="0">
                <a:solidFill>
                  <a:srgbClr val="FFFF00"/>
                </a:solidFill>
                <a:latin typeface="Bookman Old Style" panose="02050604050505020204" pitchFamily="18" charset="0"/>
              </a:rPr>
              <a:t>. </a:t>
            </a:r>
            <a:endParaRPr lang="tr-TR" sz="3200" b="1"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33397663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2880" y="1569720"/>
            <a:ext cx="11551920" cy="755968"/>
          </a:xfrm>
        </p:spPr>
        <p:txBody>
          <a:bodyPr/>
          <a:lstStyle/>
          <a:p>
            <a:pPr algn="ctr"/>
            <a:r>
              <a:rPr lang="tr-TR" b="1" i="1" dirty="0" smtClean="0">
                <a:latin typeface="Bookman Old Style" panose="02050604050505020204" pitchFamily="18" charset="0"/>
              </a:rPr>
              <a:t>TUİK açıklamasına göre</a:t>
            </a:r>
            <a:br>
              <a:rPr lang="tr-TR" b="1" i="1" dirty="0" smtClean="0">
                <a:latin typeface="Bookman Old Style" panose="02050604050505020204" pitchFamily="18" charset="0"/>
              </a:rPr>
            </a:br>
            <a:r>
              <a:rPr lang="tr-TR" b="1" i="1" dirty="0">
                <a:latin typeface="Bookman Old Style" panose="02050604050505020204" pitchFamily="18" charset="0"/>
              </a:rPr>
              <a:t>Kasım ayı itibariyle</a:t>
            </a:r>
            <a:r>
              <a:rPr lang="tr-TR" b="1" i="1" dirty="0" smtClean="0">
                <a:latin typeface="Bookman Old Style" panose="02050604050505020204" pitchFamily="18" charset="0"/>
              </a:rPr>
              <a:t/>
            </a:r>
            <a:br>
              <a:rPr lang="tr-TR" b="1" i="1" dirty="0" smtClean="0">
                <a:latin typeface="Bookman Old Style" panose="02050604050505020204" pitchFamily="18" charset="0"/>
              </a:rPr>
            </a:br>
            <a:r>
              <a:rPr lang="tr-TR" b="1" i="1" dirty="0" smtClean="0">
                <a:solidFill>
                  <a:srgbClr val="FFFF00"/>
                </a:solidFill>
                <a:latin typeface="Bookman Old Style" panose="02050604050505020204" pitchFamily="18" charset="0"/>
              </a:rPr>
              <a:t>SSK emeklilerinin </a:t>
            </a:r>
            <a:r>
              <a:rPr lang="tr-TR" b="1" i="1" dirty="0" smtClean="0">
                <a:latin typeface="Bookman Old Style" panose="02050604050505020204" pitchFamily="18" charset="0"/>
              </a:rPr>
              <a:t/>
            </a:r>
            <a:br>
              <a:rPr lang="tr-TR" b="1" i="1" dirty="0" smtClean="0">
                <a:latin typeface="Bookman Old Style" panose="02050604050505020204" pitchFamily="18" charset="0"/>
              </a:rPr>
            </a:br>
            <a:r>
              <a:rPr lang="tr-TR" b="1" i="1" dirty="0" smtClean="0">
                <a:solidFill>
                  <a:srgbClr val="FFFF00"/>
                </a:solidFill>
                <a:latin typeface="Bookman Old Style" panose="02050604050505020204" pitchFamily="18" charset="0"/>
              </a:rPr>
              <a:t>maaş ortalaması 15 275 lira </a:t>
            </a:r>
            <a:r>
              <a:rPr lang="tr-TR" b="1" i="1" dirty="0" smtClean="0">
                <a:latin typeface="Bookman Old Style" panose="02050604050505020204" pitchFamily="18" charset="0"/>
              </a:rPr>
              <a:t>olup </a:t>
            </a:r>
            <a:br>
              <a:rPr lang="tr-TR" b="1" i="1" dirty="0" smtClean="0">
                <a:latin typeface="Bookman Old Style" panose="02050604050505020204" pitchFamily="18" charset="0"/>
              </a:rPr>
            </a:br>
            <a:r>
              <a:rPr lang="tr-TR" b="1" i="1" u="sng" dirty="0" smtClean="0">
                <a:latin typeface="Bookman Old Style" panose="02050604050505020204" pitchFamily="18" charset="0"/>
              </a:rPr>
              <a:t>Açlık ve Yoksulluk sınırının </a:t>
            </a:r>
            <a:br>
              <a:rPr lang="tr-TR" b="1" i="1" u="sng" dirty="0" smtClean="0">
                <a:latin typeface="Bookman Old Style" panose="02050604050505020204" pitchFamily="18" charset="0"/>
              </a:rPr>
            </a:br>
            <a:r>
              <a:rPr lang="tr-TR" b="1" i="1" u="sng" dirty="0" smtClean="0">
                <a:latin typeface="Bookman Old Style" panose="02050604050505020204" pitchFamily="18" charset="0"/>
              </a:rPr>
              <a:t>çok altındadır.</a:t>
            </a:r>
            <a:endParaRPr lang="tr-TR" b="1" i="1" u="sng" dirty="0">
              <a:latin typeface="Bookman Old Style" panose="02050604050505020204" pitchFamily="18" charset="0"/>
            </a:endParaRPr>
          </a:p>
        </p:txBody>
      </p:sp>
    </p:spTree>
    <p:extLst>
      <p:ext uri="{BB962C8B-B14F-4D97-AF65-F5344CB8AC3E}">
        <p14:creationId xmlns:p14="http://schemas.microsoft.com/office/powerpoint/2010/main" val="23649051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85862" y="299804"/>
            <a:ext cx="10358438" cy="6401034"/>
          </a:xfrm>
        </p:spPr>
        <p:txBody>
          <a:bodyPr/>
          <a:lstStyle/>
          <a:p>
            <a:pPr algn="ctr"/>
            <a:r>
              <a:rPr lang="tr-TR" sz="3600" i="1" dirty="0" smtClean="0">
                <a:latin typeface="Bookman Old Style" panose="02050604050505020204" pitchFamily="18" charset="0"/>
              </a:rPr>
              <a:t>Oysa</a:t>
            </a:r>
            <a:br>
              <a:rPr lang="tr-TR" sz="3600" i="1" dirty="0" smtClean="0">
                <a:latin typeface="Bookman Old Style" panose="02050604050505020204" pitchFamily="18" charset="0"/>
              </a:rPr>
            </a:br>
            <a:r>
              <a:rPr lang="tr-TR" sz="3600" i="1" dirty="0" smtClean="0">
                <a:latin typeface="Bookman Old Style" panose="02050604050505020204" pitchFamily="18" charset="0"/>
              </a:rPr>
              <a:t>Tıp Fakültesinden </a:t>
            </a:r>
            <a:r>
              <a:rPr lang="tr-TR" sz="3600" i="1" u="sng" dirty="0" smtClean="0">
                <a:latin typeface="Bookman Old Style" panose="02050604050505020204" pitchFamily="18" charset="0"/>
              </a:rPr>
              <a:t>aynı sene mezun </a:t>
            </a:r>
            <a:r>
              <a:rPr lang="tr-TR" sz="3600" i="1" dirty="0" smtClean="0">
                <a:latin typeface="Bookman Old Style" panose="02050604050505020204" pitchFamily="18" charset="0"/>
              </a:rPr>
              <a:t>olmuş,</a:t>
            </a:r>
            <a:br>
              <a:rPr lang="tr-TR" sz="3600" i="1" dirty="0" smtClean="0">
                <a:latin typeface="Bookman Old Style" panose="02050604050505020204" pitchFamily="18" charset="0"/>
              </a:rPr>
            </a:br>
            <a:r>
              <a:rPr lang="tr-TR" sz="3600" b="1" i="1" dirty="0" smtClean="0">
                <a:latin typeface="Bookman Old Style" panose="02050604050505020204" pitchFamily="18" charset="0"/>
              </a:rPr>
              <a:t>yıllar boyu </a:t>
            </a:r>
            <a:r>
              <a:rPr lang="tr-TR" sz="3600" i="1" dirty="0" smtClean="0">
                <a:latin typeface="Bookman Old Style" panose="02050604050505020204" pitchFamily="18" charset="0"/>
              </a:rPr>
              <a:t/>
            </a:r>
            <a:br>
              <a:rPr lang="tr-TR" sz="3600" i="1" dirty="0" smtClean="0">
                <a:latin typeface="Bookman Old Style" panose="02050604050505020204" pitchFamily="18" charset="0"/>
              </a:rPr>
            </a:br>
            <a:r>
              <a:rPr lang="tr-TR" sz="3600" b="1" i="1" dirty="0" smtClean="0">
                <a:latin typeface="Bookman Old Style" panose="02050604050505020204" pitchFamily="18" charset="0"/>
              </a:rPr>
              <a:t>bu ülkenin işçisine-çiftçisine, </a:t>
            </a:r>
            <a:br>
              <a:rPr lang="tr-TR" sz="3600" b="1" i="1" dirty="0" smtClean="0">
                <a:latin typeface="Bookman Old Style" panose="02050604050505020204" pitchFamily="18" charset="0"/>
              </a:rPr>
            </a:br>
            <a:r>
              <a:rPr lang="tr-TR" sz="3600" b="1" i="1" dirty="0" smtClean="0">
                <a:latin typeface="Bookman Old Style" panose="02050604050505020204" pitchFamily="18" charset="0"/>
              </a:rPr>
              <a:t>amirine-memuruna, askerinden-polisine, </a:t>
            </a:r>
            <a:r>
              <a:rPr lang="tr-TR" sz="3600" b="1" i="1" dirty="0">
                <a:latin typeface="Bookman Old Style" panose="02050604050505020204" pitchFamily="18" charset="0"/>
              </a:rPr>
              <a:t>öğretmenine, </a:t>
            </a:r>
            <a:r>
              <a:rPr lang="tr-TR" sz="3600" b="1" i="1" dirty="0" smtClean="0">
                <a:latin typeface="Bookman Old Style" panose="02050604050505020204" pitchFamily="18" charset="0"/>
              </a:rPr>
              <a:t>valisinden-çöpçüsüne kadar herkese sağlık hizmeti vermiş ve </a:t>
            </a:r>
            <a:br>
              <a:rPr lang="tr-TR" sz="3600" b="1" i="1" dirty="0" smtClean="0">
                <a:latin typeface="Bookman Old Style" panose="02050604050505020204" pitchFamily="18" charset="0"/>
              </a:rPr>
            </a:br>
            <a:r>
              <a:rPr lang="tr-TR" sz="3600" b="1" i="1" dirty="0" smtClean="0">
                <a:latin typeface="Bookman Old Style" panose="02050604050505020204" pitchFamily="18" charset="0"/>
              </a:rPr>
              <a:t>hayatının son basamaklarına gelmiş olan hekimlerin emekli aylıkları arasındaki </a:t>
            </a:r>
            <a:r>
              <a:rPr lang="tr-TR" sz="3600" b="1" i="1" u="sng" dirty="0" smtClean="0">
                <a:latin typeface="Bookman Old Style" panose="02050604050505020204" pitchFamily="18" charset="0"/>
              </a:rPr>
              <a:t>bu uçurum</a:t>
            </a:r>
            <a:r>
              <a:rPr lang="tr-TR" sz="3600" b="1" i="1" dirty="0" smtClean="0">
                <a:latin typeface="Bookman Old Style" panose="02050604050505020204" pitchFamily="18" charset="0"/>
              </a:rPr>
              <a:t> nasıl izah edilebilir?</a:t>
            </a:r>
            <a:endParaRPr lang="tr-TR" sz="3600" b="1" i="1" dirty="0">
              <a:latin typeface="Bookman Old Style" panose="02050604050505020204" pitchFamily="18" charset="0"/>
            </a:endParaRPr>
          </a:p>
        </p:txBody>
      </p:sp>
    </p:spTree>
    <p:extLst>
      <p:ext uri="{BB962C8B-B14F-4D97-AF65-F5344CB8AC3E}">
        <p14:creationId xmlns:p14="http://schemas.microsoft.com/office/powerpoint/2010/main" val="6150162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7637" y="228600"/>
            <a:ext cx="12044363" cy="6300787"/>
          </a:xfrm>
        </p:spPr>
        <p:txBody>
          <a:bodyPr/>
          <a:lstStyle/>
          <a:p>
            <a:pPr algn="ctr"/>
            <a:r>
              <a:rPr lang="tr-TR" i="1" dirty="0" smtClean="0">
                <a:latin typeface="Bookman Old Style" panose="02050604050505020204" pitchFamily="18" charset="0"/>
              </a:rPr>
              <a:t>Yıllar önce</a:t>
            </a:r>
            <a:br>
              <a:rPr lang="tr-TR" i="1" dirty="0" smtClean="0">
                <a:latin typeface="Bookman Old Style" panose="02050604050505020204" pitchFamily="18" charset="0"/>
              </a:rPr>
            </a:br>
            <a:r>
              <a:rPr lang="tr-TR" i="1" dirty="0" smtClean="0">
                <a:latin typeface="Bookman Old Style" panose="02050604050505020204" pitchFamily="18" charset="0"/>
              </a:rPr>
              <a:t>Türk Tabipleri Birliği</a:t>
            </a:r>
            <a:br>
              <a:rPr lang="tr-TR" i="1" dirty="0" smtClean="0">
                <a:latin typeface="Bookman Old Style" panose="02050604050505020204" pitchFamily="18" charset="0"/>
              </a:rPr>
            </a:br>
            <a:r>
              <a:rPr lang="tr-TR" i="1" dirty="0" smtClean="0">
                <a:latin typeface="Bookman Old Style" panose="02050604050505020204" pitchFamily="18" charset="0"/>
              </a:rPr>
              <a:t>her sene çeşitli Yurtdışı turlar düzenlerdi</a:t>
            </a:r>
            <a:r>
              <a:rPr lang="tr-TR" i="1" dirty="0" smtClean="0">
                <a:latin typeface="Bookman Old Style" panose="02050604050505020204" pitchFamily="18" charset="0"/>
              </a:rPr>
              <a:t>.</a:t>
            </a:r>
            <a:br>
              <a:rPr lang="tr-TR" i="1" dirty="0" smtClean="0">
                <a:latin typeface="Bookman Old Style" panose="02050604050505020204" pitchFamily="18" charset="0"/>
              </a:rPr>
            </a:br>
            <a:r>
              <a:rPr lang="tr-TR" i="1" dirty="0" smtClean="0">
                <a:latin typeface="Bookman Old Style" panose="02050604050505020204" pitchFamily="18" charset="0"/>
              </a:rPr>
              <a:t/>
            </a:r>
            <a:br>
              <a:rPr lang="tr-TR" i="1" dirty="0" smtClean="0">
                <a:latin typeface="Bookman Old Style" panose="02050604050505020204" pitchFamily="18" charset="0"/>
              </a:rPr>
            </a:br>
            <a:r>
              <a:rPr lang="tr-TR" sz="3600" i="1" dirty="0" smtClean="0">
                <a:solidFill>
                  <a:srgbClr val="FFFF00"/>
                </a:solidFill>
                <a:latin typeface="Bookman Old Style" panose="02050604050505020204" pitchFamily="18" charset="0"/>
              </a:rPr>
              <a:t>Bu </a:t>
            </a:r>
            <a:r>
              <a:rPr lang="tr-TR" sz="3600" i="1" dirty="0" smtClean="0">
                <a:solidFill>
                  <a:srgbClr val="FFFF00"/>
                </a:solidFill>
                <a:latin typeface="Bookman Old Style" panose="02050604050505020204" pitchFamily="18" charset="0"/>
              </a:rPr>
              <a:t>sayede </a:t>
            </a:r>
            <a:r>
              <a:rPr lang="tr-TR" sz="3600" i="1" dirty="0" smtClean="0">
                <a:solidFill>
                  <a:srgbClr val="FFFF00"/>
                </a:solidFill>
                <a:latin typeface="Bookman Old Style" panose="02050604050505020204" pitchFamily="18" charset="0"/>
              </a:rPr>
              <a:t/>
            </a:r>
            <a:br>
              <a:rPr lang="tr-TR" sz="3600" i="1" dirty="0" smtClean="0">
                <a:solidFill>
                  <a:srgbClr val="FFFF00"/>
                </a:solidFill>
                <a:latin typeface="Bookman Old Style" panose="02050604050505020204" pitchFamily="18" charset="0"/>
              </a:rPr>
            </a:br>
            <a:r>
              <a:rPr lang="tr-TR" sz="3600" b="1" i="1" dirty="0" smtClean="0">
                <a:solidFill>
                  <a:srgbClr val="FFFF00"/>
                </a:solidFill>
                <a:latin typeface="Bookman Old Style" panose="02050604050505020204" pitchFamily="18" charset="0"/>
              </a:rPr>
              <a:t>hem </a:t>
            </a:r>
            <a:r>
              <a:rPr lang="tr-TR" sz="3600" b="1" i="1" dirty="0" smtClean="0">
                <a:solidFill>
                  <a:srgbClr val="FFFF00"/>
                </a:solidFill>
                <a:latin typeface="Bookman Old Style" panose="02050604050505020204" pitchFamily="18" charset="0"/>
              </a:rPr>
              <a:t>çalışan ve hem de emekli hekimler </a:t>
            </a:r>
            <a:r>
              <a:rPr lang="tr-TR" sz="3600" b="1" i="1" dirty="0" smtClean="0">
                <a:solidFill>
                  <a:srgbClr val="FFFF00"/>
                </a:solidFill>
                <a:latin typeface="Bookman Old Style" panose="02050604050505020204" pitchFamily="18" charset="0"/>
              </a:rPr>
              <a:t>              </a:t>
            </a:r>
            <a:r>
              <a:rPr lang="tr-TR" sz="3600" i="1" dirty="0" smtClean="0">
                <a:solidFill>
                  <a:srgbClr val="FFFF00"/>
                </a:solidFill>
                <a:latin typeface="Bookman Old Style" panose="02050604050505020204" pitchFamily="18" charset="0"/>
              </a:rPr>
              <a:t>bir </a:t>
            </a:r>
            <a:r>
              <a:rPr lang="tr-TR" sz="3600" i="1" dirty="0" smtClean="0">
                <a:solidFill>
                  <a:srgbClr val="FFFF00"/>
                </a:solidFill>
                <a:latin typeface="Bookman Old Style" panose="02050604050505020204" pitchFamily="18" charset="0"/>
              </a:rPr>
              <a:t>arada seyahat etme imkanını buluyor ve                   hem de gidilen yerlerde Hastane ziyaretleri de </a:t>
            </a:r>
            <a:r>
              <a:rPr lang="tr-TR" sz="3600" i="1" dirty="0" smtClean="0">
                <a:solidFill>
                  <a:srgbClr val="FFFF00"/>
                </a:solidFill>
                <a:latin typeface="Bookman Old Style" panose="02050604050505020204" pitchFamily="18" charset="0"/>
              </a:rPr>
              <a:t>yapılarak</a:t>
            </a:r>
            <a:br>
              <a:rPr lang="tr-TR" sz="3600" i="1" dirty="0" smtClean="0">
                <a:solidFill>
                  <a:srgbClr val="FFFF00"/>
                </a:solidFill>
                <a:latin typeface="Bookman Old Style" panose="02050604050505020204" pitchFamily="18" charset="0"/>
              </a:rPr>
            </a:br>
            <a:r>
              <a:rPr lang="tr-TR" sz="3600" i="1" dirty="0" smtClean="0">
                <a:solidFill>
                  <a:srgbClr val="FFFF00"/>
                </a:solidFill>
                <a:latin typeface="Bookman Old Style" panose="02050604050505020204" pitchFamily="18" charset="0"/>
              </a:rPr>
              <a:t>onlarla </a:t>
            </a:r>
            <a:r>
              <a:rPr lang="tr-TR" sz="3600" i="1" dirty="0" smtClean="0">
                <a:solidFill>
                  <a:srgbClr val="FFFF00"/>
                </a:solidFill>
                <a:latin typeface="Bookman Old Style" panose="02050604050505020204" pitchFamily="18" charset="0"/>
              </a:rPr>
              <a:t>olan farklılıklarımız ortaya çıkabiliyordu.</a:t>
            </a:r>
            <a:endParaRPr lang="tr-TR" sz="3600" i="1"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938920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1607033"/>
            <a:ext cx="12192000" cy="4781862"/>
          </a:xfrm>
        </p:spPr>
        <p:txBody>
          <a:bodyPr/>
          <a:lstStyle/>
          <a:p>
            <a:pPr algn="ctr"/>
            <a:r>
              <a:rPr lang="tr-TR" sz="3600" b="1" i="1" dirty="0">
                <a:latin typeface="Bookman Old Style" panose="02050604050505020204" pitchFamily="18" charset="0"/>
              </a:rPr>
              <a:t>Emekli Hekimler Kolu olarak </a:t>
            </a:r>
            <a:r>
              <a:rPr lang="tr-TR" sz="3600" i="1" dirty="0">
                <a:latin typeface="Bookman Old Style" panose="02050604050505020204" pitchFamily="18" charset="0"/>
              </a:rPr>
              <a:t/>
            </a:r>
            <a:br>
              <a:rPr lang="tr-TR" sz="3600" i="1" dirty="0">
                <a:latin typeface="Bookman Old Style" panose="02050604050505020204" pitchFamily="18" charset="0"/>
              </a:rPr>
            </a:br>
            <a:r>
              <a:rPr lang="tr-TR" sz="3600" i="1" dirty="0">
                <a:latin typeface="Bookman Old Style" panose="02050604050505020204" pitchFamily="18" charset="0"/>
              </a:rPr>
              <a:t>kurulduğumuzdan beri bu konuda </a:t>
            </a:r>
            <a:br>
              <a:rPr lang="tr-TR" sz="3600" i="1" dirty="0">
                <a:latin typeface="Bookman Old Style" panose="02050604050505020204" pitchFamily="18" charset="0"/>
              </a:rPr>
            </a:br>
            <a:r>
              <a:rPr lang="tr-TR" sz="3600" b="1" i="1" u="sng" dirty="0">
                <a:latin typeface="Bookman Old Style" panose="02050604050505020204" pitchFamily="18" charset="0"/>
              </a:rPr>
              <a:t>Türk Tabipleri Birliği </a:t>
            </a:r>
            <a:r>
              <a:rPr lang="tr-TR" sz="3600" b="1" i="1" dirty="0">
                <a:latin typeface="Bookman Old Style" panose="02050604050505020204" pitchFamily="18" charset="0"/>
              </a:rPr>
              <a:t>ve </a:t>
            </a:r>
            <a:r>
              <a:rPr lang="tr-TR" sz="3600" b="1" i="1" u="sng" dirty="0">
                <a:latin typeface="Bookman Old Style" panose="02050604050505020204" pitchFamily="18" charset="0"/>
              </a:rPr>
              <a:t>Ankara Tabip Odasıyla  </a:t>
            </a:r>
            <a:r>
              <a:rPr lang="tr-TR" sz="3600" b="1" i="1" dirty="0">
                <a:latin typeface="Bookman Old Style" panose="02050604050505020204" pitchFamily="18" charset="0"/>
              </a:rPr>
              <a:t/>
            </a:r>
            <a:br>
              <a:rPr lang="tr-TR" sz="3600" b="1" i="1" dirty="0">
                <a:latin typeface="Bookman Old Style" panose="02050604050505020204" pitchFamily="18" charset="0"/>
              </a:rPr>
            </a:br>
            <a:r>
              <a:rPr lang="tr-TR" sz="3600" b="1" i="1" dirty="0">
                <a:solidFill>
                  <a:srgbClr val="FFFF00"/>
                </a:solidFill>
                <a:latin typeface="Bookman Old Style" panose="02050604050505020204" pitchFamily="18" charset="0"/>
              </a:rPr>
              <a:t>Sağlık Bakanları, TBMM Sağlık Komisyonu Başkanları ve </a:t>
            </a:r>
            <a:r>
              <a:rPr lang="tr-TR" sz="3600" b="1" i="1" dirty="0" smtClean="0">
                <a:solidFill>
                  <a:srgbClr val="FFFF00"/>
                </a:solidFill>
                <a:latin typeface="Bookman Old Style" panose="02050604050505020204" pitchFamily="18" charset="0"/>
              </a:rPr>
              <a:t>Parti </a:t>
            </a:r>
            <a:r>
              <a:rPr lang="tr-TR" sz="3600" b="1" i="1" dirty="0">
                <a:solidFill>
                  <a:srgbClr val="FFFF00"/>
                </a:solidFill>
                <a:latin typeface="Bookman Old Style" panose="02050604050505020204" pitchFamily="18" charset="0"/>
              </a:rPr>
              <a:t>farkı gözetmeksizin                    Hekim milletvekilleriyle </a:t>
            </a:r>
            <a:r>
              <a:rPr lang="tr-TR" sz="3600" b="1" i="1" dirty="0" smtClean="0">
                <a:solidFill>
                  <a:srgbClr val="FFFF00"/>
                </a:solidFill>
                <a:latin typeface="Bookman Old Style" panose="02050604050505020204" pitchFamily="18" charset="0"/>
              </a:rPr>
              <a:t>                                                         defalarca görüşmeler yaptık.</a:t>
            </a:r>
            <a:r>
              <a:rPr lang="tr-TR" sz="3600" b="1" i="1" dirty="0">
                <a:solidFill>
                  <a:srgbClr val="FFFF00"/>
                </a:solidFill>
                <a:latin typeface="Bookman Old Style" panose="02050604050505020204" pitchFamily="18" charset="0"/>
              </a:rPr>
              <a:t/>
            </a:r>
            <a:br>
              <a:rPr lang="tr-TR" sz="3600" b="1" i="1" dirty="0">
                <a:solidFill>
                  <a:srgbClr val="FFFF00"/>
                </a:solidFill>
                <a:latin typeface="Bookman Old Style" panose="02050604050505020204" pitchFamily="18" charset="0"/>
              </a:rPr>
            </a:br>
            <a:r>
              <a:rPr lang="tr-TR" sz="4000" b="1" dirty="0">
                <a:solidFill>
                  <a:srgbClr val="FFFF00"/>
                </a:solidFill>
              </a:rPr>
              <a:t/>
            </a:r>
            <a:br>
              <a:rPr lang="tr-TR" sz="4000" b="1" dirty="0">
                <a:solidFill>
                  <a:srgbClr val="FFFF00"/>
                </a:solidFill>
              </a:rPr>
            </a:br>
            <a:endParaRPr lang="tr-TR" sz="4000" b="1" dirty="0">
              <a:solidFill>
                <a:srgbClr val="FFFF00"/>
              </a:solidFill>
            </a:endParaRPr>
          </a:p>
        </p:txBody>
      </p:sp>
    </p:spTree>
    <p:extLst>
      <p:ext uri="{BB962C8B-B14F-4D97-AF65-F5344CB8AC3E}">
        <p14:creationId xmlns:p14="http://schemas.microsoft.com/office/powerpoint/2010/main" val="5449537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9666" y="2428407"/>
            <a:ext cx="11406109" cy="1603947"/>
          </a:xfrm>
        </p:spPr>
        <p:txBody>
          <a:bodyPr/>
          <a:lstStyle/>
          <a:p>
            <a:pPr algn="ctr">
              <a:tabLst>
                <a:tab pos="2247900" algn="l"/>
              </a:tabLst>
            </a:pPr>
            <a:r>
              <a:rPr lang="tr-TR" sz="3600" i="1" dirty="0">
                <a:latin typeface="Bookman Old Style" panose="02050604050505020204" pitchFamily="18" charset="0"/>
              </a:rPr>
              <a:t/>
            </a:r>
            <a:br>
              <a:rPr lang="tr-TR" sz="3600" i="1" dirty="0">
                <a:latin typeface="Bookman Old Style" panose="02050604050505020204" pitchFamily="18" charset="0"/>
              </a:rPr>
            </a:br>
            <a:r>
              <a:rPr lang="tr-TR" sz="3600" i="1" dirty="0" smtClean="0">
                <a:solidFill>
                  <a:schemeClr val="tx1"/>
                </a:solidFill>
                <a:latin typeface="Bookman Old Style" panose="02050604050505020204" pitchFamily="18" charset="0"/>
              </a:rPr>
              <a:t>Bugünkü </a:t>
            </a:r>
            <a:br>
              <a:rPr lang="tr-TR" sz="3600" i="1" dirty="0" smtClean="0">
                <a:solidFill>
                  <a:schemeClr val="tx1"/>
                </a:solidFill>
                <a:latin typeface="Bookman Old Style" panose="02050604050505020204" pitchFamily="18" charset="0"/>
              </a:rPr>
            </a:br>
            <a:r>
              <a:rPr lang="tr-TR" sz="3600" b="1" i="1" u="sng" dirty="0" smtClean="0">
                <a:solidFill>
                  <a:schemeClr val="tx1"/>
                </a:solidFill>
                <a:latin typeface="Bookman Old Style" panose="02050604050505020204" pitchFamily="18" charset="0"/>
              </a:rPr>
              <a:t>Ek ödenti kazanımlarında da </a:t>
            </a:r>
            <a:r>
              <a:rPr lang="tr-TR" sz="3600" b="1" i="1" dirty="0" smtClean="0">
                <a:solidFill>
                  <a:schemeClr val="tx1"/>
                </a:solidFill>
                <a:latin typeface="Bookman Old Style" panose="02050604050505020204" pitchFamily="18" charset="0"/>
              </a:rPr>
              <a:t> </a:t>
            </a:r>
            <a:br>
              <a:rPr lang="tr-TR" sz="3600" b="1" i="1" dirty="0" smtClean="0">
                <a:solidFill>
                  <a:schemeClr val="tx1"/>
                </a:solidFill>
                <a:latin typeface="Bookman Old Style" panose="02050604050505020204" pitchFamily="18" charset="0"/>
              </a:rPr>
            </a:br>
            <a:r>
              <a:rPr lang="tr-TR" sz="3600" i="1" dirty="0" smtClean="0">
                <a:solidFill>
                  <a:schemeClr val="tx1"/>
                </a:solidFill>
                <a:latin typeface="Bookman Old Style" panose="02050604050505020204" pitchFamily="18" charset="0"/>
              </a:rPr>
              <a:t>çalışmalarımızın etkisi olduğuna inanıyor ve </a:t>
            </a:r>
            <a:br>
              <a:rPr lang="tr-TR" sz="3600" i="1" dirty="0" smtClean="0">
                <a:solidFill>
                  <a:schemeClr val="tx1"/>
                </a:solidFill>
                <a:latin typeface="Bookman Old Style" panose="02050604050505020204" pitchFamily="18" charset="0"/>
              </a:rPr>
            </a:br>
            <a:r>
              <a:rPr lang="tr-TR" sz="3600" i="1" dirty="0" smtClean="0">
                <a:solidFill>
                  <a:schemeClr val="tx1"/>
                </a:solidFill>
                <a:latin typeface="Bookman Old Style" panose="02050604050505020204" pitchFamily="18" charset="0"/>
              </a:rPr>
              <a:t>bu adaletsizliğin giderilebilmesi için çalışmalarımıza devam ediyoruz</a:t>
            </a:r>
            <a:r>
              <a:rPr lang="tr-TR" sz="3600" i="1" dirty="0" smtClean="0">
                <a:solidFill>
                  <a:srgbClr val="FFFF00"/>
                </a:solidFill>
                <a:latin typeface="Bookman Old Style" panose="02050604050505020204" pitchFamily="18" charset="0"/>
              </a:rPr>
              <a:t>.  </a:t>
            </a:r>
            <a:endParaRPr lang="tr-TR" sz="3600" i="1"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2192693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41621" y="553454"/>
            <a:ext cx="7838992" cy="1540042"/>
          </a:xfrm>
        </p:spPr>
        <p:txBody>
          <a:bodyPr/>
          <a:lstStyle/>
          <a:p>
            <a:pPr algn="ctr"/>
            <a:r>
              <a:rPr lang="tr-TR" sz="3200" b="1" dirty="0" smtClean="0"/>
              <a:t>Emekli Hekimlerin sorunlarının </a:t>
            </a:r>
            <a:br>
              <a:rPr lang="tr-TR" sz="3200" b="1" dirty="0" smtClean="0"/>
            </a:br>
            <a:r>
              <a:rPr lang="tr-TR" sz="3200" b="1" dirty="0" smtClean="0"/>
              <a:t>gittikçe artması üzerine</a:t>
            </a:r>
            <a:endParaRPr lang="tr-TR" sz="3200" b="1" dirty="0"/>
          </a:p>
        </p:txBody>
      </p:sp>
      <p:sp>
        <p:nvSpPr>
          <p:cNvPr id="3" name="Metin Yer Tutucusu 2"/>
          <p:cNvSpPr>
            <a:spLocks noGrp="1"/>
          </p:cNvSpPr>
          <p:nvPr>
            <p:ph type="body" sz="half" idx="2"/>
          </p:nvPr>
        </p:nvSpPr>
        <p:spPr>
          <a:xfrm>
            <a:off x="481262" y="1780674"/>
            <a:ext cx="11165305" cy="4239126"/>
          </a:xfrm>
        </p:spPr>
        <p:txBody>
          <a:bodyPr>
            <a:normAutofit/>
          </a:bodyPr>
          <a:lstStyle/>
          <a:p>
            <a:pPr algn="ctr"/>
            <a:r>
              <a:rPr lang="tr-TR" sz="3600" b="1" u="sng" dirty="0" smtClean="0">
                <a:solidFill>
                  <a:srgbClr val="FFFF00"/>
                </a:solidFill>
                <a:latin typeface="Bookman Old Style" panose="02050604050505020204" pitchFamily="18" charset="0"/>
              </a:rPr>
              <a:t>1 Haziran 2014 tarihinde</a:t>
            </a:r>
          </a:p>
          <a:p>
            <a:pPr algn="ctr"/>
            <a:r>
              <a:rPr lang="tr-TR" sz="3600" b="1" u="sng" dirty="0" smtClean="0">
                <a:latin typeface="Bookman Old Style" panose="02050604050505020204" pitchFamily="18" charset="0"/>
              </a:rPr>
              <a:t>Ankara, İstanbul, İzmir, </a:t>
            </a:r>
            <a:r>
              <a:rPr lang="tr-TR" sz="3600" b="1" u="sng" dirty="0">
                <a:latin typeface="Bookman Old Style" panose="02050604050505020204" pitchFamily="18" charset="0"/>
              </a:rPr>
              <a:t>M</a:t>
            </a:r>
            <a:r>
              <a:rPr lang="tr-TR" sz="3600" b="1" u="sng" dirty="0" smtClean="0">
                <a:latin typeface="Bookman Old Style" panose="02050604050505020204" pitchFamily="18" charset="0"/>
              </a:rPr>
              <a:t>anisa ve Kocaeli</a:t>
            </a:r>
            <a:r>
              <a:rPr lang="tr-TR" sz="3600" b="1" u="sng" dirty="0" smtClean="0">
                <a:solidFill>
                  <a:srgbClr val="FFFF00"/>
                </a:solidFill>
                <a:latin typeface="Bookman Old Style" panose="02050604050505020204" pitchFamily="18" charset="0"/>
              </a:rPr>
              <a:t> </a:t>
            </a:r>
            <a:r>
              <a:rPr lang="tr-TR" sz="3600" b="1" dirty="0" smtClean="0">
                <a:solidFill>
                  <a:srgbClr val="FFFF00"/>
                </a:solidFill>
                <a:latin typeface="Bookman Old Style" panose="02050604050505020204" pitchFamily="18" charset="0"/>
              </a:rPr>
              <a:t>Tabip Odalarının başvurusu üzerine </a:t>
            </a:r>
          </a:p>
          <a:p>
            <a:pPr algn="ctr"/>
            <a:r>
              <a:rPr lang="tr-TR" sz="3600" b="1" dirty="0" smtClean="0">
                <a:solidFill>
                  <a:srgbClr val="FFFF00"/>
                </a:solidFill>
                <a:latin typeface="Bookman Old Style" panose="02050604050505020204" pitchFamily="18" charset="0"/>
              </a:rPr>
              <a:t>Türk Tabipleri Birliği çatısı altında </a:t>
            </a:r>
          </a:p>
          <a:p>
            <a:pPr algn="ctr"/>
            <a:r>
              <a:rPr lang="tr-TR" sz="3600" b="1" u="sng" dirty="0" smtClean="0">
                <a:latin typeface="Bookman Old Style" panose="02050604050505020204" pitchFamily="18" charset="0"/>
              </a:rPr>
              <a:t>EMEKLİ HEKİMLER KOLU</a:t>
            </a:r>
          </a:p>
          <a:p>
            <a:pPr algn="ctr"/>
            <a:r>
              <a:rPr lang="tr-TR" sz="3600" b="1" dirty="0" smtClean="0">
                <a:solidFill>
                  <a:srgbClr val="FFFF00"/>
                </a:solidFill>
                <a:latin typeface="Bookman Old Style" panose="02050604050505020204" pitchFamily="18" charset="0"/>
              </a:rPr>
              <a:t> kurulmuştur</a:t>
            </a:r>
            <a:r>
              <a:rPr lang="tr-TR" sz="3600" dirty="0" smtClean="0">
                <a:solidFill>
                  <a:srgbClr val="FFFF00"/>
                </a:solidFill>
              </a:rPr>
              <a:t>.</a:t>
            </a:r>
            <a:endParaRPr lang="tr-TR" sz="3600" dirty="0">
              <a:solidFill>
                <a:srgbClr val="FFFF00"/>
              </a:solidFill>
            </a:endParaRPr>
          </a:p>
        </p:txBody>
      </p:sp>
    </p:spTree>
    <p:extLst>
      <p:ext uri="{BB962C8B-B14F-4D97-AF65-F5344CB8AC3E}">
        <p14:creationId xmlns:p14="http://schemas.microsoft.com/office/powerpoint/2010/main" val="3856678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17548" y="1371600"/>
            <a:ext cx="11098214" cy="3286124"/>
          </a:xfrm>
        </p:spPr>
        <p:txBody>
          <a:bodyPr/>
          <a:lstStyle/>
          <a:p>
            <a:pPr algn="ctr"/>
            <a:r>
              <a:rPr lang="tr-TR" i="1" dirty="0" smtClean="0">
                <a:latin typeface="Bookman Old Style" panose="02050604050505020204" pitchFamily="18" charset="0"/>
              </a:rPr>
              <a:t>Maaşlar arasındaki derin farklılıklar, </a:t>
            </a:r>
            <a:br>
              <a:rPr lang="tr-TR" i="1" dirty="0" smtClean="0">
                <a:latin typeface="Bookman Old Style" panose="02050604050505020204" pitchFamily="18" charset="0"/>
              </a:rPr>
            </a:br>
            <a:r>
              <a:rPr lang="tr-TR" i="1" dirty="0" smtClean="0">
                <a:latin typeface="Bookman Old Style" panose="02050604050505020204" pitchFamily="18" charset="0"/>
              </a:rPr>
              <a:t>Ek ödentinin SSK ve </a:t>
            </a:r>
            <a:r>
              <a:rPr lang="tr-TR" i="1" dirty="0" err="1" smtClean="0">
                <a:latin typeface="Bookman Old Style" panose="02050604050505020204" pitchFamily="18" charset="0"/>
              </a:rPr>
              <a:t>Bağ-Kur</a:t>
            </a:r>
            <a:r>
              <a:rPr lang="tr-TR" i="1" dirty="0" smtClean="0">
                <a:latin typeface="Bookman Old Style" panose="02050604050505020204" pitchFamily="18" charset="0"/>
              </a:rPr>
              <a:t> emeklilerine ve çalışan emeklilere verilmeyişinden kaynaklanan adaletsizlik esas alınarak TTB Merkez Konseyi’nin hazırladığı </a:t>
            </a:r>
            <a:br>
              <a:rPr lang="tr-TR" i="1" dirty="0" smtClean="0">
                <a:latin typeface="Bookman Old Style" panose="02050604050505020204" pitchFamily="18" charset="0"/>
              </a:rPr>
            </a:br>
            <a:r>
              <a:rPr lang="tr-TR" i="1" dirty="0">
                <a:latin typeface="Bookman Old Style" panose="02050604050505020204" pitchFamily="18" charset="0"/>
              </a:rPr>
              <a:t>K</a:t>
            </a:r>
            <a:r>
              <a:rPr lang="tr-TR" i="1" dirty="0" smtClean="0">
                <a:latin typeface="Bookman Old Style" panose="02050604050505020204" pitchFamily="18" charset="0"/>
              </a:rPr>
              <a:t>anun teklifi, </a:t>
            </a:r>
            <a:br>
              <a:rPr lang="tr-TR" i="1" dirty="0" smtClean="0">
                <a:latin typeface="Bookman Old Style" panose="02050604050505020204" pitchFamily="18" charset="0"/>
              </a:rPr>
            </a:br>
            <a:r>
              <a:rPr lang="tr-TR" i="1" dirty="0" smtClean="0">
                <a:latin typeface="Bookman Old Style" panose="02050604050505020204" pitchFamily="18" charset="0"/>
              </a:rPr>
              <a:t>TBMM’sine verilmiş bulunmaktadır</a:t>
            </a:r>
            <a:r>
              <a:rPr lang="tr-TR" dirty="0" smtClean="0"/>
              <a:t>. </a:t>
            </a:r>
            <a:endParaRPr lang="tr-TR" dirty="0"/>
          </a:p>
        </p:txBody>
      </p:sp>
    </p:spTree>
    <p:extLst>
      <p:ext uri="{BB962C8B-B14F-4D97-AF65-F5344CB8AC3E}">
        <p14:creationId xmlns:p14="http://schemas.microsoft.com/office/powerpoint/2010/main" val="36680973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0559" y="207754"/>
            <a:ext cx="11737298" cy="5846164"/>
          </a:xfrm>
        </p:spPr>
        <p:txBody>
          <a:bodyPr/>
          <a:lstStyle/>
          <a:p>
            <a:pPr algn="ctr"/>
            <a:r>
              <a:rPr lang="tr-TR" i="1" dirty="0" smtClean="0">
                <a:solidFill>
                  <a:srgbClr val="FFFF00"/>
                </a:solidFill>
                <a:latin typeface="Bookman Old Style" panose="02050604050505020204" pitchFamily="18" charset="0"/>
              </a:rPr>
              <a:t/>
            </a:r>
            <a:br>
              <a:rPr lang="tr-TR" i="1" dirty="0" smtClean="0">
                <a:solidFill>
                  <a:srgbClr val="FFFF00"/>
                </a:solidFill>
                <a:latin typeface="Bookman Old Style" panose="02050604050505020204" pitchFamily="18" charset="0"/>
              </a:rPr>
            </a:br>
            <a:r>
              <a:rPr lang="tr-TR" i="1" dirty="0" smtClean="0">
                <a:solidFill>
                  <a:srgbClr val="FFFF00"/>
                </a:solidFill>
                <a:latin typeface="Bookman Old Style" panose="02050604050505020204" pitchFamily="18" charset="0"/>
              </a:rPr>
              <a:t> </a:t>
            </a:r>
            <a:r>
              <a:rPr lang="tr-TR" b="1" i="1" dirty="0" smtClean="0">
                <a:solidFill>
                  <a:srgbClr val="FFFF00"/>
                </a:solidFill>
                <a:latin typeface="Bookman Old Style" panose="02050604050505020204" pitchFamily="18" charset="0"/>
              </a:rPr>
              <a:t>2- </a:t>
            </a:r>
            <a:r>
              <a:rPr lang="tr-TR" b="1" i="1" u="sng" dirty="0" smtClean="0">
                <a:solidFill>
                  <a:srgbClr val="FFFF00"/>
                </a:solidFill>
                <a:latin typeface="Bookman Old Style" panose="02050604050505020204" pitchFamily="18" charset="0"/>
              </a:rPr>
              <a:t>Lokal, </a:t>
            </a:r>
            <a:r>
              <a:rPr lang="tr-TR" b="1" i="1" u="sng" dirty="0" err="1" smtClean="0">
                <a:solidFill>
                  <a:srgbClr val="FFFF00"/>
                </a:solidFill>
                <a:latin typeface="Bookman Old Style" panose="02050604050505020204" pitchFamily="18" charset="0"/>
              </a:rPr>
              <a:t>Hekimevi</a:t>
            </a:r>
            <a:r>
              <a:rPr lang="tr-TR" b="1" i="1" u="sng" dirty="0" smtClean="0">
                <a:solidFill>
                  <a:srgbClr val="FFFF00"/>
                </a:solidFill>
                <a:latin typeface="Bookman Old Style" panose="02050604050505020204" pitchFamily="18" charset="0"/>
              </a:rPr>
              <a:t> ve Huzurevi </a:t>
            </a:r>
            <a:r>
              <a:rPr lang="tr-TR" b="1" i="1" u="sng" dirty="0" smtClean="0">
                <a:solidFill>
                  <a:srgbClr val="FFFF00"/>
                </a:solidFill>
                <a:latin typeface="Bookman Old Style" panose="02050604050505020204" pitchFamily="18" charset="0"/>
              </a:rPr>
              <a:t>ihtiyacı:</a:t>
            </a:r>
            <a:br>
              <a:rPr lang="tr-TR" b="1" i="1" u="sng" dirty="0" smtClean="0">
                <a:solidFill>
                  <a:srgbClr val="FFFF00"/>
                </a:solidFill>
                <a:latin typeface="Bookman Old Style" panose="02050604050505020204" pitchFamily="18" charset="0"/>
              </a:rPr>
            </a:br>
            <a:r>
              <a:rPr lang="tr-TR" b="1" i="1" u="sng" dirty="0" smtClean="0">
                <a:solidFill>
                  <a:srgbClr val="FFFF00"/>
                </a:solidFill>
                <a:latin typeface="Bookman Old Style" panose="02050604050505020204" pitchFamily="18" charset="0"/>
              </a:rPr>
              <a:t/>
            </a:r>
            <a:br>
              <a:rPr lang="tr-TR" b="1" i="1" u="sng" dirty="0" smtClean="0">
                <a:solidFill>
                  <a:srgbClr val="FFFF00"/>
                </a:solidFill>
                <a:latin typeface="Bookman Old Style" panose="02050604050505020204" pitchFamily="18" charset="0"/>
              </a:rPr>
            </a:br>
            <a:r>
              <a:rPr lang="tr-TR" b="1" i="1" dirty="0" smtClean="0">
                <a:solidFill>
                  <a:schemeClr val="tx1"/>
                </a:solidFill>
                <a:latin typeface="Bookman Old Style" panose="02050604050505020204" pitchFamily="18" charset="0"/>
              </a:rPr>
              <a:t>Çalışan bir Hekim ya da           hastanesinden, hastasından, meslektaşlarından uzak kalmış bir Emekli </a:t>
            </a:r>
            <a:r>
              <a:rPr lang="tr-TR" b="1" i="1" dirty="0">
                <a:solidFill>
                  <a:schemeClr val="tx1"/>
                </a:solidFill>
                <a:latin typeface="Bookman Old Style" panose="02050604050505020204" pitchFamily="18" charset="0"/>
              </a:rPr>
              <a:t>H</a:t>
            </a:r>
            <a:r>
              <a:rPr lang="tr-TR" b="1" i="1" dirty="0" smtClean="0">
                <a:solidFill>
                  <a:schemeClr val="tx1"/>
                </a:solidFill>
                <a:latin typeface="Bookman Old Style" panose="02050604050505020204" pitchFamily="18" charset="0"/>
              </a:rPr>
              <a:t>ekim, buluşup konuşacağı, sohbet edeceği bir yer ihtiyacı içindedir.</a:t>
            </a:r>
            <a:r>
              <a:rPr lang="tr-TR" b="1" i="1" dirty="0" smtClean="0">
                <a:solidFill>
                  <a:schemeClr val="tx1"/>
                </a:solidFill>
                <a:latin typeface="Bookman Old Style" panose="02050604050505020204" pitchFamily="18" charset="0"/>
              </a:rPr>
              <a:t/>
            </a:r>
            <a:br>
              <a:rPr lang="tr-TR" b="1" i="1" dirty="0" smtClean="0">
                <a:solidFill>
                  <a:schemeClr val="tx1"/>
                </a:solidFill>
                <a:latin typeface="Bookman Old Style" panose="02050604050505020204" pitchFamily="18" charset="0"/>
              </a:rPr>
            </a:br>
            <a:r>
              <a:rPr lang="tr-TR" b="1" i="1" dirty="0" smtClean="0">
                <a:solidFill>
                  <a:srgbClr val="FFFF00"/>
                </a:solidFill>
                <a:latin typeface="Bookman Old Style" panose="02050604050505020204" pitchFamily="18" charset="0"/>
              </a:rPr>
              <a:t/>
            </a:r>
            <a:br>
              <a:rPr lang="tr-TR" b="1" i="1" dirty="0" smtClean="0">
                <a:solidFill>
                  <a:srgbClr val="FFFF00"/>
                </a:solidFill>
                <a:latin typeface="Bookman Old Style" panose="02050604050505020204" pitchFamily="18" charset="0"/>
              </a:rPr>
            </a:br>
            <a:endParaRPr lang="tr-TR" i="1" dirty="0">
              <a:latin typeface="Bookman Old Style" panose="02050604050505020204" pitchFamily="18" charset="0"/>
            </a:endParaRPr>
          </a:p>
        </p:txBody>
      </p:sp>
    </p:spTree>
    <p:extLst>
      <p:ext uri="{BB962C8B-B14F-4D97-AF65-F5344CB8AC3E}">
        <p14:creationId xmlns:p14="http://schemas.microsoft.com/office/powerpoint/2010/main" val="29135438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14426" y="842964"/>
            <a:ext cx="10458449" cy="4800598"/>
          </a:xfrm>
        </p:spPr>
        <p:txBody>
          <a:bodyPr/>
          <a:lstStyle/>
          <a:p>
            <a:pPr algn="ctr"/>
            <a:r>
              <a:rPr lang="tr-TR" i="1" dirty="0">
                <a:latin typeface="Bookman Old Style" panose="02050604050505020204" pitchFamily="18" charset="0"/>
              </a:rPr>
              <a:t>Bazı Tabip Odaları </a:t>
            </a:r>
            <a:br>
              <a:rPr lang="tr-TR" i="1" dirty="0">
                <a:latin typeface="Bookman Old Style" panose="02050604050505020204" pitchFamily="18" charset="0"/>
              </a:rPr>
            </a:br>
            <a:r>
              <a:rPr lang="tr-TR" i="1" dirty="0">
                <a:latin typeface="Bookman Old Style" panose="02050604050505020204" pitchFamily="18" charset="0"/>
              </a:rPr>
              <a:t>Lokal ihtiyacını, </a:t>
            </a:r>
            <a:r>
              <a:rPr lang="tr-TR" i="1" dirty="0" smtClean="0">
                <a:latin typeface="Bookman Old Style" panose="02050604050505020204" pitchFamily="18" charset="0"/>
              </a:rPr>
              <a:t>ya bizzat sağlayarak ya da bazı </a:t>
            </a:r>
            <a:r>
              <a:rPr lang="tr-TR" i="1" dirty="0" err="1" smtClean="0">
                <a:latin typeface="Bookman Old Style" panose="02050604050505020204" pitchFamily="18" charset="0"/>
              </a:rPr>
              <a:t>cafe</a:t>
            </a:r>
            <a:r>
              <a:rPr lang="tr-TR" i="1" dirty="0" smtClean="0">
                <a:latin typeface="Bookman Old Style" panose="02050604050505020204" pitchFamily="18" charset="0"/>
              </a:rPr>
              <a:t>-Restoranlarla anlaşmalar yaparak </a:t>
            </a:r>
            <a:br>
              <a:rPr lang="tr-TR" i="1" dirty="0" smtClean="0">
                <a:latin typeface="Bookman Old Style" panose="02050604050505020204" pitchFamily="18" charset="0"/>
              </a:rPr>
            </a:br>
            <a:r>
              <a:rPr lang="tr-TR" i="1" dirty="0" smtClean="0">
                <a:latin typeface="Bookman Old Style" panose="02050604050505020204" pitchFamily="18" charset="0"/>
              </a:rPr>
              <a:t>başarı </a:t>
            </a:r>
            <a:r>
              <a:rPr lang="tr-TR" i="1" dirty="0">
                <a:latin typeface="Bookman Old Style" panose="02050604050505020204" pitchFamily="18" charset="0"/>
              </a:rPr>
              <a:t>sağlamışsa da</a:t>
            </a:r>
            <a:br>
              <a:rPr lang="tr-TR" i="1" dirty="0">
                <a:latin typeface="Bookman Old Style" panose="02050604050505020204" pitchFamily="18" charset="0"/>
              </a:rPr>
            </a:br>
            <a:r>
              <a:rPr lang="tr-TR" i="1" dirty="0">
                <a:latin typeface="Bookman Old Style" panose="02050604050505020204" pitchFamily="18" charset="0"/>
              </a:rPr>
              <a:t> ülke çapında bu konuda </a:t>
            </a:r>
            <a:br>
              <a:rPr lang="tr-TR" i="1" dirty="0">
                <a:latin typeface="Bookman Old Style" panose="02050604050505020204" pitchFamily="18" charset="0"/>
              </a:rPr>
            </a:br>
            <a:r>
              <a:rPr lang="tr-TR" i="1" dirty="0">
                <a:latin typeface="Bookman Old Style" panose="02050604050505020204" pitchFamily="18" charset="0"/>
              </a:rPr>
              <a:t>büyük eksiğimiz vardır.</a:t>
            </a:r>
            <a:endParaRPr lang="tr-TR" dirty="0"/>
          </a:p>
        </p:txBody>
      </p:sp>
    </p:spTree>
    <p:extLst>
      <p:ext uri="{BB962C8B-B14F-4D97-AF65-F5344CB8AC3E}">
        <p14:creationId xmlns:p14="http://schemas.microsoft.com/office/powerpoint/2010/main" val="1544836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42988" y="452718"/>
            <a:ext cx="10344150" cy="6405282"/>
          </a:xfrm>
        </p:spPr>
        <p:txBody>
          <a:bodyPr/>
          <a:lstStyle/>
          <a:p>
            <a:r>
              <a:rPr lang="tr-TR" sz="3600" b="1" i="1" u="sng" dirty="0" err="1" smtClean="0">
                <a:solidFill>
                  <a:srgbClr val="FFFF00"/>
                </a:solidFill>
                <a:latin typeface="Bookman Old Style" panose="02050604050505020204" pitchFamily="18" charset="0"/>
              </a:rPr>
              <a:t>Hekimevi</a:t>
            </a:r>
            <a:r>
              <a:rPr lang="tr-TR" sz="3600" b="1" i="1" u="sng" dirty="0" smtClean="0">
                <a:solidFill>
                  <a:srgbClr val="FFFF00"/>
                </a:solidFill>
                <a:latin typeface="Bookman Old Style" panose="02050604050505020204" pitchFamily="18" charset="0"/>
              </a:rPr>
              <a:t> </a:t>
            </a:r>
            <a:r>
              <a:rPr lang="tr-TR" sz="3600" i="1" u="sng" dirty="0" smtClean="0">
                <a:solidFill>
                  <a:srgbClr val="FFFF00"/>
                </a:solidFill>
                <a:latin typeface="Bookman Old Style" panose="02050604050505020204" pitchFamily="18" charset="0"/>
              </a:rPr>
              <a:t>ihtiyacına gelince:</a:t>
            </a:r>
            <a:br>
              <a:rPr lang="tr-TR" sz="3600" i="1" u="sng" dirty="0" smtClean="0">
                <a:solidFill>
                  <a:srgbClr val="FFFF00"/>
                </a:solidFill>
                <a:latin typeface="Bookman Old Style" panose="02050604050505020204" pitchFamily="18" charset="0"/>
              </a:rPr>
            </a:br>
            <a:r>
              <a:rPr lang="tr-TR" sz="3600" i="1" dirty="0">
                <a:latin typeface="Bookman Old Style" panose="02050604050505020204" pitchFamily="18" charset="0"/>
              </a:rPr>
              <a:t/>
            </a:r>
            <a:br>
              <a:rPr lang="tr-TR" sz="3600" i="1" dirty="0">
                <a:latin typeface="Bookman Old Style" panose="02050604050505020204" pitchFamily="18" charset="0"/>
              </a:rPr>
            </a:br>
            <a:r>
              <a:rPr lang="tr-TR" sz="3600" i="1" dirty="0" smtClean="0">
                <a:latin typeface="Bookman Old Style" panose="02050604050505020204" pitchFamily="18" charset="0"/>
              </a:rPr>
              <a:t>Ülkemizin her tarafında Orduevleri, </a:t>
            </a:r>
            <a:r>
              <a:rPr lang="tr-TR" sz="3600" i="1" dirty="0" err="1" smtClean="0">
                <a:latin typeface="Bookman Old Style" panose="02050604050505020204" pitchFamily="18" charset="0"/>
              </a:rPr>
              <a:t>Polisevleri</a:t>
            </a:r>
            <a:r>
              <a:rPr lang="tr-TR" sz="3600" i="1" dirty="0" smtClean="0">
                <a:latin typeface="Bookman Old Style" panose="02050604050505020204" pitchFamily="18" charset="0"/>
              </a:rPr>
              <a:t>, Öğretmenevleri, </a:t>
            </a:r>
            <a:r>
              <a:rPr lang="tr-TR" sz="3600" i="1" dirty="0" err="1" smtClean="0">
                <a:latin typeface="Bookman Old Style" panose="02050604050505020204" pitchFamily="18" charset="0"/>
              </a:rPr>
              <a:t>Hakimevleri</a:t>
            </a:r>
            <a:r>
              <a:rPr lang="tr-TR" sz="3600" i="1" dirty="0" smtClean="0">
                <a:latin typeface="Bookman Old Style" panose="02050604050505020204" pitchFamily="18" charset="0"/>
              </a:rPr>
              <a:t> varken sadece Ankara’da ve Adana’da             olmak üzere iki </a:t>
            </a:r>
            <a:r>
              <a:rPr lang="tr-TR" sz="3600" i="1" dirty="0" err="1" smtClean="0">
                <a:latin typeface="Bookman Old Style" panose="02050604050505020204" pitchFamily="18" charset="0"/>
              </a:rPr>
              <a:t>Hekimevi</a:t>
            </a:r>
            <a:r>
              <a:rPr lang="tr-TR" sz="3600" i="1" dirty="0" smtClean="0">
                <a:latin typeface="Bookman Old Style" panose="02050604050505020204" pitchFamily="18" charset="0"/>
              </a:rPr>
              <a:t> vardı.</a:t>
            </a:r>
            <a:br>
              <a:rPr lang="tr-TR" sz="3600" i="1" dirty="0" smtClean="0">
                <a:latin typeface="Bookman Old Style" panose="02050604050505020204" pitchFamily="18" charset="0"/>
              </a:rPr>
            </a:br>
            <a:r>
              <a:rPr lang="tr-TR" sz="3600" i="1" dirty="0" smtClean="0">
                <a:latin typeface="Bookman Old Style" panose="02050604050505020204" pitchFamily="18" charset="0"/>
              </a:rPr>
              <a:t/>
            </a:r>
            <a:br>
              <a:rPr lang="tr-TR" sz="3600" i="1" dirty="0" smtClean="0">
                <a:latin typeface="Bookman Old Style" panose="02050604050505020204" pitchFamily="18" charset="0"/>
              </a:rPr>
            </a:br>
            <a:r>
              <a:rPr lang="tr-TR" sz="3600" b="1" i="1" dirty="0" smtClean="0">
                <a:latin typeface="Bookman Old Style" panose="02050604050505020204" pitchFamily="18" charset="0"/>
              </a:rPr>
              <a:t>Ankara</a:t>
            </a:r>
            <a:r>
              <a:rPr lang="tr-TR" sz="3600" i="1" dirty="0" smtClean="0">
                <a:latin typeface="Bookman Old Style" panose="02050604050505020204" pitchFamily="18" charset="0"/>
              </a:rPr>
              <a:t>’daki </a:t>
            </a:r>
            <a:r>
              <a:rPr lang="tr-TR" sz="3600" i="1" dirty="0" err="1" smtClean="0">
                <a:latin typeface="Bookman Old Style" panose="02050604050505020204" pitchFamily="18" charset="0"/>
              </a:rPr>
              <a:t>Hekimevi</a:t>
            </a:r>
            <a:r>
              <a:rPr lang="tr-TR" sz="3600" i="1" dirty="0" smtClean="0">
                <a:latin typeface="Bookman Old Style" panose="02050604050505020204" pitchFamily="18" charset="0"/>
              </a:rPr>
              <a:t> yıllardır bürokratlar tarafından işgal edilmiş olup halen dışardan gelen bir hekimin kalma imkanı yoktur.</a:t>
            </a:r>
            <a:endParaRPr lang="tr-TR" sz="3600" i="1" dirty="0">
              <a:latin typeface="Bookman Old Style" panose="02050604050505020204" pitchFamily="18" charset="0"/>
            </a:endParaRPr>
          </a:p>
        </p:txBody>
      </p:sp>
    </p:spTree>
    <p:extLst>
      <p:ext uri="{BB962C8B-B14F-4D97-AF65-F5344CB8AC3E}">
        <p14:creationId xmlns:p14="http://schemas.microsoft.com/office/powerpoint/2010/main" val="22418608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6884" y="714375"/>
            <a:ext cx="6448927" cy="5600700"/>
          </a:xfrm>
        </p:spPr>
        <p:txBody>
          <a:bodyPr/>
          <a:lstStyle/>
          <a:p>
            <a:pPr algn="ctr"/>
            <a:r>
              <a:rPr lang="tr-TR" sz="3600" b="1" i="1" dirty="0">
                <a:latin typeface="Bookman Old Style" panose="02050604050505020204" pitchFamily="18" charset="0"/>
              </a:rPr>
              <a:t>Adana</a:t>
            </a:r>
            <a:r>
              <a:rPr lang="tr-TR" sz="3200" i="1" dirty="0">
                <a:latin typeface="Bookman Old Style" panose="02050604050505020204" pitchFamily="18" charset="0"/>
              </a:rPr>
              <a:t>’da Dr. Alper Pişkin </a:t>
            </a:r>
            <a:r>
              <a:rPr lang="tr-TR" sz="3200" i="1" dirty="0" smtClean="0">
                <a:latin typeface="Bookman Old Style" panose="02050604050505020204" pitchFamily="18" charset="0"/>
              </a:rPr>
              <a:t>                                         ve arkadaşlarının büyük gayretleriyle </a:t>
            </a:r>
            <a:r>
              <a:rPr lang="tr-TR" sz="3200" i="1" dirty="0">
                <a:latin typeface="Bookman Old Style" panose="02050604050505020204" pitchFamily="18" charset="0"/>
              </a:rPr>
              <a:t>inşa edilen </a:t>
            </a:r>
            <a:r>
              <a:rPr lang="tr-TR" sz="3200" i="1" dirty="0" smtClean="0">
                <a:latin typeface="Bookman Old Style" panose="02050604050505020204" pitchFamily="18" charset="0"/>
              </a:rPr>
              <a:t> 5 katlı 80 yataklı,  konferans salonlarıyla yıllarca hizmet vermiş </a:t>
            </a:r>
            <a:r>
              <a:rPr lang="tr-TR" sz="3200" b="1" i="1" dirty="0" smtClean="0">
                <a:solidFill>
                  <a:srgbClr val="FFFF00"/>
                </a:solidFill>
                <a:latin typeface="Bookman Old Style" panose="02050604050505020204" pitchFamily="18" charset="0"/>
              </a:rPr>
              <a:t>Adana </a:t>
            </a:r>
            <a:r>
              <a:rPr lang="tr-TR" sz="3200" b="1" i="1" dirty="0" err="1">
                <a:solidFill>
                  <a:srgbClr val="FFFF00"/>
                </a:solidFill>
                <a:latin typeface="Bookman Old Style" panose="02050604050505020204" pitchFamily="18" charset="0"/>
              </a:rPr>
              <a:t>Hekimevine</a:t>
            </a:r>
            <a:r>
              <a:rPr lang="tr-TR" sz="3200" b="1" i="1" dirty="0">
                <a:solidFill>
                  <a:srgbClr val="FFFF00"/>
                </a:solidFill>
                <a:latin typeface="Bookman Old Style" panose="02050604050505020204" pitchFamily="18" charset="0"/>
              </a:rPr>
              <a:t> </a:t>
            </a:r>
            <a:r>
              <a:rPr lang="tr-TR" sz="3200" i="1" dirty="0">
                <a:latin typeface="Bookman Old Style" panose="02050604050505020204" pitchFamily="18" charset="0"/>
              </a:rPr>
              <a:t>ise </a:t>
            </a:r>
            <a:r>
              <a:rPr lang="tr-TR" sz="3200" i="1" dirty="0" smtClean="0">
                <a:latin typeface="Bookman Old Style" panose="02050604050505020204" pitchFamily="18" charset="0"/>
              </a:rPr>
              <a:t/>
            </a:r>
            <a:br>
              <a:rPr lang="tr-TR" sz="3200" i="1" dirty="0" smtClean="0">
                <a:latin typeface="Bookman Old Style" panose="02050604050505020204" pitchFamily="18" charset="0"/>
              </a:rPr>
            </a:br>
            <a:r>
              <a:rPr lang="tr-TR" sz="3200" i="1" dirty="0" smtClean="0">
                <a:latin typeface="Bookman Old Style" panose="02050604050505020204" pitchFamily="18" charset="0"/>
              </a:rPr>
              <a:t>2016 yılında Sağlık Bakanlığı «ihtiyacım var» diyerek el koymuş ve ne yazık ki </a:t>
            </a:r>
            <a:br>
              <a:rPr lang="tr-TR" sz="3200" i="1" dirty="0" smtClean="0">
                <a:latin typeface="Bookman Old Style" panose="02050604050505020204" pitchFamily="18" charset="0"/>
              </a:rPr>
            </a:br>
            <a:r>
              <a:rPr lang="tr-TR" sz="3200" i="1" dirty="0" smtClean="0">
                <a:latin typeface="Bookman Old Style" panose="02050604050505020204" pitchFamily="18" charset="0"/>
              </a:rPr>
              <a:t>şu anda kendi haline </a:t>
            </a:r>
            <a:r>
              <a:rPr lang="tr-TR" sz="3600" i="1" dirty="0" smtClean="0">
                <a:latin typeface="Bookman Old Style" panose="02050604050505020204" pitchFamily="18" charset="0"/>
              </a:rPr>
              <a:t>terkedilmiş bulunmaktadır.</a:t>
            </a:r>
            <a:endParaRPr lang="tr-TR" dirty="0"/>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758" y="411079"/>
            <a:ext cx="4792534" cy="6207292"/>
          </a:xfrm>
          <a:prstGeom prst="rect">
            <a:avLst/>
          </a:prstGeom>
        </p:spPr>
      </p:pic>
    </p:spTree>
    <p:extLst>
      <p:ext uri="{BB962C8B-B14F-4D97-AF65-F5344CB8AC3E}">
        <p14:creationId xmlns:p14="http://schemas.microsoft.com/office/powerpoint/2010/main" val="26267167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0631" y="2971800"/>
            <a:ext cx="12127831" cy="3597442"/>
          </a:xfrm>
        </p:spPr>
        <p:txBody>
          <a:bodyPr/>
          <a:lstStyle/>
          <a:p>
            <a:pPr algn="ctr"/>
            <a:r>
              <a:rPr lang="tr-TR" sz="4400" b="1" i="1" u="sng" dirty="0" smtClean="0">
                <a:solidFill>
                  <a:srgbClr val="FFFF00"/>
                </a:solidFill>
                <a:latin typeface="Bookman Old Style" panose="02050604050505020204" pitchFamily="18" charset="0"/>
              </a:rPr>
              <a:t>HUZUREVİ</a:t>
            </a:r>
            <a:r>
              <a:rPr lang="tr-TR" sz="4400" i="1" u="sng" dirty="0" smtClean="0">
                <a:solidFill>
                  <a:srgbClr val="FFFF00"/>
                </a:solidFill>
                <a:latin typeface="Bookman Old Style" panose="02050604050505020204" pitchFamily="18" charset="0"/>
              </a:rPr>
              <a:t> </a:t>
            </a:r>
            <a:br>
              <a:rPr lang="tr-TR" sz="4400" i="1" u="sng" dirty="0" smtClean="0">
                <a:solidFill>
                  <a:srgbClr val="FFFF00"/>
                </a:solidFill>
                <a:latin typeface="Bookman Old Style" panose="02050604050505020204" pitchFamily="18" charset="0"/>
              </a:rPr>
            </a:br>
            <a:r>
              <a:rPr lang="tr-TR" sz="4400" i="1" dirty="0" smtClean="0">
                <a:solidFill>
                  <a:srgbClr val="FFFF00"/>
                </a:solidFill>
                <a:latin typeface="Bookman Old Style" panose="02050604050505020204" pitchFamily="18" charset="0"/>
              </a:rPr>
              <a:t>ihtiyacına gelince</a:t>
            </a:r>
            <a:r>
              <a:rPr lang="tr-TR" sz="4400" dirty="0" smtClean="0">
                <a:solidFill>
                  <a:srgbClr val="FFFF00"/>
                </a:solidFill>
              </a:rPr>
              <a:t/>
            </a:r>
            <a:br>
              <a:rPr lang="tr-TR" sz="4400" dirty="0" smtClean="0">
                <a:solidFill>
                  <a:srgbClr val="FFFF00"/>
                </a:solidFill>
              </a:rPr>
            </a:br>
            <a:endParaRPr lang="tr-TR" sz="4000" i="1" dirty="0">
              <a:latin typeface="Bookman Old Style" panose="02050604050505020204" pitchFamily="18" charset="0"/>
            </a:endParaRPr>
          </a:p>
        </p:txBody>
      </p:sp>
    </p:spTree>
    <p:extLst>
      <p:ext uri="{BB962C8B-B14F-4D97-AF65-F5344CB8AC3E}">
        <p14:creationId xmlns:p14="http://schemas.microsoft.com/office/powerpoint/2010/main" val="35604766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1167093"/>
            <a:ext cx="11158538" cy="1400530"/>
          </a:xfrm>
        </p:spPr>
        <p:txBody>
          <a:bodyPr/>
          <a:lstStyle/>
          <a:p>
            <a:pPr algn="ctr"/>
            <a:r>
              <a:rPr lang="tr-TR" sz="3600" dirty="0" smtClean="0">
                <a:latin typeface="Bookman Old Style" panose="02050604050505020204" pitchFamily="18" charset="0"/>
              </a:rPr>
              <a:t>Bu konuyu</a:t>
            </a:r>
            <a:br>
              <a:rPr lang="tr-TR" sz="3600" dirty="0" smtClean="0">
                <a:latin typeface="Bookman Old Style" panose="02050604050505020204" pitchFamily="18" charset="0"/>
              </a:rPr>
            </a:br>
            <a:r>
              <a:rPr lang="tr-TR" sz="3600" dirty="0" smtClean="0">
                <a:latin typeface="Bookman Old Style" panose="02050604050505020204" pitchFamily="18" charset="0"/>
              </a:rPr>
              <a:t>Henüz  hiç bir Tabip Odasında</a:t>
            </a:r>
            <a:br>
              <a:rPr lang="tr-TR" sz="3600" dirty="0" smtClean="0">
                <a:latin typeface="Bookman Old Style" panose="02050604050505020204" pitchFamily="18" charset="0"/>
              </a:rPr>
            </a:br>
            <a:r>
              <a:rPr lang="tr-TR" sz="3600" dirty="0" smtClean="0">
                <a:latin typeface="Bookman Old Style" panose="02050604050505020204" pitchFamily="18" charset="0"/>
              </a:rPr>
              <a:t>Emekli Hekimler Komisyonu yokken</a:t>
            </a:r>
            <a:br>
              <a:rPr lang="tr-TR" sz="3600" dirty="0" smtClean="0">
                <a:latin typeface="Bookman Old Style" panose="02050604050505020204" pitchFamily="18" charset="0"/>
              </a:rPr>
            </a:br>
            <a:r>
              <a:rPr lang="tr-TR" sz="3600" dirty="0" smtClean="0">
                <a:latin typeface="Bookman Old Style" panose="02050604050505020204" pitchFamily="18" charset="0"/>
              </a:rPr>
              <a:t>2002 yılında </a:t>
            </a:r>
            <a:br>
              <a:rPr lang="tr-TR" sz="3600" dirty="0" smtClean="0">
                <a:latin typeface="Bookman Old Style" panose="02050604050505020204" pitchFamily="18" charset="0"/>
              </a:rPr>
            </a:br>
            <a:r>
              <a:rPr lang="tr-TR" sz="3600" dirty="0" smtClean="0">
                <a:latin typeface="Bookman Old Style" panose="02050604050505020204" pitchFamily="18" charset="0"/>
              </a:rPr>
              <a:t>İstanbul Tabip Odası’nın HEKİM FORUMU Dergisinde sormuş ve yazıya şu satırlarla başlamıştım:</a:t>
            </a:r>
            <a:endParaRPr lang="tr-TR" sz="3600" dirty="0">
              <a:latin typeface="Bookman Old Style" panose="02050604050505020204" pitchFamily="18" charset="0"/>
            </a:endParaRPr>
          </a:p>
        </p:txBody>
      </p:sp>
    </p:spTree>
    <p:extLst>
      <p:ext uri="{BB962C8B-B14F-4D97-AF65-F5344CB8AC3E}">
        <p14:creationId xmlns:p14="http://schemas.microsoft.com/office/powerpoint/2010/main" val="21245322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888" y="314325"/>
            <a:ext cx="9472613" cy="6257925"/>
          </a:xfrm>
          <a:prstGeom prst="rect">
            <a:avLst/>
          </a:prstGeom>
        </p:spPr>
      </p:pic>
    </p:spTree>
    <p:extLst>
      <p:ext uri="{BB962C8B-B14F-4D97-AF65-F5344CB8AC3E}">
        <p14:creationId xmlns:p14="http://schemas.microsoft.com/office/powerpoint/2010/main" val="10482086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400051" y="885826"/>
            <a:ext cx="11244262" cy="5078313"/>
          </a:xfrm>
          <a:prstGeom prst="rect">
            <a:avLst/>
          </a:prstGeom>
        </p:spPr>
        <p:txBody>
          <a:bodyPr wrap="square">
            <a:spAutoFit/>
          </a:bodyPr>
          <a:lstStyle/>
          <a:p>
            <a:pPr algn="ctr"/>
            <a:r>
              <a:rPr lang="tr-TR" sz="3600" i="1" dirty="0">
                <a:latin typeface="Bookman Old Style" panose="02050604050505020204" pitchFamily="18" charset="0"/>
              </a:rPr>
              <a:t>Yıllarca Hekim olarak </a:t>
            </a:r>
            <a:br>
              <a:rPr lang="tr-TR" sz="3600" i="1" dirty="0">
                <a:latin typeface="Bookman Old Style" panose="02050604050505020204" pitchFamily="18" charset="0"/>
              </a:rPr>
            </a:br>
            <a:r>
              <a:rPr lang="tr-TR" sz="3600" i="1" dirty="0">
                <a:solidFill>
                  <a:srgbClr val="FFFF00"/>
                </a:solidFill>
                <a:latin typeface="Bookman Old Style" panose="02050604050505020204" pitchFamily="18" charset="0"/>
              </a:rPr>
              <a:t>gece gündüz demeden çalışmış, didinmiş, yorulmuş, yıpranmış </a:t>
            </a:r>
            <a:br>
              <a:rPr lang="tr-TR" sz="3600" i="1" dirty="0">
                <a:solidFill>
                  <a:srgbClr val="FFFF00"/>
                </a:solidFill>
                <a:latin typeface="Bookman Old Style" panose="02050604050505020204" pitchFamily="18" charset="0"/>
              </a:rPr>
            </a:br>
            <a:r>
              <a:rPr lang="tr-TR" sz="3600" i="1" dirty="0">
                <a:solidFill>
                  <a:srgbClr val="FFFF00"/>
                </a:solidFill>
                <a:latin typeface="Bookman Old Style" panose="02050604050505020204" pitchFamily="18" charset="0"/>
              </a:rPr>
              <a:t>ve belli bir yaşa gelmişseniz</a:t>
            </a:r>
            <a:r>
              <a:rPr lang="tr-TR" sz="3600" i="1" dirty="0">
                <a:latin typeface="Bookman Old Style" panose="02050604050505020204" pitchFamily="18" charset="0"/>
              </a:rPr>
              <a:t>, </a:t>
            </a:r>
            <a:br>
              <a:rPr lang="tr-TR" sz="3600" i="1" dirty="0">
                <a:latin typeface="Bookman Old Style" panose="02050604050505020204" pitchFamily="18" charset="0"/>
              </a:rPr>
            </a:br>
            <a:r>
              <a:rPr lang="tr-TR" sz="3600" i="1" dirty="0" smtClean="0">
                <a:solidFill>
                  <a:srgbClr val="FFFF00"/>
                </a:solidFill>
                <a:latin typeface="Bookman Old Style" panose="02050604050505020204" pitchFamily="18" charset="0"/>
              </a:rPr>
              <a:t>kalbiniz tekliyorsa</a:t>
            </a:r>
            <a:r>
              <a:rPr lang="tr-TR" sz="3600" i="1" dirty="0" smtClean="0">
                <a:solidFill>
                  <a:srgbClr val="FFFF00"/>
                </a:solidFill>
                <a:latin typeface="Bookman Old Style" panose="02050604050505020204" pitchFamily="18" charset="0"/>
              </a:rPr>
              <a:t>, </a:t>
            </a:r>
            <a:r>
              <a:rPr lang="tr-TR" sz="3600" i="1" dirty="0">
                <a:solidFill>
                  <a:srgbClr val="FFFF00"/>
                </a:solidFill>
                <a:latin typeface="Bookman Old Style" panose="02050604050505020204" pitchFamily="18" charset="0"/>
              </a:rPr>
              <a:t>elleriniz </a:t>
            </a:r>
            <a:r>
              <a:rPr lang="tr-TR" sz="3600" i="1" dirty="0" smtClean="0">
                <a:solidFill>
                  <a:srgbClr val="FFFF00"/>
                </a:solidFill>
                <a:latin typeface="Bookman Old Style" panose="02050604050505020204" pitchFamily="18" charset="0"/>
              </a:rPr>
              <a:t>titriyorsa,                     </a:t>
            </a:r>
            <a:r>
              <a:rPr lang="tr-TR" sz="3600" i="1" dirty="0" smtClean="0">
                <a:solidFill>
                  <a:srgbClr val="FFFF00"/>
                </a:solidFill>
                <a:latin typeface="Bookman Old Style" panose="02050604050505020204" pitchFamily="18" charset="0"/>
              </a:rPr>
              <a:t>unutkanlık başlamışsa </a:t>
            </a:r>
          </a:p>
          <a:p>
            <a:pPr algn="ctr"/>
            <a:r>
              <a:rPr lang="tr-TR" sz="3600" i="1" dirty="0" smtClean="0">
                <a:solidFill>
                  <a:srgbClr val="FFFF00"/>
                </a:solidFill>
                <a:latin typeface="Bookman Old Style" panose="02050604050505020204" pitchFamily="18" charset="0"/>
              </a:rPr>
              <a:t>yürümekte </a:t>
            </a:r>
            <a:r>
              <a:rPr lang="tr-TR" sz="3600" i="1" dirty="0">
                <a:solidFill>
                  <a:srgbClr val="FFFF00"/>
                </a:solidFill>
                <a:latin typeface="Bookman Old Style" panose="02050604050505020204" pitchFamily="18" charset="0"/>
              </a:rPr>
              <a:t>zorluk </a:t>
            </a:r>
            <a:r>
              <a:rPr lang="tr-TR" sz="3600" i="1" dirty="0" smtClean="0">
                <a:solidFill>
                  <a:srgbClr val="FFFF00"/>
                </a:solidFill>
                <a:latin typeface="Bookman Old Style" panose="02050604050505020204" pitchFamily="18" charset="0"/>
              </a:rPr>
              <a:t>çekiyorsanız </a:t>
            </a:r>
            <a:r>
              <a:rPr lang="tr-TR" sz="3600" i="1" dirty="0">
                <a:solidFill>
                  <a:srgbClr val="FFFF00"/>
                </a:solidFill>
                <a:latin typeface="Bookman Old Style" panose="02050604050505020204" pitchFamily="18" charset="0"/>
              </a:rPr>
              <a:t>ve</a:t>
            </a:r>
            <a:br>
              <a:rPr lang="tr-TR" sz="3600" i="1" dirty="0">
                <a:solidFill>
                  <a:srgbClr val="FFFF00"/>
                </a:solidFill>
                <a:latin typeface="Bookman Old Style" panose="02050604050505020204" pitchFamily="18" charset="0"/>
              </a:rPr>
            </a:br>
            <a:r>
              <a:rPr lang="tr-TR" sz="3600" i="1" u="sng" dirty="0">
                <a:solidFill>
                  <a:srgbClr val="FFFF00"/>
                </a:solidFill>
                <a:latin typeface="Bookman Old Style" panose="02050604050505020204" pitchFamily="18" charset="0"/>
              </a:rPr>
              <a:t>hayatta yalnız kalmışsanız </a:t>
            </a:r>
            <a:r>
              <a:rPr lang="tr-TR" sz="3600" i="1" dirty="0">
                <a:solidFill>
                  <a:srgbClr val="FFFF00"/>
                </a:solidFill>
                <a:latin typeface="Bookman Old Style" panose="02050604050505020204" pitchFamily="18" charset="0"/>
              </a:rPr>
              <a:t/>
            </a:r>
            <a:br>
              <a:rPr lang="tr-TR" sz="3600" i="1" dirty="0">
                <a:solidFill>
                  <a:srgbClr val="FFFF00"/>
                </a:solidFill>
                <a:latin typeface="Bookman Old Style" panose="02050604050505020204" pitchFamily="18" charset="0"/>
              </a:rPr>
            </a:br>
            <a:r>
              <a:rPr lang="tr-TR" sz="3600" i="1" dirty="0">
                <a:latin typeface="Bookman Old Style" panose="02050604050505020204" pitchFamily="18" charset="0"/>
              </a:rPr>
              <a:t>ne yapacaksınız? </a:t>
            </a:r>
            <a:endParaRPr lang="tr-TR" sz="3600" dirty="0"/>
          </a:p>
        </p:txBody>
      </p:sp>
    </p:spTree>
    <p:extLst>
      <p:ext uri="{BB962C8B-B14F-4D97-AF65-F5344CB8AC3E}">
        <p14:creationId xmlns:p14="http://schemas.microsoft.com/office/powerpoint/2010/main" val="16319607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3000" y="2514600"/>
            <a:ext cx="9565059" cy="2743200"/>
          </a:xfrm>
        </p:spPr>
        <p:txBody>
          <a:bodyPr/>
          <a:lstStyle/>
          <a:p>
            <a:pPr algn="ctr">
              <a:tabLst>
                <a:tab pos="1428750" algn="l"/>
              </a:tabLst>
            </a:pPr>
            <a:r>
              <a:rPr lang="tr-TR" dirty="0" smtClean="0">
                <a:latin typeface="Bookman Old Style" panose="02050604050505020204" pitchFamily="18" charset="0"/>
              </a:rPr>
              <a:t>Bu sorunun cevabını bulmak için yıllarca uğraştık, didindik </a:t>
            </a:r>
            <a:br>
              <a:rPr lang="tr-TR" dirty="0" smtClean="0">
                <a:latin typeface="Bookman Old Style" panose="02050604050505020204" pitchFamily="18" charset="0"/>
              </a:rPr>
            </a:br>
            <a:r>
              <a:rPr lang="tr-TR" dirty="0" smtClean="0">
                <a:latin typeface="Bookman Old Style" panose="02050604050505020204" pitchFamily="18" charset="0"/>
              </a:rPr>
              <a:t>ama </a:t>
            </a:r>
            <a:br>
              <a:rPr lang="tr-TR" dirty="0" smtClean="0">
                <a:latin typeface="Bookman Old Style" panose="02050604050505020204" pitchFamily="18" charset="0"/>
              </a:rPr>
            </a:br>
            <a:r>
              <a:rPr lang="tr-TR" dirty="0" smtClean="0">
                <a:latin typeface="Bookman Old Style" panose="02050604050505020204" pitchFamily="18" charset="0"/>
              </a:rPr>
              <a:t>1 karış yol alamadık.</a:t>
            </a:r>
            <a:endParaRPr lang="tr-TR" dirty="0"/>
          </a:p>
        </p:txBody>
      </p:sp>
    </p:spTree>
    <p:extLst>
      <p:ext uri="{BB962C8B-B14F-4D97-AF65-F5344CB8AC3E}">
        <p14:creationId xmlns:p14="http://schemas.microsoft.com/office/powerpoint/2010/main" val="3423807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Başlık"/>
          <p:cNvSpPr>
            <a:spLocks noGrp="1"/>
          </p:cNvSpPr>
          <p:nvPr/>
        </p:nvSpPr>
        <p:spPr>
          <a:xfrm>
            <a:off x="1666875" y="0"/>
            <a:ext cx="9144000" cy="45719"/>
          </a:xfrm>
          <a:prstGeom prst="rect">
            <a:avLst/>
          </a:prstGeom>
          <a:solidFill>
            <a:srgbClr val="92D050"/>
          </a:solidFill>
        </p:spPr>
        <p:txBody>
          <a:bodyPr vert="horz" lIns="45720" rIns="45720" anchor="ctr">
            <a:noAutofit/>
          </a:bodyPr>
          <a:lstStyle/>
          <a:p>
            <a:pPr algn="ctr">
              <a:spcAft>
                <a:spcPts val="0"/>
              </a:spcAft>
            </a:pPr>
            <a: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t/>
            </a:r>
            <a:b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br>
            <a: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t/>
            </a:r>
            <a:b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br>
            <a: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t/>
            </a:r>
            <a:b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br>
            <a: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t/>
            </a:r>
            <a:b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br>
            <a: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t/>
            </a:r>
            <a:b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br>
            <a: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t/>
            </a:r>
            <a:b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br>
            <a: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t/>
            </a:r>
            <a:b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br>
            <a: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t/>
            </a:r>
            <a:br>
              <a:rPr lang="tr-TR" sz="1600" b="1" i="1" kern="1200" dirty="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br>
            <a:r>
              <a:rPr lang="tr-TR" sz="1600" b="1" i="1" kern="1200" dirty="0" smtClean="0">
                <a:solidFill>
                  <a:srgbClr val="FFFFFF"/>
                </a:solidFill>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tr-TR" sz="1200" dirty="0">
              <a:effectLst/>
              <a:latin typeface="Times New Roman" panose="02020603050405020304" pitchFamily="18" charset="0"/>
              <a:ea typeface="Times New Roman" panose="02020603050405020304" pitchFamily="18" charset="0"/>
            </a:endParaRPr>
          </a:p>
        </p:txBody>
      </p:sp>
      <p:pic>
        <p:nvPicPr>
          <p:cNvPr id="4" name="Picture 2" descr="https://www.ttb.org.tr/kollar/lib_haber/e05d7162-181c-11ef-94ef-ef6426936f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891685"/>
            <a:ext cx="7443787" cy="496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9058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57299" y="257175"/>
            <a:ext cx="10934701" cy="5975183"/>
          </a:xfrm>
        </p:spPr>
        <p:txBody>
          <a:bodyPr/>
          <a:lstStyle/>
          <a:p>
            <a:r>
              <a:rPr lang="tr-TR" sz="4800" b="1" i="1" dirty="0" smtClean="0">
                <a:solidFill>
                  <a:srgbClr val="FFFF00"/>
                </a:solidFill>
                <a:latin typeface="Bookman Old Style" panose="02050604050505020204" pitchFamily="18" charset="0"/>
              </a:rPr>
              <a:t>      </a:t>
            </a:r>
            <a:r>
              <a:rPr lang="tr-TR" sz="4800" b="1" i="1" u="sng" dirty="0" smtClean="0">
                <a:solidFill>
                  <a:srgbClr val="FFFF00"/>
                </a:solidFill>
                <a:latin typeface="Bookman Old Style" panose="02050604050505020204" pitchFamily="18" charset="0"/>
              </a:rPr>
              <a:t>Geldiğimiz noktada</a:t>
            </a:r>
            <a:r>
              <a:rPr lang="tr-TR" sz="4800" b="1" i="1" dirty="0" smtClean="0">
                <a:solidFill>
                  <a:srgbClr val="FFFF00"/>
                </a:solidFill>
                <a:latin typeface="Bookman Old Style" panose="02050604050505020204" pitchFamily="18" charset="0"/>
              </a:rPr>
              <a:t/>
            </a:r>
            <a:br>
              <a:rPr lang="tr-TR" sz="4800" b="1" i="1" dirty="0" smtClean="0">
                <a:solidFill>
                  <a:srgbClr val="FFFF00"/>
                </a:solidFill>
                <a:latin typeface="Bookman Old Style" panose="02050604050505020204" pitchFamily="18" charset="0"/>
              </a:rPr>
            </a:br>
            <a:r>
              <a:rPr lang="tr-TR" sz="4800" b="1" i="1" dirty="0" smtClean="0">
                <a:solidFill>
                  <a:srgbClr val="FFFF00"/>
                </a:solidFill>
                <a:latin typeface="Bookman Old Style" panose="02050604050505020204" pitchFamily="18" charset="0"/>
              </a:rPr>
              <a:t>      </a:t>
            </a:r>
            <a:r>
              <a:rPr lang="tr-TR" sz="4800" b="1" i="1" u="sng" dirty="0" smtClean="0">
                <a:solidFill>
                  <a:srgbClr val="FFFF00"/>
                </a:solidFill>
                <a:latin typeface="Bookman Old Style" panose="02050604050505020204" pitchFamily="18" charset="0"/>
              </a:rPr>
              <a:t>önünüzde </a:t>
            </a:r>
            <a:r>
              <a:rPr lang="tr-TR" sz="4800" b="1" i="1" u="sng" dirty="0">
                <a:solidFill>
                  <a:srgbClr val="FFFF00"/>
                </a:solidFill>
                <a:latin typeface="Bookman Old Style" panose="02050604050505020204" pitchFamily="18" charset="0"/>
              </a:rPr>
              <a:t>5 şık var:</a:t>
            </a:r>
            <a:br>
              <a:rPr lang="tr-TR" sz="4800" b="1" i="1" u="sng" dirty="0">
                <a:solidFill>
                  <a:srgbClr val="FFFF00"/>
                </a:solidFill>
                <a:latin typeface="Bookman Old Style" panose="02050604050505020204" pitchFamily="18" charset="0"/>
              </a:rPr>
            </a:br>
            <a:r>
              <a:rPr lang="tr-TR" sz="4800" b="1" i="1" u="sng" dirty="0" smtClean="0">
                <a:solidFill>
                  <a:srgbClr val="FFFF00"/>
                </a:solidFill>
                <a:latin typeface="Bookman Old Style" panose="02050604050505020204" pitchFamily="18" charset="0"/>
              </a:rPr>
              <a:t/>
            </a:r>
            <a:br>
              <a:rPr lang="tr-TR" sz="4800" b="1" i="1" u="sng" dirty="0" smtClean="0">
                <a:solidFill>
                  <a:srgbClr val="FFFF00"/>
                </a:solidFill>
                <a:latin typeface="Bookman Old Style" panose="02050604050505020204" pitchFamily="18" charset="0"/>
              </a:rPr>
            </a:br>
            <a:r>
              <a:rPr lang="tr-TR" sz="3600" b="1" i="1" dirty="0" smtClean="0">
                <a:solidFill>
                  <a:srgbClr val="FFFF00"/>
                </a:solidFill>
                <a:latin typeface="Bookman Old Style" panose="02050604050505020204" pitchFamily="18" charset="0"/>
              </a:rPr>
              <a:t>1) </a:t>
            </a:r>
            <a:r>
              <a:rPr lang="tr-TR" sz="3600" i="1" dirty="0" smtClean="0">
                <a:solidFill>
                  <a:schemeClr val="tx1"/>
                </a:solidFill>
                <a:latin typeface="Bookman Old Style" panose="02050604050505020204" pitchFamily="18" charset="0"/>
              </a:rPr>
              <a:t>Eğer </a:t>
            </a:r>
            <a:r>
              <a:rPr lang="tr-TR" sz="3600" b="1" i="1" u="sng" dirty="0" smtClean="0">
                <a:solidFill>
                  <a:schemeClr val="tx1"/>
                </a:solidFill>
                <a:latin typeface="Bookman Old Style" panose="02050604050505020204" pitchFamily="18" charset="0"/>
              </a:rPr>
              <a:t>Emekli Sandığı </a:t>
            </a:r>
            <a:r>
              <a:rPr lang="tr-TR" sz="3600" i="1" dirty="0" smtClean="0">
                <a:solidFill>
                  <a:schemeClr val="tx1"/>
                </a:solidFill>
                <a:latin typeface="Bookman Old Style" panose="02050604050505020204" pitchFamily="18" charset="0"/>
              </a:rPr>
              <a:t>emeklisi veya </a:t>
            </a:r>
            <a:br>
              <a:rPr lang="tr-TR" sz="3600" i="1" dirty="0" smtClean="0">
                <a:solidFill>
                  <a:schemeClr val="tx1"/>
                </a:solidFill>
                <a:latin typeface="Bookman Old Style" panose="02050604050505020204" pitchFamily="18" charset="0"/>
              </a:rPr>
            </a:br>
            <a:r>
              <a:rPr lang="tr-TR" sz="3600" b="1" i="1" u="sng" dirty="0" smtClean="0">
                <a:solidFill>
                  <a:schemeClr val="tx1"/>
                </a:solidFill>
                <a:latin typeface="Bookman Old Style" panose="02050604050505020204" pitchFamily="18" charset="0"/>
              </a:rPr>
              <a:t>Askeri Tabiplikten </a:t>
            </a:r>
            <a:r>
              <a:rPr lang="tr-TR" sz="3600" i="1" dirty="0" smtClean="0">
                <a:solidFill>
                  <a:schemeClr val="tx1"/>
                </a:solidFill>
                <a:latin typeface="Bookman Old Style" panose="02050604050505020204" pitchFamily="18" charset="0"/>
              </a:rPr>
              <a:t>emekliyseniz, sorun yok !</a:t>
            </a:r>
            <a:br>
              <a:rPr lang="tr-TR" sz="3600" i="1" dirty="0" smtClean="0">
                <a:solidFill>
                  <a:schemeClr val="tx1"/>
                </a:solidFill>
                <a:latin typeface="Bookman Old Style" panose="02050604050505020204" pitchFamily="18" charset="0"/>
              </a:rPr>
            </a:br>
            <a:r>
              <a:rPr lang="tr-TR" sz="3600" i="1" dirty="0" smtClean="0">
                <a:solidFill>
                  <a:srgbClr val="FFFF00"/>
                </a:solidFill>
                <a:latin typeface="Bookman Old Style" panose="02050604050505020204" pitchFamily="18" charset="0"/>
              </a:rPr>
              <a:t/>
            </a:r>
            <a:br>
              <a:rPr lang="tr-TR" sz="3600" i="1" dirty="0" smtClean="0">
                <a:solidFill>
                  <a:srgbClr val="FFFF00"/>
                </a:solidFill>
                <a:latin typeface="Bookman Old Style" panose="02050604050505020204" pitchFamily="18" charset="0"/>
              </a:rPr>
            </a:br>
            <a:r>
              <a:rPr lang="tr-TR" sz="3600" i="1" dirty="0" smtClean="0">
                <a:solidFill>
                  <a:srgbClr val="FFFF00"/>
                </a:solidFill>
                <a:latin typeface="Bookman Old Style" panose="02050604050505020204" pitchFamily="18" charset="0"/>
              </a:rPr>
              <a:t>Emekli Sandığı veya MSB Huzurevlerine           başvurduğunuzda </a:t>
            </a:r>
            <a:br>
              <a:rPr lang="tr-TR" sz="3600" i="1" dirty="0" smtClean="0">
                <a:solidFill>
                  <a:srgbClr val="FFFF00"/>
                </a:solidFill>
                <a:latin typeface="Bookman Old Style" panose="02050604050505020204" pitchFamily="18" charset="0"/>
              </a:rPr>
            </a:br>
            <a:r>
              <a:rPr lang="tr-TR" sz="3600" i="1" u="sng" dirty="0" smtClean="0">
                <a:solidFill>
                  <a:srgbClr val="FFFF00"/>
                </a:solidFill>
                <a:latin typeface="Bookman Old Style" panose="02050604050505020204" pitchFamily="18" charset="0"/>
              </a:rPr>
              <a:t>kolayca</a:t>
            </a:r>
            <a:r>
              <a:rPr lang="tr-TR" sz="3600" i="1" dirty="0" smtClean="0">
                <a:solidFill>
                  <a:srgbClr val="FFFF00"/>
                </a:solidFill>
                <a:latin typeface="Bookman Old Style" panose="02050604050505020204" pitchFamily="18" charset="0"/>
              </a:rPr>
              <a:t> ödeyebileceğiniz bir ücretle </a:t>
            </a:r>
            <a:br>
              <a:rPr lang="tr-TR" sz="3600" i="1" dirty="0" smtClean="0">
                <a:solidFill>
                  <a:srgbClr val="FFFF00"/>
                </a:solidFill>
                <a:latin typeface="Bookman Old Style" panose="02050604050505020204" pitchFamily="18" charset="0"/>
              </a:rPr>
            </a:br>
            <a:r>
              <a:rPr lang="tr-TR" sz="3600" i="1" dirty="0" smtClean="0">
                <a:solidFill>
                  <a:srgbClr val="FFFF00"/>
                </a:solidFill>
                <a:latin typeface="Bookman Old Style" panose="02050604050505020204" pitchFamily="18" charset="0"/>
              </a:rPr>
              <a:t>oralarda kalabilirsiniz.</a:t>
            </a:r>
            <a:endParaRPr lang="tr-TR" sz="3600" i="1"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40026195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0" y="0"/>
            <a:ext cx="11545889" cy="1853248"/>
          </a:xfrm>
        </p:spPr>
        <p:txBody>
          <a:bodyPr/>
          <a:lstStyle/>
          <a:p>
            <a:pPr marL="265113" indent="-265113"/>
            <a:r>
              <a:rPr lang="tr-TR" sz="4400" i="1" dirty="0" smtClean="0">
                <a:latin typeface="Bookman Old Style" panose="02050604050505020204" pitchFamily="18" charset="0"/>
              </a:rPr>
              <a:t/>
            </a:r>
            <a:br>
              <a:rPr lang="tr-TR" sz="4400" i="1" dirty="0" smtClean="0">
                <a:latin typeface="Bookman Old Style" panose="02050604050505020204" pitchFamily="18" charset="0"/>
              </a:rPr>
            </a:br>
            <a:r>
              <a:rPr lang="tr-TR" sz="4400" b="1" i="1" dirty="0">
                <a:solidFill>
                  <a:srgbClr val="FFFF00"/>
                </a:solidFill>
                <a:latin typeface="Bookman Old Style" panose="02050604050505020204" pitchFamily="18" charset="0"/>
              </a:rPr>
              <a:t>2</a:t>
            </a:r>
            <a:r>
              <a:rPr lang="tr-TR" sz="4400" b="1" i="1" dirty="0" smtClean="0">
                <a:solidFill>
                  <a:srgbClr val="FFFF00"/>
                </a:solidFill>
                <a:latin typeface="Bookman Old Style" panose="02050604050505020204" pitchFamily="18" charset="0"/>
              </a:rPr>
              <a:t>) </a:t>
            </a:r>
            <a:r>
              <a:rPr lang="tr-TR" i="1" dirty="0" smtClean="0">
                <a:latin typeface="Bookman Old Style" panose="02050604050505020204" pitchFamily="18" charset="0"/>
              </a:rPr>
              <a:t>Eğer çok zenginseniz </a:t>
            </a:r>
            <a:r>
              <a:rPr lang="tr-TR" b="1" i="1" dirty="0" err="1" smtClean="0">
                <a:solidFill>
                  <a:srgbClr val="FFFF00"/>
                </a:solidFill>
                <a:latin typeface="Bookman Old Style" panose="02050604050505020204" pitchFamily="18" charset="0"/>
              </a:rPr>
              <a:t>Darüşşafaka</a:t>
            </a:r>
            <a:r>
              <a:rPr lang="tr-TR" i="1" dirty="0" err="1" smtClean="0">
                <a:latin typeface="Bookman Old Style" panose="02050604050505020204" pitchFamily="18" charset="0"/>
              </a:rPr>
              <a:t>’ya</a:t>
            </a:r>
            <a:r>
              <a:rPr lang="tr-TR" i="1" dirty="0">
                <a:latin typeface="Bookman Old Style" panose="02050604050505020204" pitchFamily="18" charset="0"/>
              </a:rPr>
              <a:t/>
            </a:r>
            <a:br>
              <a:rPr lang="tr-TR" i="1" dirty="0">
                <a:latin typeface="Bookman Old Style" panose="02050604050505020204" pitchFamily="18" charset="0"/>
              </a:rPr>
            </a:br>
            <a:r>
              <a:rPr lang="tr-TR" i="1" dirty="0" smtClean="0">
                <a:latin typeface="Bookman Old Style" panose="02050604050505020204" pitchFamily="18" charset="0"/>
              </a:rPr>
              <a:t> başvurabilirsiniz.</a:t>
            </a:r>
            <a:br>
              <a:rPr lang="tr-TR" i="1" dirty="0" smtClean="0">
                <a:latin typeface="Bookman Old Style" panose="02050604050505020204" pitchFamily="18" charset="0"/>
              </a:rPr>
            </a:br>
            <a:r>
              <a:rPr lang="tr-TR" i="1" dirty="0" smtClean="0">
                <a:latin typeface="Bookman Old Style" panose="02050604050505020204" pitchFamily="18" charset="0"/>
              </a:rPr>
              <a:t> </a:t>
            </a:r>
            <a:br>
              <a:rPr lang="tr-TR" i="1" dirty="0" smtClean="0">
                <a:latin typeface="Bookman Old Style" panose="02050604050505020204" pitchFamily="18" charset="0"/>
              </a:rPr>
            </a:br>
            <a:r>
              <a:rPr lang="tr-TR" sz="3600" i="1" dirty="0" smtClean="0">
                <a:latin typeface="Bookman Old Style" panose="02050604050505020204" pitchFamily="18" charset="0"/>
              </a:rPr>
              <a:t>Yaşınıza ve sağlık durumunuza bakarak </a:t>
            </a:r>
            <a:r>
              <a:rPr lang="tr-TR" sz="3600" i="1" dirty="0">
                <a:latin typeface="Bookman Old Style" panose="02050604050505020204" pitchFamily="18" charset="0"/>
              </a:rPr>
              <a:t>s</a:t>
            </a:r>
            <a:r>
              <a:rPr lang="tr-TR" sz="3600" i="1" dirty="0" smtClean="0">
                <a:latin typeface="Bookman Old Style" panose="02050604050505020204" pitchFamily="18" charset="0"/>
              </a:rPr>
              <a:t>izden </a:t>
            </a:r>
            <a:r>
              <a:rPr lang="tr-TR" sz="3600" i="1" u="sng" dirty="0" smtClean="0">
                <a:solidFill>
                  <a:srgbClr val="FFFF00"/>
                </a:solidFill>
                <a:latin typeface="Bookman Old Style" panose="02050604050505020204" pitchFamily="18" charset="0"/>
              </a:rPr>
              <a:t>10-15 milyon nakit </a:t>
            </a:r>
            <a:r>
              <a:rPr lang="tr-TR" sz="3600" i="1" dirty="0" smtClean="0">
                <a:latin typeface="Bookman Old Style" panose="02050604050505020204" pitchFamily="18" charset="0"/>
              </a:rPr>
              <a:t>veya onun değerinde </a:t>
            </a:r>
            <a:r>
              <a:rPr lang="tr-TR" sz="3600" i="1" dirty="0" smtClean="0">
                <a:solidFill>
                  <a:srgbClr val="FFFF00"/>
                </a:solidFill>
                <a:latin typeface="Bookman Old Style" panose="02050604050505020204" pitchFamily="18" charset="0"/>
              </a:rPr>
              <a:t>gayrimenku</a:t>
            </a:r>
            <a:r>
              <a:rPr lang="tr-TR" sz="3600" i="1" dirty="0" smtClean="0">
                <a:latin typeface="Bookman Old Style" panose="02050604050505020204" pitchFamily="18" charset="0"/>
              </a:rPr>
              <a:t>l isteyebilirler.</a:t>
            </a:r>
            <a:br>
              <a:rPr lang="tr-TR" sz="3600" i="1" dirty="0" smtClean="0">
                <a:latin typeface="Bookman Old Style" panose="02050604050505020204" pitchFamily="18" charset="0"/>
              </a:rPr>
            </a:br>
            <a:r>
              <a:rPr lang="tr-TR" sz="3600" i="1" dirty="0" smtClean="0">
                <a:latin typeface="Bookman Old Style" panose="02050604050505020204" pitchFamily="18" charset="0"/>
              </a:rPr>
              <a:t/>
            </a:r>
            <a:br>
              <a:rPr lang="tr-TR" sz="3600" i="1" dirty="0" smtClean="0">
                <a:latin typeface="Bookman Old Style" panose="02050604050505020204" pitchFamily="18" charset="0"/>
              </a:rPr>
            </a:br>
            <a:r>
              <a:rPr lang="tr-TR" sz="3600" i="1" dirty="0" smtClean="0">
                <a:latin typeface="Bookman Old Style" panose="02050604050505020204" pitchFamily="18" charset="0"/>
              </a:rPr>
              <a:t>Böylece ömür boyu başka para vermeden,                     lüks bir tesiste kalabilirsiniz.</a:t>
            </a:r>
            <a:endParaRPr lang="tr-TR" sz="3600" i="1" dirty="0">
              <a:latin typeface="Bookman Old Style" panose="02050604050505020204" pitchFamily="18" charset="0"/>
            </a:endParaRPr>
          </a:p>
        </p:txBody>
      </p:sp>
    </p:spTree>
    <p:extLst>
      <p:ext uri="{BB962C8B-B14F-4D97-AF65-F5344CB8AC3E}">
        <p14:creationId xmlns:p14="http://schemas.microsoft.com/office/powerpoint/2010/main" val="40934103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3210" y="567019"/>
            <a:ext cx="11888789" cy="1400530"/>
          </a:xfrm>
        </p:spPr>
        <p:txBody>
          <a:bodyPr/>
          <a:lstStyle/>
          <a:p>
            <a:r>
              <a:rPr lang="tr-TR" sz="4400" b="1" i="1" dirty="0">
                <a:solidFill>
                  <a:srgbClr val="92D050"/>
                </a:solidFill>
                <a:latin typeface="Bookman Old Style" panose="02050604050505020204" pitchFamily="18" charset="0"/>
              </a:rPr>
              <a:t>3</a:t>
            </a:r>
            <a:r>
              <a:rPr lang="tr-TR" sz="4400" b="1" i="1" dirty="0" smtClean="0">
                <a:solidFill>
                  <a:srgbClr val="92D050"/>
                </a:solidFill>
                <a:latin typeface="Bookman Old Style" panose="02050604050505020204" pitchFamily="18" charset="0"/>
              </a:rPr>
              <a:t>) </a:t>
            </a:r>
            <a:r>
              <a:rPr lang="tr-TR" sz="4400" i="1" dirty="0" smtClean="0">
                <a:solidFill>
                  <a:schemeClr val="tx1"/>
                </a:solidFill>
                <a:latin typeface="Bookman Old Style" panose="02050604050505020204" pitchFamily="18" charset="0"/>
              </a:rPr>
              <a:t>O kadar paranız yoksa</a:t>
            </a:r>
            <a:r>
              <a:rPr lang="tr-TR" sz="4400" b="1" i="1" dirty="0" smtClean="0">
                <a:solidFill>
                  <a:schemeClr val="tx1"/>
                </a:solidFill>
                <a:latin typeface="Bookman Old Style" panose="02050604050505020204" pitchFamily="18" charset="0"/>
              </a:rPr>
              <a:t/>
            </a:r>
            <a:br>
              <a:rPr lang="tr-TR" sz="4400" b="1" i="1" dirty="0" smtClean="0">
                <a:solidFill>
                  <a:schemeClr val="tx1"/>
                </a:solidFill>
                <a:latin typeface="Bookman Old Style" panose="02050604050505020204" pitchFamily="18" charset="0"/>
              </a:rPr>
            </a:br>
            <a:r>
              <a:rPr lang="tr-TR" i="1" dirty="0" smtClean="0">
                <a:latin typeface="Bookman Old Style" panose="02050604050505020204" pitchFamily="18" charset="0"/>
              </a:rPr>
              <a:t>	  </a:t>
            </a:r>
            <a:r>
              <a:rPr lang="tr-TR" b="1" i="1" u="sng" dirty="0" smtClean="0">
                <a:solidFill>
                  <a:srgbClr val="FFFF00"/>
                </a:solidFill>
                <a:latin typeface="Bookman Old Style" panose="02050604050505020204" pitchFamily="18" charset="0"/>
              </a:rPr>
              <a:t>Özel Huzurevleri</a:t>
            </a:r>
            <a:r>
              <a:rPr lang="tr-TR" b="1" i="1" u="sng" dirty="0" smtClean="0">
                <a:latin typeface="Bookman Old Style" panose="02050604050505020204" pitchFamily="18" charset="0"/>
              </a:rPr>
              <a:t> </a:t>
            </a:r>
            <a:r>
              <a:rPr lang="tr-TR" i="1" dirty="0" smtClean="0">
                <a:latin typeface="Bookman Old Style" panose="02050604050505020204" pitchFamily="18" charset="0"/>
              </a:rPr>
              <a:t>sizleri bekliyor.</a:t>
            </a:r>
            <a:br>
              <a:rPr lang="tr-TR" i="1" dirty="0" smtClean="0">
                <a:latin typeface="Bookman Old Style" panose="02050604050505020204" pitchFamily="18" charset="0"/>
              </a:rPr>
            </a:br>
            <a:r>
              <a:rPr lang="tr-TR" i="1" dirty="0">
                <a:latin typeface="Bookman Old Style" panose="02050604050505020204" pitchFamily="18" charset="0"/>
              </a:rPr>
              <a:t/>
            </a:r>
            <a:br>
              <a:rPr lang="tr-TR" i="1" dirty="0">
                <a:latin typeface="Bookman Old Style" panose="02050604050505020204" pitchFamily="18" charset="0"/>
              </a:rPr>
            </a:br>
            <a:r>
              <a:rPr lang="tr-TR" sz="3600" i="1" dirty="0" smtClean="0">
                <a:solidFill>
                  <a:schemeClr val="tx1"/>
                </a:solidFill>
                <a:latin typeface="Bookman Old Style" panose="02050604050505020204" pitchFamily="18" charset="0"/>
              </a:rPr>
              <a:t>14 Mart Tıp Haftalarında Huzurevlerinde kalan meslektaşlarımızı ziyaret ettiğimizde öğreniyoruz ki </a:t>
            </a:r>
            <a:r>
              <a:rPr lang="tr-TR" sz="3600" i="1" u="sng" dirty="0" smtClean="0">
                <a:solidFill>
                  <a:schemeClr val="tx1"/>
                </a:solidFill>
                <a:latin typeface="Bookman Old Style" panose="02050604050505020204" pitchFamily="18" charset="0"/>
              </a:rPr>
              <a:t>aylık ücret </a:t>
            </a:r>
            <a:r>
              <a:rPr lang="tr-TR" sz="3600" b="1" i="1" dirty="0" smtClean="0">
                <a:solidFill>
                  <a:schemeClr val="tx1"/>
                </a:solidFill>
                <a:latin typeface="Bookman Old Style" panose="02050604050505020204" pitchFamily="18" charset="0"/>
              </a:rPr>
              <a:t>50 - 60 000</a:t>
            </a:r>
            <a:r>
              <a:rPr lang="tr-TR" sz="3600" i="1" dirty="0">
                <a:solidFill>
                  <a:schemeClr val="tx1"/>
                </a:solidFill>
                <a:latin typeface="Bookman Old Style" panose="02050604050505020204" pitchFamily="18" charset="0"/>
              </a:rPr>
              <a:t> </a:t>
            </a:r>
            <a:r>
              <a:rPr lang="tr-TR" sz="3600" i="1" dirty="0" smtClean="0">
                <a:solidFill>
                  <a:schemeClr val="tx1"/>
                </a:solidFill>
                <a:latin typeface="Bookman Old Style" panose="02050604050505020204" pitchFamily="18" charset="0"/>
              </a:rPr>
              <a:t>liradan başlıyor ve                        alt bezi vs. gibi masraflarla bu ödentiler daha da artıy</a:t>
            </a:r>
            <a:r>
              <a:rPr lang="tr-TR" sz="3600" i="1" dirty="0" smtClean="0">
                <a:solidFill>
                  <a:srgbClr val="FFFF00"/>
                </a:solidFill>
                <a:latin typeface="Bookman Old Style" panose="02050604050505020204" pitchFamily="18" charset="0"/>
              </a:rPr>
              <a:t>or.</a:t>
            </a:r>
            <a:endParaRPr lang="tr-TR" sz="3600" i="1"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8910395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100" y="300038"/>
            <a:ext cx="11925300" cy="1650746"/>
          </a:xfrm>
        </p:spPr>
        <p:txBody>
          <a:bodyPr/>
          <a:lstStyle/>
          <a:p>
            <a:r>
              <a:rPr lang="tr-TR" b="1" dirty="0" smtClean="0">
                <a:solidFill>
                  <a:srgbClr val="FFFF00"/>
                </a:solidFill>
                <a:latin typeface="Bookman Old Style" panose="02050604050505020204" pitchFamily="18" charset="0"/>
              </a:rPr>
              <a:t>4</a:t>
            </a:r>
            <a:r>
              <a:rPr lang="tr-TR" sz="3200" b="1" dirty="0" smtClean="0">
                <a:solidFill>
                  <a:srgbClr val="FFFF00"/>
                </a:solidFill>
                <a:latin typeface="Bookman Old Style" panose="02050604050505020204" pitchFamily="18" charset="0"/>
              </a:rPr>
              <a:t>) </a:t>
            </a:r>
            <a:r>
              <a:rPr lang="tr-TR" sz="4000" b="1" i="1" dirty="0" smtClean="0">
                <a:solidFill>
                  <a:srgbClr val="FFFF00"/>
                </a:solidFill>
                <a:latin typeface="Bookman Old Style" panose="02050604050505020204" pitchFamily="18" charset="0"/>
              </a:rPr>
              <a:t>SSK ve </a:t>
            </a:r>
            <a:r>
              <a:rPr lang="tr-TR" sz="4000" b="1" i="1" dirty="0" err="1" smtClean="0">
                <a:solidFill>
                  <a:srgbClr val="FFFF00"/>
                </a:solidFill>
                <a:latin typeface="Bookman Old Style" panose="02050604050505020204" pitchFamily="18" charset="0"/>
              </a:rPr>
              <a:t>Bağ-Kur’dan</a:t>
            </a:r>
            <a:r>
              <a:rPr lang="tr-TR" sz="4000" b="1" i="1" dirty="0" smtClean="0">
                <a:solidFill>
                  <a:srgbClr val="FFFF00"/>
                </a:solidFill>
                <a:latin typeface="Bookman Old Style" panose="02050604050505020204" pitchFamily="18" charset="0"/>
              </a:rPr>
              <a:t> </a:t>
            </a:r>
            <a:r>
              <a:rPr lang="tr-TR" sz="4000" b="1" i="1" dirty="0">
                <a:solidFill>
                  <a:srgbClr val="FFFF00"/>
                </a:solidFill>
                <a:latin typeface="Bookman Old Style" panose="02050604050505020204" pitchFamily="18" charset="0"/>
              </a:rPr>
              <a:t>E</a:t>
            </a:r>
            <a:r>
              <a:rPr lang="tr-TR" sz="4000" b="1" i="1" dirty="0" smtClean="0">
                <a:solidFill>
                  <a:srgbClr val="FFFF00"/>
                </a:solidFill>
                <a:latin typeface="Bookman Old Style" panose="02050604050505020204" pitchFamily="18" charset="0"/>
              </a:rPr>
              <a:t>mekli </a:t>
            </a:r>
            <a:r>
              <a:rPr lang="tr-TR" sz="4000" b="1" i="1" dirty="0">
                <a:solidFill>
                  <a:srgbClr val="FFFF00"/>
                </a:solidFill>
                <a:latin typeface="Bookman Old Style" panose="02050604050505020204" pitchFamily="18" charset="0"/>
              </a:rPr>
              <a:t>H</a:t>
            </a:r>
            <a:r>
              <a:rPr lang="tr-TR" sz="4000" b="1" i="1" dirty="0" smtClean="0">
                <a:solidFill>
                  <a:srgbClr val="FFFF00"/>
                </a:solidFill>
                <a:latin typeface="Bookman Old Style" panose="02050604050505020204" pitchFamily="18" charset="0"/>
              </a:rPr>
              <a:t>ekimseniz</a:t>
            </a:r>
            <a:r>
              <a:rPr lang="tr-TR" sz="4000" i="1" dirty="0" smtClean="0">
                <a:solidFill>
                  <a:schemeClr val="tx1"/>
                </a:solidFill>
                <a:latin typeface="Bookman Old Style" panose="02050604050505020204" pitchFamily="18" charset="0"/>
              </a:rPr>
              <a:t> </a:t>
            </a:r>
            <a:br>
              <a:rPr lang="tr-TR" sz="4000" i="1" dirty="0" smtClean="0">
                <a:solidFill>
                  <a:schemeClr val="tx1"/>
                </a:solidFill>
                <a:latin typeface="Bookman Old Style" panose="02050604050505020204" pitchFamily="18" charset="0"/>
              </a:rPr>
            </a:br>
            <a:r>
              <a:rPr lang="tr-TR" sz="4000" i="1" dirty="0" smtClean="0">
                <a:solidFill>
                  <a:schemeClr val="tx1"/>
                </a:solidFill>
                <a:latin typeface="Bookman Old Style" panose="02050604050505020204" pitchFamily="18" charset="0"/>
              </a:rPr>
              <a:t>Aile </a:t>
            </a:r>
            <a:r>
              <a:rPr lang="tr-TR" sz="4000" i="1" dirty="0">
                <a:solidFill>
                  <a:schemeClr val="tx1"/>
                </a:solidFill>
                <a:latin typeface="Bookman Old Style" panose="02050604050505020204" pitchFamily="18" charset="0"/>
              </a:rPr>
              <a:t>ve Sosyal Politikalar Bakanlığına </a:t>
            </a:r>
            <a:r>
              <a:rPr lang="tr-TR" sz="4000" i="1" dirty="0" smtClean="0">
                <a:solidFill>
                  <a:schemeClr val="tx1"/>
                </a:solidFill>
                <a:latin typeface="Bookman Old Style" panose="02050604050505020204" pitchFamily="18" charset="0"/>
              </a:rPr>
              <a:t>bağlı                                    </a:t>
            </a:r>
            <a:r>
              <a:rPr lang="tr-TR" sz="4000" b="1" i="1" dirty="0" smtClean="0">
                <a:solidFill>
                  <a:srgbClr val="FFFF00"/>
                </a:solidFill>
                <a:latin typeface="Bookman Old Style" panose="02050604050505020204" pitchFamily="18" charset="0"/>
              </a:rPr>
              <a:t>Devletin </a:t>
            </a:r>
            <a:r>
              <a:rPr lang="tr-TR" sz="4000" b="1" i="1" dirty="0">
                <a:solidFill>
                  <a:srgbClr val="FFFF00"/>
                </a:solidFill>
                <a:latin typeface="Bookman Old Style" panose="02050604050505020204" pitchFamily="18" charset="0"/>
              </a:rPr>
              <a:t>Huzurevlerine </a:t>
            </a:r>
            <a:r>
              <a:rPr lang="tr-TR" sz="4000" i="1" dirty="0" smtClean="0">
                <a:solidFill>
                  <a:schemeClr val="tx1"/>
                </a:solidFill>
                <a:latin typeface="Bookman Old Style" panose="02050604050505020204" pitchFamily="18" charset="0"/>
              </a:rPr>
              <a:t>başvurabilirsiniz.</a:t>
            </a:r>
            <a:r>
              <a:rPr lang="tr-TR" sz="4000" i="1" dirty="0">
                <a:solidFill>
                  <a:schemeClr val="tx1"/>
                </a:solidFill>
                <a:latin typeface="Bookman Old Style" panose="02050604050505020204" pitchFamily="18" charset="0"/>
              </a:rPr>
              <a:t/>
            </a:r>
            <a:br>
              <a:rPr lang="tr-TR" sz="4000" i="1" dirty="0">
                <a:solidFill>
                  <a:schemeClr val="tx1"/>
                </a:solidFill>
                <a:latin typeface="Bookman Old Style" panose="02050604050505020204" pitchFamily="18" charset="0"/>
              </a:rPr>
            </a:br>
            <a:r>
              <a:rPr lang="tr-TR" sz="4000" i="1" dirty="0">
                <a:solidFill>
                  <a:schemeClr val="tx1"/>
                </a:solidFill>
                <a:latin typeface="Bookman Old Style" panose="02050604050505020204" pitchFamily="18" charset="0"/>
              </a:rPr>
              <a:t/>
            </a:r>
            <a:br>
              <a:rPr lang="tr-TR" sz="4000" i="1" dirty="0">
                <a:solidFill>
                  <a:schemeClr val="tx1"/>
                </a:solidFill>
                <a:latin typeface="Bookman Old Style" panose="02050604050505020204" pitchFamily="18" charset="0"/>
              </a:rPr>
            </a:br>
            <a:r>
              <a:rPr lang="tr-TR" sz="3600" b="1" i="1" dirty="0">
                <a:solidFill>
                  <a:schemeClr val="tx1"/>
                </a:solidFill>
                <a:latin typeface="Bookman Old Style" panose="02050604050505020204" pitchFamily="18" charset="0"/>
              </a:rPr>
              <a:t>Fakat yetersiz kapasite yüzünden  </a:t>
            </a:r>
            <a:r>
              <a:rPr lang="tr-TR" sz="3600" b="1" i="1" dirty="0" smtClean="0">
                <a:solidFill>
                  <a:schemeClr val="tx1"/>
                </a:solidFill>
                <a:latin typeface="Bookman Old Style" panose="02050604050505020204" pitchFamily="18" charset="0"/>
              </a:rPr>
              <a:t/>
            </a:r>
            <a:br>
              <a:rPr lang="tr-TR" sz="3600" b="1" i="1" dirty="0" smtClean="0">
                <a:solidFill>
                  <a:schemeClr val="tx1"/>
                </a:solidFill>
                <a:latin typeface="Bookman Old Style" panose="02050604050505020204" pitchFamily="18" charset="0"/>
              </a:rPr>
            </a:br>
            <a:r>
              <a:rPr lang="tr-TR" sz="3600" b="1" i="1" dirty="0" smtClean="0">
                <a:solidFill>
                  <a:schemeClr val="tx1"/>
                </a:solidFill>
                <a:latin typeface="Bookman Old Style" panose="02050604050505020204" pitchFamily="18" charset="0"/>
              </a:rPr>
              <a:t>2-3 </a:t>
            </a:r>
            <a:r>
              <a:rPr lang="tr-TR" sz="3600" b="1" i="1" dirty="0">
                <a:solidFill>
                  <a:schemeClr val="tx1"/>
                </a:solidFill>
                <a:latin typeface="Bookman Old Style" panose="02050604050505020204" pitchFamily="18" charset="0"/>
              </a:rPr>
              <a:t>sene </a:t>
            </a:r>
            <a:r>
              <a:rPr lang="tr-TR" sz="3600" b="1" i="1" dirty="0" smtClean="0">
                <a:solidFill>
                  <a:schemeClr val="tx1"/>
                </a:solidFill>
                <a:latin typeface="Bookman Old Style" panose="02050604050505020204" pitchFamily="18" charset="0"/>
              </a:rPr>
              <a:t>beklemek </a:t>
            </a:r>
            <a:r>
              <a:rPr lang="tr-TR" sz="3600" b="1" i="1" dirty="0">
                <a:solidFill>
                  <a:schemeClr val="tx1"/>
                </a:solidFill>
                <a:latin typeface="Bookman Old Style" panose="02050604050505020204" pitchFamily="18" charset="0"/>
              </a:rPr>
              <a:t>zorundasınız. </a:t>
            </a:r>
            <a:r>
              <a:rPr lang="tr-TR" sz="3600" b="1" i="1" dirty="0" smtClean="0">
                <a:solidFill>
                  <a:schemeClr val="tx1"/>
                </a:solidFill>
                <a:latin typeface="Bookman Old Style" panose="02050604050505020204" pitchFamily="18" charset="0"/>
              </a:rPr>
              <a:t/>
            </a:r>
            <a:br>
              <a:rPr lang="tr-TR" sz="3600" b="1" i="1" dirty="0" smtClean="0">
                <a:solidFill>
                  <a:schemeClr val="tx1"/>
                </a:solidFill>
                <a:latin typeface="Bookman Old Style" panose="02050604050505020204" pitchFamily="18" charset="0"/>
              </a:rPr>
            </a:br>
            <a:r>
              <a:rPr lang="tr-TR" sz="3600" b="1" i="1" dirty="0" smtClean="0">
                <a:solidFill>
                  <a:schemeClr val="tx1"/>
                </a:solidFill>
                <a:latin typeface="Bookman Old Style" panose="02050604050505020204" pitchFamily="18" charset="0"/>
              </a:rPr>
              <a:t>Birisi </a:t>
            </a:r>
            <a:r>
              <a:rPr lang="tr-TR" sz="3600" b="1" i="1" dirty="0">
                <a:solidFill>
                  <a:schemeClr val="tx1"/>
                </a:solidFill>
                <a:latin typeface="Bookman Old Style" panose="02050604050505020204" pitchFamily="18" charset="0"/>
              </a:rPr>
              <a:t>ölecek, </a:t>
            </a:r>
            <a:r>
              <a:rPr lang="tr-TR" sz="3600" b="1" i="1" dirty="0" smtClean="0">
                <a:solidFill>
                  <a:schemeClr val="tx1"/>
                </a:solidFill>
                <a:latin typeface="Bookman Old Style" panose="02050604050505020204" pitchFamily="18" charset="0"/>
              </a:rPr>
              <a:t>1 </a:t>
            </a:r>
            <a:r>
              <a:rPr lang="tr-TR" sz="3600" b="1" i="1" dirty="0">
                <a:solidFill>
                  <a:schemeClr val="tx1"/>
                </a:solidFill>
                <a:latin typeface="Bookman Old Style" panose="02050604050505020204" pitchFamily="18" charset="0"/>
              </a:rPr>
              <a:t>yatak boşalacak ve </a:t>
            </a:r>
            <a:r>
              <a:rPr lang="tr-TR" sz="3600" b="1" i="1" dirty="0" smtClean="0">
                <a:solidFill>
                  <a:schemeClr val="tx1"/>
                </a:solidFill>
                <a:latin typeface="Bookman Old Style" panose="02050604050505020204" pitchFamily="18" charset="0"/>
              </a:rPr>
              <a:t>                         binlerce </a:t>
            </a:r>
            <a:r>
              <a:rPr lang="tr-TR" sz="3600" b="1" i="1" dirty="0">
                <a:solidFill>
                  <a:schemeClr val="tx1"/>
                </a:solidFill>
                <a:latin typeface="Bookman Old Style" panose="02050604050505020204" pitchFamily="18" charset="0"/>
              </a:rPr>
              <a:t>bekleyen arasından şansınız varsa girebileceksiniz</a:t>
            </a:r>
            <a:r>
              <a:rPr lang="tr-TR" sz="3200" b="1" i="1" dirty="0">
                <a:solidFill>
                  <a:schemeClr val="tx1"/>
                </a:solidFill>
                <a:latin typeface="Bookman Old Style" panose="02050604050505020204" pitchFamily="18" charset="0"/>
              </a:rPr>
              <a:t>. </a:t>
            </a:r>
            <a:r>
              <a:rPr lang="tr-TR" sz="4400" b="1" i="1" dirty="0" smtClean="0">
                <a:solidFill>
                  <a:schemeClr val="tx1"/>
                </a:solidFill>
                <a:latin typeface="Bookman Old Style" panose="02050604050505020204" pitchFamily="18" charset="0"/>
              </a:rPr>
              <a:t/>
            </a:r>
            <a:br>
              <a:rPr lang="tr-TR" sz="4400" b="1" i="1" dirty="0" smtClean="0">
                <a:solidFill>
                  <a:schemeClr val="tx1"/>
                </a:solidFill>
                <a:latin typeface="Bookman Old Style" panose="02050604050505020204" pitchFamily="18" charset="0"/>
              </a:rPr>
            </a:br>
            <a:r>
              <a:rPr lang="tr-TR" sz="4400" i="1" u="sng" dirty="0" smtClean="0">
                <a:solidFill>
                  <a:schemeClr val="tx1"/>
                </a:solidFill>
                <a:latin typeface="Bookman Old Style" panose="02050604050505020204" pitchFamily="18" charset="0"/>
              </a:rPr>
              <a:t>  </a:t>
            </a:r>
            <a:r>
              <a:rPr lang="tr-TR" sz="3600" b="1" i="1" u="sng" dirty="0" smtClean="0">
                <a:solidFill>
                  <a:srgbClr val="FFFF00"/>
                </a:solidFill>
                <a:latin typeface="Bookman Old Style" panose="02050604050505020204" pitchFamily="18" charset="0"/>
              </a:rPr>
              <a:t>Tabii o </a:t>
            </a:r>
            <a:r>
              <a:rPr lang="tr-TR" sz="3600" b="1" i="1" u="sng" dirty="0">
                <a:solidFill>
                  <a:srgbClr val="FFFF00"/>
                </a:solidFill>
                <a:latin typeface="Bookman Old Style" panose="02050604050505020204" pitchFamily="18" charset="0"/>
              </a:rPr>
              <a:t>zamana kadar ömrünüz vefa ederse…</a:t>
            </a:r>
            <a:endParaRPr lang="tr-TR" sz="3600" b="1"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32915654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78971" y="914400"/>
            <a:ext cx="11212285" cy="2743200"/>
          </a:xfrm>
        </p:spPr>
        <p:txBody>
          <a:bodyPr/>
          <a:lstStyle/>
          <a:p>
            <a:pPr marL="725488" indent="-725488"/>
            <a:r>
              <a:rPr lang="tr-TR" sz="4400" b="1" i="1" dirty="0">
                <a:solidFill>
                  <a:srgbClr val="FFFF00"/>
                </a:solidFill>
                <a:latin typeface="Bookman Old Style" panose="02050604050505020204" pitchFamily="18" charset="0"/>
              </a:rPr>
              <a:t>5</a:t>
            </a:r>
            <a:r>
              <a:rPr lang="tr-TR" sz="4400" b="1" i="1" dirty="0" smtClean="0">
                <a:solidFill>
                  <a:srgbClr val="FFFF00"/>
                </a:solidFill>
                <a:latin typeface="Bookman Old Style" panose="02050604050505020204" pitchFamily="18" charset="0"/>
              </a:rPr>
              <a:t>) </a:t>
            </a:r>
            <a:r>
              <a:rPr lang="tr-TR" b="1" i="1" dirty="0" smtClean="0">
                <a:solidFill>
                  <a:schemeClr val="tx1"/>
                </a:solidFill>
                <a:latin typeface="Bookman Old Style" panose="02050604050505020204" pitchFamily="18" charset="0"/>
              </a:rPr>
              <a:t>A</a:t>
            </a:r>
            <a:r>
              <a:rPr lang="tr-TR" b="1" i="1" u="sng" dirty="0" smtClean="0">
                <a:latin typeface="Bookman Old Style" panose="02050604050505020204" pitchFamily="18" charset="0"/>
              </a:rPr>
              <a:t>çlık ve yoksulluk  sınırının  altında                    </a:t>
            </a:r>
            <a:r>
              <a:rPr lang="tr-TR" i="1" dirty="0" smtClean="0">
                <a:latin typeface="Bookman Old Style" panose="02050604050505020204" pitchFamily="18" charset="0"/>
              </a:rPr>
              <a:t>12 </a:t>
            </a:r>
            <a:r>
              <a:rPr lang="tr-TR" i="1" dirty="0">
                <a:latin typeface="Bookman Old Style" panose="02050604050505020204" pitchFamily="18" charset="0"/>
              </a:rPr>
              <a:t>000 </a:t>
            </a:r>
            <a:r>
              <a:rPr lang="tr-TR" i="1" dirty="0" smtClean="0">
                <a:latin typeface="Bookman Old Style" panose="02050604050505020204" pitchFamily="18" charset="0"/>
              </a:rPr>
              <a:t>– 17 000 </a:t>
            </a:r>
            <a:r>
              <a:rPr lang="tr-TR" i="1" dirty="0">
                <a:latin typeface="Bookman Old Style" panose="02050604050505020204" pitchFamily="18" charset="0"/>
              </a:rPr>
              <a:t>lira maaş alan </a:t>
            </a:r>
            <a:r>
              <a:rPr lang="tr-TR" b="1" i="1" dirty="0">
                <a:latin typeface="Bookman Old Style" panose="02050604050505020204" pitchFamily="18" charset="0"/>
              </a:rPr>
              <a:t>SSK </a:t>
            </a:r>
            <a:r>
              <a:rPr lang="tr-TR" i="1" dirty="0">
                <a:latin typeface="Bookman Old Style" panose="02050604050505020204" pitchFamily="18" charset="0"/>
              </a:rPr>
              <a:t>veya </a:t>
            </a:r>
            <a:r>
              <a:rPr lang="tr-TR" b="1" i="1" dirty="0" err="1">
                <a:latin typeface="Bookman Old Style" panose="02050604050505020204" pitchFamily="18" charset="0"/>
              </a:rPr>
              <a:t>Bağ-Kur</a:t>
            </a:r>
            <a:r>
              <a:rPr lang="tr-TR" b="1" i="1" dirty="0">
                <a:latin typeface="Bookman Old Style" panose="02050604050505020204" pitchFamily="18" charset="0"/>
              </a:rPr>
              <a:t> </a:t>
            </a:r>
            <a:r>
              <a:rPr lang="tr-TR" i="1" dirty="0">
                <a:latin typeface="Bookman Old Style" panose="02050604050505020204" pitchFamily="18" charset="0"/>
              </a:rPr>
              <a:t>E</a:t>
            </a:r>
            <a:r>
              <a:rPr lang="tr-TR" i="1" dirty="0" smtClean="0">
                <a:latin typeface="Bookman Old Style" panose="02050604050505020204" pitchFamily="18" charset="0"/>
              </a:rPr>
              <a:t>mekli Hekimleri                                    bu durumda </a:t>
            </a:r>
            <a:r>
              <a:rPr lang="tr-TR" i="1" dirty="0">
                <a:latin typeface="Bookman Old Style" panose="02050604050505020204" pitchFamily="18" charset="0"/>
              </a:rPr>
              <a:t>n</a:t>
            </a:r>
            <a:r>
              <a:rPr lang="tr-TR" i="1" dirty="0" smtClean="0">
                <a:latin typeface="Bookman Old Style" panose="02050604050505020204" pitchFamily="18" charset="0"/>
              </a:rPr>
              <a:t>e yapabilirler?</a:t>
            </a:r>
            <a:r>
              <a:rPr lang="tr-TR" i="1" dirty="0">
                <a:latin typeface="Bookman Old Style" panose="02050604050505020204" pitchFamily="18" charset="0"/>
              </a:rPr>
              <a:t/>
            </a:r>
            <a:br>
              <a:rPr lang="tr-TR" i="1" dirty="0">
                <a:latin typeface="Bookman Old Style" panose="02050604050505020204" pitchFamily="18" charset="0"/>
              </a:rPr>
            </a:br>
            <a:endParaRPr lang="tr-TR" dirty="0"/>
          </a:p>
        </p:txBody>
      </p:sp>
      <p:sp>
        <p:nvSpPr>
          <p:cNvPr id="3" name="Metin Yer Tutucusu 2"/>
          <p:cNvSpPr>
            <a:spLocks noGrp="1"/>
          </p:cNvSpPr>
          <p:nvPr>
            <p:ph type="body" idx="1"/>
          </p:nvPr>
        </p:nvSpPr>
        <p:spPr>
          <a:xfrm>
            <a:off x="-69798" y="3337560"/>
            <a:ext cx="12309822" cy="2830285"/>
          </a:xfrm>
        </p:spPr>
        <p:txBody>
          <a:bodyPr>
            <a:normAutofit fontScale="70000" lnSpcReduction="20000"/>
          </a:bodyPr>
          <a:lstStyle/>
          <a:p>
            <a:pPr algn="ctr"/>
            <a:r>
              <a:rPr lang="tr-TR" sz="4800" b="1" i="1" u="sng" cap="none" dirty="0" smtClean="0">
                <a:solidFill>
                  <a:srgbClr val="FFFF00"/>
                </a:solidFill>
                <a:latin typeface="Bookman Old Style" panose="02050604050505020204" pitchFamily="18" charset="0"/>
              </a:rPr>
              <a:t>Gidebilecekleri tek yer kalıyor</a:t>
            </a:r>
            <a:r>
              <a:rPr lang="tr-TR" sz="4800" i="1" cap="none" dirty="0" smtClean="0">
                <a:solidFill>
                  <a:srgbClr val="FFFF00"/>
                </a:solidFill>
                <a:latin typeface="Bookman Old Style" panose="02050604050505020204" pitchFamily="18" charset="0"/>
              </a:rPr>
              <a:t>:</a:t>
            </a:r>
          </a:p>
          <a:p>
            <a:pPr algn="ctr"/>
            <a:r>
              <a:rPr lang="tr-TR" sz="4800" i="1" cap="none" dirty="0" smtClean="0">
                <a:solidFill>
                  <a:srgbClr val="FFFF00"/>
                </a:solidFill>
                <a:latin typeface="Bookman Old Style" panose="02050604050505020204" pitchFamily="18" charset="0"/>
              </a:rPr>
              <a:t/>
            </a:r>
            <a:br>
              <a:rPr lang="tr-TR" sz="4800" i="1" cap="none" dirty="0" smtClean="0">
                <a:solidFill>
                  <a:srgbClr val="FFFF00"/>
                </a:solidFill>
                <a:latin typeface="Bookman Old Style" panose="02050604050505020204" pitchFamily="18" charset="0"/>
              </a:rPr>
            </a:br>
            <a:r>
              <a:rPr lang="tr-TR" sz="4800" b="1" i="1" cap="none" dirty="0" smtClean="0">
                <a:solidFill>
                  <a:schemeClr val="tx1"/>
                </a:solidFill>
                <a:latin typeface="Bookman Old Style" panose="02050604050505020204" pitchFamily="18" charset="0"/>
              </a:rPr>
              <a:t>1895’te </a:t>
            </a:r>
            <a:r>
              <a:rPr lang="tr-TR" sz="4400" b="1" i="1" cap="none" dirty="0" smtClean="0">
                <a:solidFill>
                  <a:schemeClr val="tx1"/>
                </a:solidFill>
                <a:latin typeface="Bookman Old Style" panose="02050604050505020204" pitchFamily="18" charset="0"/>
              </a:rPr>
              <a:t>Osmanlı döneminde kurulmuş olan </a:t>
            </a:r>
          </a:p>
          <a:p>
            <a:pPr algn="ctr"/>
            <a:r>
              <a:rPr lang="tr-TR" sz="4400" b="1" i="1" cap="none" dirty="0">
                <a:solidFill>
                  <a:schemeClr val="tx1"/>
                </a:solidFill>
                <a:latin typeface="Bookman Old Style" panose="02050604050505020204" pitchFamily="18" charset="0"/>
              </a:rPr>
              <a:t>v</a:t>
            </a:r>
            <a:r>
              <a:rPr lang="tr-TR" sz="4400" b="1" i="1" cap="none" dirty="0" smtClean="0">
                <a:solidFill>
                  <a:schemeClr val="tx1"/>
                </a:solidFill>
                <a:latin typeface="Bookman Old Style" panose="02050604050505020204" pitchFamily="18" charset="0"/>
              </a:rPr>
              <a:t>e sokaktaki aç, sefil, kimsesiz ve sakatların sığındığı </a:t>
            </a:r>
            <a:br>
              <a:rPr lang="tr-TR" sz="4400" b="1" i="1" cap="none" dirty="0" smtClean="0">
                <a:solidFill>
                  <a:schemeClr val="tx1"/>
                </a:solidFill>
                <a:latin typeface="Bookman Old Style" panose="02050604050505020204" pitchFamily="18" charset="0"/>
              </a:rPr>
            </a:br>
            <a:r>
              <a:rPr lang="tr-TR" sz="5700" b="1" i="1" u="sng" cap="none" dirty="0" smtClean="0">
                <a:solidFill>
                  <a:srgbClr val="FFFF00"/>
                </a:solidFill>
                <a:latin typeface="Bookman Old Style" panose="02050604050505020204" pitchFamily="18" charset="0"/>
              </a:rPr>
              <a:t>Darülaceze </a:t>
            </a:r>
            <a:r>
              <a:rPr lang="tr-TR" sz="5700" b="1" i="1" u="sng" cap="none" dirty="0">
                <a:solidFill>
                  <a:srgbClr val="FFFF00"/>
                </a:solidFill>
                <a:latin typeface="Bookman Old Style" panose="02050604050505020204" pitchFamily="18" charset="0"/>
              </a:rPr>
              <a:t>H</a:t>
            </a:r>
            <a:r>
              <a:rPr lang="tr-TR" sz="5700" b="1" i="1" u="sng" cap="none" dirty="0" smtClean="0">
                <a:solidFill>
                  <a:srgbClr val="FFFF00"/>
                </a:solidFill>
                <a:latin typeface="Bookman Old Style" panose="02050604050505020204" pitchFamily="18" charset="0"/>
              </a:rPr>
              <a:t>uzurevleri</a:t>
            </a:r>
            <a:r>
              <a:rPr lang="tr-TR" sz="5200" b="1" i="1" cap="none" dirty="0" smtClean="0">
                <a:solidFill>
                  <a:srgbClr val="FFFF00"/>
                </a:solidFill>
                <a:latin typeface="Bookman Old Style" panose="02050604050505020204" pitchFamily="18" charset="0"/>
              </a:rPr>
              <a:t>.</a:t>
            </a:r>
            <a:endParaRPr lang="tr-TR" sz="5200" cap="none" dirty="0"/>
          </a:p>
        </p:txBody>
      </p:sp>
    </p:spTree>
    <p:extLst>
      <p:ext uri="{BB962C8B-B14F-4D97-AF65-F5344CB8AC3E}">
        <p14:creationId xmlns:p14="http://schemas.microsoft.com/office/powerpoint/2010/main" val="30314178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8168" y="3200400"/>
            <a:ext cx="8462666" cy="2478504"/>
          </a:xfrm>
        </p:spPr>
        <p:txBody>
          <a:bodyPr/>
          <a:lstStyle/>
          <a:p>
            <a:r>
              <a:rPr lang="tr-TR" sz="4400" b="1" i="1" dirty="0" smtClean="0">
                <a:latin typeface="Bookman Old Style" panose="02050604050505020204" pitchFamily="18" charset="0"/>
              </a:rPr>
              <a:t>Evet!</a:t>
            </a:r>
            <a:br>
              <a:rPr lang="tr-TR" sz="4400" b="1" i="1" dirty="0" smtClean="0">
                <a:latin typeface="Bookman Old Style" panose="02050604050505020204" pitchFamily="18" charset="0"/>
              </a:rPr>
            </a:br>
            <a:r>
              <a:rPr lang="tr-TR" sz="4400" b="1" i="1" dirty="0" smtClean="0">
                <a:latin typeface="Bookman Old Style" panose="02050604050505020204" pitchFamily="18" charset="0"/>
              </a:rPr>
              <a:t>Bu acı gerçek karşısında </a:t>
            </a:r>
            <a:br>
              <a:rPr lang="tr-TR" sz="4400" b="1" i="1" dirty="0" smtClean="0">
                <a:latin typeface="Bookman Old Style" panose="02050604050505020204" pitchFamily="18" charset="0"/>
              </a:rPr>
            </a:br>
            <a:r>
              <a:rPr lang="tr-TR" sz="4400" b="1" i="1" dirty="0" smtClean="0">
                <a:latin typeface="Bookman Old Style" panose="02050604050505020204" pitchFamily="18" charset="0"/>
              </a:rPr>
              <a:t>ne yapabiliriz?</a:t>
            </a:r>
            <a:endParaRPr lang="tr-TR" sz="4400" b="1" i="1" dirty="0">
              <a:latin typeface="Bookman Old Style" panose="02050604050505020204" pitchFamily="18" charset="0"/>
            </a:endParaRPr>
          </a:p>
        </p:txBody>
      </p:sp>
    </p:spTree>
    <p:extLst>
      <p:ext uri="{BB962C8B-B14F-4D97-AF65-F5344CB8AC3E}">
        <p14:creationId xmlns:p14="http://schemas.microsoft.com/office/powerpoint/2010/main" val="12956732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890337"/>
            <a:ext cx="11192963" cy="5438273"/>
          </a:xfrm>
        </p:spPr>
        <p:txBody>
          <a:bodyPr/>
          <a:lstStyle/>
          <a:p>
            <a:r>
              <a:rPr lang="tr-TR" i="1" dirty="0" smtClean="0">
                <a:latin typeface="Bookman Old Style" panose="02050604050505020204" pitchFamily="18" charset="0"/>
              </a:rPr>
              <a:t>Bilindiği gibi, </a:t>
            </a:r>
            <a:br>
              <a:rPr lang="tr-TR" i="1" dirty="0" smtClean="0">
                <a:latin typeface="Bookman Old Style" panose="02050604050505020204" pitchFamily="18" charset="0"/>
              </a:rPr>
            </a:br>
            <a:r>
              <a:rPr lang="tr-TR" i="1" dirty="0" smtClean="0">
                <a:latin typeface="Bookman Old Style" panose="02050604050505020204" pitchFamily="18" charset="0"/>
              </a:rPr>
              <a:t>Son senelerde, bir çok hekimlerin </a:t>
            </a:r>
            <a:br>
              <a:rPr lang="tr-TR" i="1" dirty="0" smtClean="0">
                <a:latin typeface="Bookman Old Style" panose="02050604050505020204" pitchFamily="18" charset="0"/>
              </a:rPr>
            </a:br>
            <a:r>
              <a:rPr lang="tr-TR" i="1" dirty="0" smtClean="0">
                <a:latin typeface="Bookman Old Style" panose="02050604050505020204" pitchFamily="18" charset="0"/>
              </a:rPr>
              <a:t>Tabip Odalarına üye olma mecburiyetleri  </a:t>
            </a:r>
            <a:r>
              <a:rPr lang="tr-TR" i="1" u="sng" dirty="0" smtClean="0">
                <a:latin typeface="Bookman Old Style" panose="02050604050505020204" pitchFamily="18" charset="0"/>
              </a:rPr>
              <a:t>kasıtlı olarak kaldırılmış </a:t>
            </a:r>
            <a:r>
              <a:rPr lang="tr-TR" i="1" dirty="0" smtClean="0">
                <a:latin typeface="Bookman Old Style" panose="02050604050505020204" pitchFamily="18" charset="0"/>
              </a:rPr>
              <a:t>ve bu nedenle hem bir çok </a:t>
            </a:r>
            <a:r>
              <a:rPr lang="tr-TR" i="1" dirty="0" smtClean="0">
                <a:solidFill>
                  <a:srgbClr val="FFFF00"/>
                </a:solidFill>
                <a:latin typeface="Bookman Old Style" panose="02050604050505020204" pitchFamily="18" charset="0"/>
              </a:rPr>
              <a:t>Tabip Odaları </a:t>
            </a:r>
            <a:r>
              <a:rPr lang="tr-TR" i="1" dirty="0" smtClean="0">
                <a:latin typeface="Bookman Old Style" panose="02050604050505020204" pitchFamily="18" charset="0"/>
              </a:rPr>
              <a:t>ve hem de              </a:t>
            </a:r>
            <a:r>
              <a:rPr lang="tr-TR" i="1" dirty="0" smtClean="0">
                <a:solidFill>
                  <a:srgbClr val="FFFF00"/>
                </a:solidFill>
                <a:latin typeface="Bookman Old Style" panose="02050604050505020204" pitchFamily="18" charset="0"/>
              </a:rPr>
              <a:t>Türk Tabipleri Birliği </a:t>
            </a:r>
            <a:r>
              <a:rPr lang="tr-TR" i="1" dirty="0" smtClean="0">
                <a:latin typeface="Bookman Old Style" panose="02050604050505020204" pitchFamily="18" charset="0"/>
              </a:rPr>
              <a:t>zorunlu </a:t>
            </a:r>
            <a:r>
              <a:rPr lang="tr-TR" i="1" dirty="0" smtClean="0">
                <a:latin typeface="Bookman Old Style" panose="02050604050505020204" pitchFamily="18" charset="0"/>
              </a:rPr>
              <a:t>ihtiyaçlarını dahi karşılayamaz duruma gelmiştir.</a:t>
            </a:r>
            <a:endParaRPr lang="tr-TR" i="1" dirty="0">
              <a:latin typeface="Bookman Old Style" panose="02050604050505020204" pitchFamily="18" charset="0"/>
            </a:endParaRPr>
          </a:p>
        </p:txBody>
      </p:sp>
    </p:spTree>
    <p:extLst>
      <p:ext uri="{BB962C8B-B14F-4D97-AF65-F5344CB8AC3E}">
        <p14:creationId xmlns:p14="http://schemas.microsoft.com/office/powerpoint/2010/main" val="28795151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7985" y="741476"/>
            <a:ext cx="11361405" cy="1400530"/>
          </a:xfrm>
        </p:spPr>
        <p:txBody>
          <a:bodyPr/>
          <a:lstStyle/>
          <a:p>
            <a:pPr algn="ctr"/>
            <a:r>
              <a:rPr lang="tr-TR" i="1" dirty="0" smtClean="0">
                <a:latin typeface="Bookman Old Style" panose="02050604050505020204" pitchFamily="18" charset="0"/>
              </a:rPr>
              <a:t>Bu durumda </a:t>
            </a:r>
            <a:br>
              <a:rPr lang="tr-TR" i="1" dirty="0" smtClean="0">
                <a:latin typeface="Bookman Old Style" panose="02050604050505020204" pitchFamily="18" charset="0"/>
              </a:rPr>
            </a:br>
            <a:r>
              <a:rPr lang="tr-TR" i="1" dirty="0" smtClean="0">
                <a:latin typeface="Bookman Old Style" panose="02050604050505020204" pitchFamily="18" charset="0"/>
              </a:rPr>
              <a:t>Meslek örgütlerimizin</a:t>
            </a:r>
            <a:br>
              <a:rPr lang="tr-TR" i="1" dirty="0" smtClean="0">
                <a:latin typeface="Bookman Old Style" panose="02050604050505020204" pitchFamily="18" charset="0"/>
              </a:rPr>
            </a:br>
            <a:r>
              <a:rPr lang="tr-TR" i="1" dirty="0" smtClean="0">
                <a:latin typeface="Bookman Old Style" panose="02050604050505020204" pitchFamily="18" charset="0"/>
              </a:rPr>
              <a:t>Huzurevi  yapmaları imkanı olmadığını da biliyoruz.</a:t>
            </a:r>
            <a:br>
              <a:rPr lang="tr-TR" i="1" dirty="0" smtClean="0">
                <a:latin typeface="Bookman Old Style" panose="02050604050505020204" pitchFamily="18" charset="0"/>
              </a:rPr>
            </a:br>
            <a:r>
              <a:rPr lang="tr-TR" dirty="0"/>
              <a:t/>
            </a:r>
            <a:br>
              <a:rPr lang="tr-TR" dirty="0"/>
            </a:br>
            <a:r>
              <a:rPr lang="tr-TR" sz="4800" b="1" i="1" dirty="0" smtClean="0">
                <a:solidFill>
                  <a:srgbClr val="FFFF00"/>
                </a:solidFill>
                <a:latin typeface="Bookman Old Style" panose="02050604050505020204" pitchFamily="18" charset="0"/>
              </a:rPr>
              <a:t>Peki sizce </a:t>
            </a:r>
            <a:br>
              <a:rPr lang="tr-TR" sz="4800" b="1" i="1" dirty="0" smtClean="0">
                <a:solidFill>
                  <a:srgbClr val="FFFF00"/>
                </a:solidFill>
                <a:latin typeface="Bookman Old Style" panose="02050604050505020204" pitchFamily="18" charset="0"/>
              </a:rPr>
            </a:br>
            <a:r>
              <a:rPr lang="tr-TR" sz="4800" b="1" i="1" dirty="0" smtClean="0">
                <a:solidFill>
                  <a:srgbClr val="FFFF00"/>
                </a:solidFill>
                <a:latin typeface="Bookman Old Style" panose="02050604050505020204" pitchFamily="18" charset="0"/>
              </a:rPr>
              <a:t>bu önemli sorunu çözmek için       ne yapılabilir?</a:t>
            </a:r>
            <a:endParaRPr lang="tr-TR" sz="4800" b="1" i="1"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1219514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85011" y="1564105"/>
            <a:ext cx="11806989" cy="5029200"/>
          </a:xfrm>
        </p:spPr>
        <p:txBody>
          <a:bodyPr/>
          <a:lstStyle/>
          <a:p>
            <a:pPr algn="ctr"/>
            <a:r>
              <a:rPr lang="tr-TR" b="1" i="1" u="sng" dirty="0" smtClean="0">
                <a:solidFill>
                  <a:srgbClr val="FFFF00"/>
                </a:solidFill>
                <a:latin typeface="Bookman Old Style" panose="02050604050505020204" pitchFamily="18" charset="0"/>
              </a:rPr>
              <a:t>Devletin katkısını istemek mi?</a:t>
            </a:r>
            <a:br>
              <a:rPr lang="tr-TR" b="1" i="1" u="sng" dirty="0" smtClean="0">
                <a:solidFill>
                  <a:srgbClr val="FFFF00"/>
                </a:solidFill>
                <a:latin typeface="Bookman Old Style" panose="02050604050505020204" pitchFamily="18" charset="0"/>
              </a:rPr>
            </a:br>
            <a:r>
              <a:rPr lang="tr-TR" b="1" i="1" u="sng" dirty="0" smtClean="0">
                <a:solidFill>
                  <a:srgbClr val="FFFF00"/>
                </a:solidFill>
                <a:latin typeface="Bookman Old Style" panose="02050604050505020204" pitchFamily="18" charset="0"/>
              </a:rPr>
              <a:t/>
            </a:r>
            <a:br>
              <a:rPr lang="tr-TR" b="1" i="1" u="sng" dirty="0" smtClean="0">
                <a:solidFill>
                  <a:srgbClr val="FFFF00"/>
                </a:solidFill>
                <a:latin typeface="Bookman Old Style" panose="02050604050505020204" pitchFamily="18" charset="0"/>
              </a:rPr>
            </a:br>
            <a:r>
              <a:rPr lang="tr-TR" sz="3600" i="1" dirty="0" smtClean="0">
                <a:latin typeface="Bookman Old Style" panose="02050604050505020204" pitchFamily="18" charset="0"/>
              </a:rPr>
              <a:t>Tasarruf tedbirleri yüzünden                          okullara temizlik personeli dahi atayamayan ve zaten Beyaz </a:t>
            </a:r>
            <a:r>
              <a:rPr lang="tr-TR" sz="3600" i="1" dirty="0">
                <a:latin typeface="Bookman Old Style" panose="02050604050505020204" pitchFamily="18" charset="0"/>
              </a:rPr>
              <a:t>G</a:t>
            </a:r>
            <a:r>
              <a:rPr lang="tr-TR" sz="3600" i="1" dirty="0" smtClean="0">
                <a:latin typeface="Bookman Old Style" panose="02050604050505020204" pitchFamily="18" charset="0"/>
              </a:rPr>
              <a:t>ömleklilere yan gözle bakan                   bu günkü Devlet ve Hükümet Yönetiminin               bu soruna sıcak bakma şansı sıfırdır.</a:t>
            </a:r>
            <a:endParaRPr lang="tr-TR" sz="3600" i="1" dirty="0">
              <a:latin typeface="Bookman Old Style" panose="02050604050505020204" pitchFamily="18" charset="0"/>
            </a:endParaRPr>
          </a:p>
        </p:txBody>
      </p:sp>
    </p:spTree>
    <p:extLst>
      <p:ext uri="{BB962C8B-B14F-4D97-AF65-F5344CB8AC3E}">
        <p14:creationId xmlns:p14="http://schemas.microsoft.com/office/powerpoint/2010/main" val="40945962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86150" y="2614612"/>
            <a:ext cx="6564684" cy="2657475"/>
          </a:xfrm>
        </p:spPr>
        <p:txBody>
          <a:bodyPr/>
          <a:lstStyle/>
          <a:p>
            <a:r>
              <a:rPr lang="tr-TR" sz="7200" b="1" dirty="0" smtClean="0">
                <a:latin typeface="Bookman Old Style" panose="02050604050505020204" pitchFamily="18" charset="0"/>
              </a:rPr>
              <a:t>Tek çare </a:t>
            </a:r>
            <a:r>
              <a:rPr lang="tr-TR" sz="8000" b="1" dirty="0" smtClean="0">
                <a:latin typeface="Bookman Old Style" panose="02050604050505020204" pitchFamily="18" charset="0"/>
              </a:rPr>
              <a:t>!</a:t>
            </a:r>
            <a:endParaRPr lang="tr-TR" sz="8000" b="1" dirty="0">
              <a:latin typeface="Bookman Old Style" panose="02050604050505020204" pitchFamily="18" charset="0"/>
            </a:endParaRPr>
          </a:p>
        </p:txBody>
      </p:sp>
    </p:spTree>
    <p:extLst>
      <p:ext uri="{BB962C8B-B14F-4D97-AF65-F5344CB8AC3E}">
        <p14:creationId xmlns:p14="http://schemas.microsoft.com/office/powerpoint/2010/main" val="2032598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5072062"/>
            <a:ext cx="11000457" cy="1256547"/>
          </a:xfrm>
        </p:spPr>
        <p:txBody>
          <a:bodyPr/>
          <a:lstStyle/>
          <a:p>
            <a:pPr algn="ctr"/>
            <a:r>
              <a:rPr lang="tr-TR" sz="2400" b="1" dirty="0" smtClean="0">
                <a:latin typeface="Bookman Old Style" panose="02050604050505020204" pitchFamily="18" charset="0"/>
              </a:rPr>
              <a:t>Kol Yürütme Kurulu olarak</a:t>
            </a:r>
            <a:br>
              <a:rPr lang="tr-TR" sz="2400" b="1" dirty="0" smtClean="0">
                <a:latin typeface="Bookman Old Style" panose="02050604050505020204" pitchFamily="18" charset="0"/>
              </a:rPr>
            </a:br>
            <a:r>
              <a:rPr lang="tr-TR" sz="2400" b="1" dirty="0" smtClean="0">
                <a:solidFill>
                  <a:srgbClr val="FFFF00"/>
                </a:solidFill>
                <a:latin typeface="Bookman Old Style" panose="02050604050505020204" pitchFamily="18" charset="0"/>
              </a:rPr>
              <a:t>Dr. Erdinç Köksal Başkan</a:t>
            </a:r>
            <a:br>
              <a:rPr lang="tr-TR" sz="2400" b="1" dirty="0" smtClean="0">
                <a:solidFill>
                  <a:srgbClr val="FFFF00"/>
                </a:solidFill>
                <a:latin typeface="Bookman Old Style" panose="02050604050505020204" pitchFamily="18" charset="0"/>
              </a:rPr>
            </a:br>
            <a:r>
              <a:rPr lang="tr-TR" sz="2400" b="1" dirty="0" smtClean="0">
                <a:solidFill>
                  <a:srgbClr val="FFFF00"/>
                </a:solidFill>
                <a:latin typeface="Bookman Old Style" panose="02050604050505020204" pitchFamily="18" charset="0"/>
              </a:rPr>
              <a:t>Dr. Derman Bozkurt 2. Başkan ve  Dr. Deniz Keskinler Sekreterliğe seçilmişlerdir</a:t>
            </a:r>
            <a:r>
              <a:rPr lang="tr-TR" sz="3200" b="1" dirty="0" smtClean="0">
                <a:latin typeface="Bookman Old Style" panose="02050604050505020204" pitchFamily="18" charset="0"/>
              </a:rPr>
              <a:t>.</a:t>
            </a:r>
            <a:endParaRPr lang="tr-TR" sz="3200" b="1" dirty="0">
              <a:latin typeface="Bookman Old Style" panose="02050604050505020204" pitchFamily="18" charset="0"/>
            </a:endParaRPr>
          </a:p>
        </p:txBody>
      </p:sp>
      <p:pic>
        <p:nvPicPr>
          <p:cNvPr id="4" name="Picture 2" descr="C:\Users\deniz\Desktop\moda\IMG_3488.JPG"/>
          <p:cNvPicPr/>
          <p:nvPr/>
        </p:nvPicPr>
        <p:blipFill rotWithShape="1">
          <a:blip r:embed="rId3" cstate="print"/>
          <a:srcRect t="11691" r="3385" b="17513"/>
          <a:stretch/>
        </p:blipFill>
        <p:spPr bwMode="auto">
          <a:xfrm>
            <a:off x="1857375" y="200025"/>
            <a:ext cx="8486775" cy="4872037"/>
          </a:xfrm>
          <a:prstGeom prst="rect">
            <a:avLst/>
          </a:prstGeom>
          <a:noFill/>
        </p:spPr>
      </p:pic>
    </p:spTree>
    <p:extLst>
      <p:ext uri="{BB962C8B-B14F-4D97-AF65-F5344CB8AC3E}">
        <p14:creationId xmlns:p14="http://schemas.microsoft.com/office/powerpoint/2010/main" val="1777409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15979" y="1682496"/>
            <a:ext cx="8542421" cy="4116724"/>
          </a:xfrm>
        </p:spPr>
        <p:txBody>
          <a:bodyPr/>
          <a:lstStyle/>
          <a:p>
            <a:pPr algn="ctr"/>
            <a:r>
              <a:rPr lang="tr-TR" sz="4800" b="1" i="1" dirty="0" smtClean="0">
                <a:latin typeface="Bookman Old Style" panose="02050604050505020204" pitchFamily="18" charset="0"/>
              </a:rPr>
              <a:t>Bu olumsuz şartlarda</a:t>
            </a:r>
            <a:br>
              <a:rPr lang="tr-TR" sz="4800" b="1" i="1" dirty="0" smtClean="0">
                <a:latin typeface="Bookman Old Style" panose="02050604050505020204" pitchFamily="18" charset="0"/>
              </a:rPr>
            </a:br>
            <a:r>
              <a:rPr lang="tr-TR" sz="4800" b="1" i="1" dirty="0" smtClean="0">
                <a:latin typeface="Bookman Old Style" panose="02050604050505020204" pitchFamily="18" charset="0"/>
              </a:rPr>
              <a:t>kendi göbeğimizi </a:t>
            </a:r>
            <a:br>
              <a:rPr lang="tr-TR" sz="4800" b="1" i="1" dirty="0" smtClean="0">
                <a:latin typeface="Bookman Old Style" panose="02050604050505020204" pitchFamily="18" charset="0"/>
              </a:rPr>
            </a:br>
            <a:r>
              <a:rPr lang="tr-TR" sz="4800" b="1" i="1" dirty="0" smtClean="0">
                <a:latin typeface="Bookman Old Style" panose="02050604050505020204" pitchFamily="18" charset="0"/>
              </a:rPr>
              <a:t>kendimizin kesmesinden                     başka çare olmadığına  </a:t>
            </a:r>
            <a:br>
              <a:rPr lang="tr-TR" sz="4800" b="1" i="1" dirty="0" smtClean="0">
                <a:latin typeface="Bookman Old Style" panose="02050604050505020204" pitchFamily="18" charset="0"/>
              </a:rPr>
            </a:br>
            <a:r>
              <a:rPr lang="tr-TR" sz="4800" b="1" i="1" dirty="0" smtClean="0">
                <a:latin typeface="Bookman Old Style" panose="02050604050505020204" pitchFamily="18" charset="0"/>
              </a:rPr>
              <a:t> inanıyorum.</a:t>
            </a:r>
            <a:endParaRPr lang="tr-TR" sz="4800" b="1" i="1" dirty="0">
              <a:latin typeface="Bookman Old Style" panose="02050604050505020204" pitchFamily="18" charset="0"/>
            </a:endParaRPr>
          </a:p>
        </p:txBody>
      </p:sp>
    </p:spTree>
    <p:extLst>
      <p:ext uri="{BB962C8B-B14F-4D97-AF65-F5344CB8AC3E}">
        <p14:creationId xmlns:p14="http://schemas.microsoft.com/office/powerpoint/2010/main" val="8530339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44706" y="1667435"/>
            <a:ext cx="13536707" cy="4706471"/>
          </a:xfrm>
        </p:spPr>
        <p:txBody>
          <a:bodyPr/>
          <a:lstStyle/>
          <a:p>
            <a:pPr algn="ctr"/>
            <a:r>
              <a:rPr lang="tr-TR" sz="4000" i="1" dirty="0" smtClean="0">
                <a:latin typeface="Bookman Old Style" panose="02050604050505020204" pitchFamily="18" charset="0"/>
              </a:rPr>
              <a:t>  </a:t>
            </a:r>
            <a:r>
              <a:rPr lang="tr-TR" sz="3600" i="1" dirty="0" smtClean="0">
                <a:latin typeface="Bookman Old Style" panose="02050604050505020204" pitchFamily="18" charset="0"/>
              </a:rPr>
              <a:t>195 000 üyeye sahip </a:t>
            </a:r>
            <a:r>
              <a:rPr lang="tr-TR" sz="3600" b="1" i="1" dirty="0" smtClean="0">
                <a:solidFill>
                  <a:srgbClr val="FFFF00"/>
                </a:solidFill>
                <a:latin typeface="Bookman Old Style" panose="02050604050505020204" pitchFamily="18" charset="0"/>
              </a:rPr>
              <a:t>Türk Tabipleri Birliği</a:t>
            </a:r>
            <a:r>
              <a:rPr lang="tr-TR" sz="3600" b="1" i="1" dirty="0" smtClean="0">
                <a:latin typeface="Bookman Old Style" panose="02050604050505020204" pitchFamily="18" charset="0"/>
              </a:rPr>
              <a:t/>
            </a:r>
            <a:br>
              <a:rPr lang="tr-TR" sz="3600" b="1" i="1" dirty="0" smtClean="0">
                <a:latin typeface="Bookman Old Style" panose="02050604050505020204" pitchFamily="18" charset="0"/>
              </a:rPr>
            </a:br>
            <a:r>
              <a:rPr lang="tr-TR" sz="3600" i="1" dirty="0">
                <a:latin typeface="Bookman Old Style" panose="02050604050505020204" pitchFamily="18" charset="0"/>
              </a:rPr>
              <a:t> </a:t>
            </a:r>
            <a:r>
              <a:rPr lang="tr-TR" sz="3600" i="1" dirty="0" smtClean="0">
                <a:latin typeface="Bookman Old Style" panose="02050604050505020204" pitchFamily="18" charset="0"/>
              </a:rPr>
              <a:t> 		  49 000 üyeye sahip </a:t>
            </a:r>
            <a:r>
              <a:rPr lang="tr-TR" sz="3600" b="1" i="1" dirty="0" smtClean="0">
                <a:solidFill>
                  <a:srgbClr val="FFFF00"/>
                </a:solidFill>
                <a:latin typeface="Bookman Old Style" panose="02050604050505020204" pitchFamily="18" charset="0"/>
              </a:rPr>
              <a:t>Türk Diş Hekimleri Birliği </a:t>
            </a:r>
            <a:r>
              <a:rPr lang="tr-TR" sz="3600" i="1" dirty="0" smtClean="0">
                <a:latin typeface="Bookman Old Style" panose="02050604050505020204" pitchFamily="18" charset="0"/>
              </a:rPr>
              <a:t/>
            </a:r>
            <a:br>
              <a:rPr lang="tr-TR" sz="3600" i="1" dirty="0" smtClean="0">
                <a:latin typeface="Bookman Old Style" panose="02050604050505020204" pitchFamily="18" charset="0"/>
              </a:rPr>
            </a:br>
            <a:r>
              <a:rPr lang="tr-TR" sz="3600" i="1" dirty="0">
                <a:latin typeface="Bookman Old Style" panose="02050604050505020204" pitchFamily="18" charset="0"/>
              </a:rPr>
              <a:t> </a:t>
            </a:r>
            <a:r>
              <a:rPr lang="tr-TR" sz="3600" i="1" dirty="0" smtClean="0">
                <a:latin typeface="Bookman Old Style" panose="02050604050505020204" pitchFamily="18" charset="0"/>
              </a:rPr>
              <a:t>39 000 üyeye sahip </a:t>
            </a:r>
            <a:r>
              <a:rPr lang="tr-TR" sz="3600" b="1" i="1" dirty="0" smtClean="0">
                <a:solidFill>
                  <a:srgbClr val="FFFF00"/>
                </a:solidFill>
                <a:latin typeface="Bookman Old Style" panose="02050604050505020204" pitchFamily="18" charset="0"/>
              </a:rPr>
              <a:t>Türk Eczacılar Birliği </a:t>
            </a:r>
            <a:r>
              <a:rPr lang="tr-TR" sz="4000" i="1" dirty="0" smtClean="0">
                <a:latin typeface="Bookman Old Style" panose="02050604050505020204" pitchFamily="18" charset="0"/>
              </a:rPr>
              <a:t/>
            </a:r>
            <a:br>
              <a:rPr lang="tr-TR" sz="4000" i="1" dirty="0" smtClean="0">
                <a:latin typeface="Bookman Old Style" panose="02050604050505020204" pitchFamily="18" charset="0"/>
              </a:rPr>
            </a:br>
            <a:r>
              <a:rPr lang="tr-TR" sz="4000" i="1" dirty="0" smtClean="0">
                <a:latin typeface="Bookman Old Style" panose="02050604050505020204" pitchFamily="18" charset="0"/>
              </a:rPr>
              <a:t>       </a:t>
            </a:r>
            <a:r>
              <a:rPr lang="tr-TR" sz="4400" i="1" dirty="0" smtClean="0">
                <a:solidFill>
                  <a:schemeClr val="tx1"/>
                </a:solidFill>
                <a:latin typeface="Bookman Old Style" panose="02050604050505020204" pitchFamily="18" charset="0"/>
                <a:cs typeface="Arial" panose="020B0604020202020204" pitchFamily="34" charset="0"/>
              </a:rPr>
              <a:t>bu konuda </a:t>
            </a:r>
            <a:r>
              <a:rPr lang="tr-TR" sz="4400" i="1" dirty="0" smtClean="0">
                <a:solidFill>
                  <a:srgbClr val="FFFF00"/>
                </a:solidFill>
                <a:latin typeface="Bookman Old Style" panose="02050604050505020204" pitchFamily="18" charset="0"/>
                <a:cs typeface="Arial" panose="020B0604020202020204" pitchFamily="34" charset="0"/>
              </a:rPr>
              <a:t/>
            </a:r>
            <a:br>
              <a:rPr lang="tr-TR" sz="4400" i="1" dirty="0" smtClean="0">
                <a:solidFill>
                  <a:srgbClr val="FFFF00"/>
                </a:solidFill>
                <a:latin typeface="Bookman Old Style" panose="02050604050505020204" pitchFamily="18" charset="0"/>
                <a:cs typeface="Arial" panose="020B0604020202020204" pitchFamily="34" charset="0"/>
              </a:rPr>
            </a:br>
            <a:r>
              <a:rPr lang="tr-TR" sz="4400" b="1" i="1" dirty="0">
                <a:solidFill>
                  <a:srgbClr val="FFFF00"/>
                </a:solidFill>
                <a:latin typeface="Bookman Old Style" panose="02050604050505020204" pitchFamily="18" charset="0"/>
                <a:cs typeface="Arial" panose="020B0604020202020204" pitchFamily="34" charset="0"/>
              </a:rPr>
              <a:t> </a:t>
            </a:r>
            <a:r>
              <a:rPr lang="tr-TR" sz="4400" b="1" i="1" dirty="0" smtClean="0">
                <a:solidFill>
                  <a:srgbClr val="FFFF00"/>
                </a:solidFill>
                <a:latin typeface="Bookman Old Style" panose="02050604050505020204" pitchFamily="18" charset="0"/>
                <a:cs typeface="Arial" panose="020B0604020202020204" pitchFamily="34" charset="0"/>
              </a:rPr>
              <a:t>      </a:t>
            </a:r>
            <a:r>
              <a:rPr lang="tr-TR" sz="4400" b="1" i="1" u="sng" dirty="0" smtClean="0">
                <a:solidFill>
                  <a:schemeClr val="tx1"/>
                </a:solidFill>
                <a:latin typeface="Bookman Old Style" panose="02050604050505020204" pitchFamily="18" charset="0"/>
                <a:cs typeface="Arial" panose="020B0604020202020204" pitchFamily="34" charset="0"/>
              </a:rPr>
              <a:t>ortak bir proje hazırlayabilirlerse </a:t>
            </a:r>
            <a:r>
              <a:rPr lang="tr-TR" sz="4400" i="1" dirty="0" smtClean="0">
                <a:solidFill>
                  <a:schemeClr val="tx1"/>
                </a:solidFill>
                <a:latin typeface="Bookman Old Style" panose="02050604050505020204" pitchFamily="18" charset="0"/>
                <a:cs typeface="Arial" panose="020B0604020202020204" pitchFamily="34" charset="0"/>
              </a:rPr>
              <a:t/>
            </a:r>
            <a:br>
              <a:rPr lang="tr-TR" sz="4400" i="1" dirty="0" smtClean="0">
                <a:solidFill>
                  <a:schemeClr val="tx1"/>
                </a:solidFill>
                <a:latin typeface="Bookman Old Style" panose="02050604050505020204" pitchFamily="18" charset="0"/>
                <a:cs typeface="Arial" panose="020B0604020202020204" pitchFamily="34" charset="0"/>
              </a:rPr>
            </a:br>
            <a:r>
              <a:rPr lang="tr-TR" sz="4400" b="1" i="1" dirty="0" smtClean="0">
                <a:solidFill>
                  <a:srgbClr val="FFFF00"/>
                </a:solidFill>
                <a:latin typeface="Bookman Old Style" panose="02050604050505020204" pitchFamily="18" charset="0"/>
                <a:cs typeface="Arial" panose="020B0604020202020204" pitchFamily="34" charset="0"/>
              </a:rPr>
              <a:t>      </a:t>
            </a:r>
            <a:r>
              <a:rPr lang="tr-TR" sz="4400" b="1" i="1" dirty="0" smtClean="0">
                <a:solidFill>
                  <a:schemeClr val="tx1"/>
                </a:solidFill>
                <a:latin typeface="Bookman Old Style" panose="02050604050505020204" pitchFamily="18" charset="0"/>
                <a:cs typeface="Arial" panose="020B0604020202020204" pitchFamily="34" charset="0"/>
              </a:rPr>
              <a:t>büyük bir güç </a:t>
            </a:r>
            <a:r>
              <a:rPr lang="tr-TR" sz="4000" b="1" i="1" dirty="0" smtClean="0">
                <a:solidFill>
                  <a:schemeClr val="tx1"/>
                </a:solidFill>
                <a:latin typeface="Bookman Old Style" panose="02050604050505020204" pitchFamily="18" charset="0"/>
                <a:cs typeface="Arial" panose="020B0604020202020204" pitchFamily="34" charset="0"/>
              </a:rPr>
              <a:t>oluşacaktır.</a:t>
            </a:r>
            <a:endParaRPr lang="tr-TR" b="1" i="1" dirty="0">
              <a:solidFill>
                <a:schemeClr val="tx1"/>
              </a:solidFill>
              <a:latin typeface="Bookman Old Style" panose="02050604050505020204" pitchFamily="18" charset="0"/>
              <a:cs typeface="Arial" panose="020B0604020202020204" pitchFamily="34" charset="0"/>
            </a:endParaRPr>
          </a:p>
        </p:txBody>
      </p:sp>
    </p:spTree>
    <p:extLst>
      <p:ext uri="{BB962C8B-B14F-4D97-AF65-F5344CB8AC3E}">
        <p14:creationId xmlns:p14="http://schemas.microsoft.com/office/powerpoint/2010/main" val="27553059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9624" y="1775012"/>
            <a:ext cx="11842376" cy="4303058"/>
          </a:xfrm>
        </p:spPr>
        <p:txBody>
          <a:bodyPr/>
          <a:lstStyle/>
          <a:p>
            <a:r>
              <a:rPr lang="tr-TR" sz="4000" b="1" i="1" dirty="0" smtClean="0">
                <a:solidFill>
                  <a:srgbClr val="FFFF00"/>
                </a:solidFill>
                <a:latin typeface="Bookman Old Style" panose="02050604050505020204" pitchFamily="18" charset="0"/>
                <a:cs typeface="Arial" panose="020B0604020202020204" pitchFamily="34" charset="0"/>
              </a:rPr>
              <a:t>Ardından </a:t>
            </a:r>
            <a:br>
              <a:rPr lang="tr-TR" sz="4000" b="1" i="1" dirty="0" smtClean="0">
                <a:solidFill>
                  <a:srgbClr val="FFFF00"/>
                </a:solidFill>
                <a:latin typeface="Bookman Old Style" panose="02050604050505020204" pitchFamily="18" charset="0"/>
                <a:cs typeface="Arial" panose="020B0604020202020204" pitchFamily="34" charset="0"/>
              </a:rPr>
            </a:br>
            <a:r>
              <a:rPr lang="tr-TR" sz="4000" b="1" i="1" dirty="0" smtClean="0">
                <a:solidFill>
                  <a:srgbClr val="FFFF00"/>
                </a:solidFill>
                <a:latin typeface="Bookman Old Style" panose="02050604050505020204" pitchFamily="18" charset="0"/>
                <a:cs typeface="Arial" panose="020B0604020202020204" pitchFamily="34" charset="0"/>
              </a:rPr>
              <a:t>Eczacıbaşı</a:t>
            </a:r>
            <a:r>
              <a:rPr lang="tr-TR" sz="4000" b="1" i="1" dirty="0">
                <a:solidFill>
                  <a:srgbClr val="FFFF00"/>
                </a:solidFill>
                <a:latin typeface="Bookman Old Style" panose="02050604050505020204" pitchFamily="18" charset="0"/>
                <a:cs typeface="Arial" panose="020B0604020202020204" pitchFamily="34" charset="0"/>
              </a:rPr>
              <a:t>, Koç </a:t>
            </a:r>
            <a:r>
              <a:rPr lang="tr-TR" sz="4000" b="1" i="1" dirty="0" smtClean="0">
                <a:solidFill>
                  <a:srgbClr val="FFFF00"/>
                </a:solidFill>
                <a:latin typeface="Bookman Old Style" panose="02050604050505020204" pitchFamily="18" charset="0"/>
                <a:cs typeface="Arial" panose="020B0604020202020204" pitchFamily="34" charset="0"/>
              </a:rPr>
              <a:t>Holding, </a:t>
            </a:r>
            <a:r>
              <a:rPr lang="tr-TR" sz="4000" b="1" i="1" dirty="0">
                <a:solidFill>
                  <a:srgbClr val="FFFF00"/>
                </a:solidFill>
                <a:latin typeface="Bookman Old Style" panose="02050604050505020204" pitchFamily="18" charset="0"/>
                <a:cs typeface="Arial" panose="020B0604020202020204" pitchFamily="34" charset="0"/>
              </a:rPr>
              <a:t>Özel Hastane Grupları, İhtisas Dernekleri, </a:t>
            </a:r>
            <a:r>
              <a:rPr lang="tr-TR" sz="4000" b="1" i="1" dirty="0" smtClean="0">
                <a:solidFill>
                  <a:srgbClr val="FFFF00"/>
                </a:solidFill>
                <a:latin typeface="Bookman Old Style" panose="02050604050505020204" pitchFamily="18" charset="0"/>
                <a:cs typeface="Arial" panose="020B0604020202020204" pitchFamily="34" charset="0"/>
              </a:rPr>
              <a:t>Vakıflar, Sağlık Sendikaları, Belediyeler ve                        bir çok STK’ların </a:t>
            </a:r>
            <a:r>
              <a:rPr lang="tr-TR" sz="4000" b="1" i="1" dirty="0">
                <a:solidFill>
                  <a:srgbClr val="FFFF00"/>
                </a:solidFill>
                <a:latin typeface="Bookman Old Style" panose="02050604050505020204" pitchFamily="18" charset="0"/>
                <a:cs typeface="Arial" panose="020B0604020202020204" pitchFamily="34" charset="0"/>
              </a:rPr>
              <a:t>katkılarıyla  </a:t>
            </a:r>
            <a:r>
              <a:rPr lang="tr-TR" sz="4000" b="1" i="1" dirty="0" smtClean="0">
                <a:solidFill>
                  <a:srgbClr val="FFFF00"/>
                </a:solidFill>
                <a:latin typeface="Bookman Old Style" panose="02050604050505020204" pitchFamily="18" charset="0"/>
                <a:cs typeface="Arial" panose="020B0604020202020204" pitchFamily="34" charset="0"/>
              </a:rPr>
              <a:t>                      büyük </a:t>
            </a:r>
            <a:r>
              <a:rPr lang="tr-TR" sz="4000" b="1" i="1" dirty="0">
                <a:solidFill>
                  <a:srgbClr val="FFFF00"/>
                </a:solidFill>
                <a:latin typeface="Bookman Old Style" panose="02050604050505020204" pitchFamily="18" charset="0"/>
                <a:cs typeface="Arial" panose="020B0604020202020204" pitchFamily="34" charset="0"/>
              </a:rPr>
              <a:t>bir ekonomik </a:t>
            </a:r>
            <a:r>
              <a:rPr lang="tr-TR" sz="4000" b="1" i="1" dirty="0" smtClean="0">
                <a:solidFill>
                  <a:srgbClr val="FFFF00"/>
                </a:solidFill>
                <a:latin typeface="Bookman Old Style" panose="02050604050505020204" pitchFamily="18" charset="0"/>
                <a:cs typeface="Arial" panose="020B0604020202020204" pitchFamily="34" charset="0"/>
              </a:rPr>
              <a:t>potansiyel oluşabilir.</a:t>
            </a:r>
            <a:endParaRPr lang="tr-TR" b="1" i="1" dirty="0">
              <a:latin typeface="Bookman Old Style" panose="02050604050505020204" pitchFamily="18" charset="0"/>
            </a:endParaRPr>
          </a:p>
        </p:txBody>
      </p:sp>
    </p:spTree>
    <p:extLst>
      <p:ext uri="{BB962C8B-B14F-4D97-AF65-F5344CB8AC3E}">
        <p14:creationId xmlns:p14="http://schemas.microsoft.com/office/powerpoint/2010/main" val="40732201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85826" y="742950"/>
            <a:ext cx="11029950" cy="5152524"/>
          </a:xfrm>
        </p:spPr>
        <p:txBody>
          <a:bodyPr/>
          <a:lstStyle/>
          <a:p>
            <a:pPr algn="ctr"/>
            <a:r>
              <a:rPr lang="tr-TR" b="1" i="1" dirty="0" smtClean="0">
                <a:latin typeface="Bookman Old Style" panose="02050604050505020204" pitchFamily="18" charset="0"/>
              </a:rPr>
              <a:t>Ayrıca</a:t>
            </a:r>
            <a:br>
              <a:rPr lang="tr-TR" b="1" i="1" dirty="0" smtClean="0">
                <a:latin typeface="Bookman Old Style" panose="02050604050505020204" pitchFamily="18" charset="0"/>
              </a:rPr>
            </a:br>
            <a:r>
              <a:rPr lang="tr-TR" b="1" i="1" dirty="0" smtClean="0">
                <a:latin typeface="Bookman Old Style" panose="02050604050505020204" pitchFamily="18" charset="0"/>
              </a:rPr>
              <a:t>her üç Kuruluş üyelerini inandırarak                        </a:t>
            </a:r>
            <a:r>
              <a:rPr lang="tr-TR" b="1" i="1" u="sng" dirty="0" smtClean="0">
                <a:latin typeface="Bookman Old Style" panose="02050604050505020204" pitchFamily="18" charset="0"/>
              </a:rPr>
              <a:t>aylık 50 lira </a:t>
            </a:r>
            <a:r>
              <a:rPr lang="tr-TR" b="1" i="1" dirty="0" smtClean="0">
                <a:latin typeface="Bookman Old Style" panose="02050604050505020204" pitchFamily="18" charset="0"/>
              </a:rPr>
              <a:t>gibi sembolik bir katkı istendiğinde, </a:t>
            </a:r>
            <a:br>
              <a:rPr lang="tr-TR" b="1" i="1" dirty="0" smtClean="0">
                <a:latin typeface="Bookman Old Style" panose="02050604050505020204" pitchFamily="18" charset="0"/>
              </a:rPr>
            </a:br>
            <a:r>
              <a:rPr lang="tr-TR" b="1" i="1" dirty="0" smtClean="0">
                <a:latin typeface="Bookman Old Style" panose="02050604050505020204" pitchFamily="18" charset="0"/>
              </a:rPr>
              <a:t>onlar </a:t>
            </a:r>
            <a:r>
              <a:rPr lang="tr-TR" b="1" i="1" dirty="0">
                <a:latin typeface="Bookman Old Style" panose="02050604050505020204" pitchFamily="18" charset="0"/>
              </a:rPr>
              <a:t>da </a:t>
            </a:r>
            <a:r>
              <a:rPr lang="tr-TR" b="1" i="1" dirty="0" smtClean="0">
                <a:latin typeface="Bookman Old Style" panose="02050604050505020204" pitchFamily="18" charset="0"/>
              </a:rPr>
              <a:t>bu projede</a:t>
            </a:r>
            <a:br>
              <a:rPr lang="tr-TR" b="1" i="1" dirty="0" smtClean="0">
                <a:latin typeface="Bookman Old Style" panose="02050604050505020204" pitchFamily="18" charset="0"/>
              </a:rPr>
            </a:br>
            <a:r>
              <a:rPr lang="tr-TR" b="1" i="1" u="sng" dirty="0" smtClean="0">
                <a:latin typeface="Bookman Old Style" panose="02050604050505020204" pitchFamily="18" charset="0"/>
              </a:rPr>
              <a:t>«</a:t>
            </a:r>
            <a:r>
              <a:rPr lang="tr-TR" b="1" i="1" u="sng" dirty="0">
                <a:solidFill>
                  <a:srgbClr val="FFFF00"/>
                </a:solidFill>
                <a:latin typeface="Bookman Old Style" panose="02050604050505020204" pitchFamily="18" charset="0"/>
              </a:rPr>
              <a:t>B</a:t>
            </a:r>
            <a:r>
              <a:rPr lang="tr-TR" b="1" i="1" u="sng" dirty="0" smtClean="0">
                <a:solidFill>
                  <a:srgbClr val="FFFF00"/>
                </a:solidFill>
                <a:latin typeface="Bookman Old Style" panose="02050604050505020204" pitchFamily="18" charset="0"/>
              </a:rPr>
              <a:t>enim de bir tuğlam var</a:t>
            </a:r>
            <a:r>
              <a:rPr lang="tr-TR" b="1" i="1" u="sng" dirty="0" smtClean="0">
                <a:latin typeface="Bookman Old Style" panose="02050604050505020204" pitchFamily="18" charset="0"/>
              </a:rPr>
              <a:t>»                      </a:t>
            </a:r>
            <a:r>
              <a:rPr lang="tr-TR" b="1" i="1" dirty="0" smtClean="0">
                <a:latin typeface="Bookman Old Style" panose="02050604050505020204" pitchFamily="18" charset="0"/>
              </a:rPr>
              <a:t>deme </a:t>
            </a:r>
            <a:r>
              <a:rPr lang="tr-TR" b="1" i="1" dirty="0">
                <a:latin typeface="Bookman Old Style" panose="02050604050505020204" pitchFamily="18" charset="0"/>
              </a:rPr>
              <a:t>mutluluğuna </a:t>
            </a:r>
            <a:r>
              <a:rPr lang="tr-TR" b="1" i="1" dirty="0" smtClean="0">
                <a:latin typeface="Bookman Old Style" panose="02050604050505020204" pitchFamily="18" charset="0"/>
              </a:rPr>
              <a:t>ve güvencesine  erişeceklerdir </a:t>
            </a:r>
            <a:r>
              <a:rPr lang="tr-TR" b="1" i="1" dirty="0" smtClean="0"/>
              <a:t>.</a:t>
            </a:r>
            <a:br>
              <a:rPr lang="tr-TR" b="1" i="1" dirty="0" smtClean="0"/>
            </a:br>
            <a:r>
              <a:rPr lang="tr-TR" b="1" i="1" dirty="0" smtClean="0"/>
              <a:t/>
            </a:r>
            <a:br>
              <a:rPr lang="tr-TR" b="1" i="1" dirty="0" smtClean="0"/>
            </a:br>
            <a:endParaRPr lang="tr-TR" b="1" i="1" dirty="0"/>
          </a:p>
        </p:txBody>
      </p:sp>
    </p:spTree>
    <p:extLst>
      <p:ext uri="{BB962C8B-B14F-4D97-AF65-F5344CB8AC3E}">
        <p14:creationId xmlns:p14="http://schemas.microsoft.com/office/powerpoint/2010/main" val="24963761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57950" y="4100513"/>
            <a:ext cx="5072062" cy="1357311"/>
          </a:xfrm>
        </p:spPr>
        <p:txBody>
          <a:bodyPr/>
          <a:lstStyle/>
          <a:p>
            <a:r>
              <a:rPr lang="tr-TR" sz="6000" b="1" dirty="0" smtClean="0">
                <a:latin typeface="Bookman Old Style" panose="02050604050505020204" pitchFamily="18" charset="0"/>
              </a:rPr>
              <a:t>Sonuçta</a:t>
            </a:r>
            <a:endParaRPr lang="tr-TR" sz="6000" b="1" dirty="0">
              <a:latin typeface="Bookman Old Style" panose="02050604050505020204" pitchFamily="18" charset="0"/>
            </a:endParaRPr>
          </a:p>
        </p:txBody>
      </p:sp>
    </p:spTree>
    <p:extLst>
      <p:ext uri="{BB962C8B-B14F-4D97-AF65-F5344CB8AC3E}">
        <p14:creationId xmlns:p14="http://schemas.microsoft.com/office/powerpoint/2010/main" val="15540897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28928" y="804672"/>
            <a:ext cx="9302497" cy="911416"/>
          </a:xfrm>
        </p:spPr>
        <p:txBody>
          <a:bodyPr/>
          <a:lstStyle/>
          <a:p>
            <a:pPr algn="ctr"/>
            <a:r>
              <a:rPr lang="tr-TR" sz="5400" b="1" dirty="0">
                <a:latin typeface="Bookman Old Style" panose="02050604050505020204" pitchFamily="18" charset="0"/>
              </a:rPr>
              <a:t>BEYAZ GÖMLEKLİLER </a:t>
            </a:r>
            <a:r>
              <a:rPr lang="tr-TR" sz="5400" b="1" dirty="0" smtClean="0">
                <a:latin typeface="Bookman Old Style" panose="02050604050505020204" pitchFamily="18" charset="0"/>
              </a:rPr>
              <a:t/>
            </a:r>
            <a:br>
              <a:rPr lang="tr-TR" sz="5400" b="1" dirty="0" smtClean="0">
                <a:latin typeface="Bookman Old Style" panose="02050604050505020204" pitchFamily="18" charset="0"/>
              </a:rPr>
            </a:br>
            <a:r>
              <a:rPr lang="tr-TR" sz="5400" b="1" dirty="0" smtClean="0">
                <a:latin typeface="Bookman Old Style" panose="02050604050505020204" pitchFamily="18" charset="0"/>
              </a:rPr>
              <a:t>YAŞAM MERKEZİ</a:t>
            </a:r>
            <a:r>
              <a:rPr lang="tr-TR" b="1" dirty="0" smtClean="0">
                <a:latin typeface="Bookman Old Style" panose="02050604050505020204" pitchFamily="18" charset="0"/>
              </a:rPr>
              <a:t/>
            </a:r>
            <a:br>
              <a:rPr lang="tr-TR" b="1" dirty="0" smtClean="0">
                <a:latin typeface="Bookman Old Style" panose="02050604050505020204" pitchFamily="18" charset="0"/>
              </a:rPr>
            </a:br>
            <a:r>
              <a:rPr lang="tr-TR" b="1" u="sng" dirty="0" smtClean="0">
                <a:solidFill>
                  <a:srgbClr val="FFFF00"/>
                </a:solidFill>
                <a:latin typeface="Bookman Old Style" panose="02050604050505020204" pitchFamily="18" charset="0"/>
              </a:rPr>
              <a:t>gelecekte</a:t>
            </a:r>
            <a:br>
              <a:rPr lang="tr-TR" b="1" u="sng" dirty="0" smtClean="0">
                <a:solidFill>
                  <a:srgbClr val="FFFF00"/>
                </a:solidFill>
                <a:latin typeface="Bookman Old Style" panose="02050604050505020204" pitchFamily="18" charset="0"/>
              </a:rPr>
            </a:br>
            <a:r>
              <a:rPr lang="tr-TR" b="1" dirty="0" smtClean="0">
                <a:latin typeface="Bookman Old Style" panose="02050604050505020204" pitchFamily="18" charset="0"/>
              </a:rPr>
              <a:t>yüzbinlerin umudu </a:t>
            </a:r>
            <a:r>
              <a:rPr lang="tr-TR" b="1" dirty="0">
                <a:latin typeface="Bookman Old Style" panose="02050604050505020204" pitchFamily="18" charset="0"/>
              </a:rPr>
              <a:t>ve güvencesi olacaktır</a:t>
            </a:r>
            <a:r>
              <a:rPr lang="tr-TR" b="1" dirty="0" smtClean="0">
                <a:latin typeface="Bookman Old Style" panose="02050604050505020204" pitchFamily="18" charset="0"/>
              </a:rPr>
              <a:t>. </a:t>
            </a:r>
            <a:r>
              <a:rPr lang="tr-TR" b="1" dirty="0">
                <a:latin typeface="Bookman Old Style" panose="02050604050505020204" pitchFamily="18" charset="0"/>
              </a:rPr>
              <a:t/>
            </a:r>
            <a:br>
              <a:rPr lang="tr-TR" b="1" dirty="0">
                <a:latin typeface="Bookman Old Style" panose="02050604050505020204" pitchFamily="18" charset="0"/>
              </a:rPr>
            </a:br>
            <a:endParaRPr lang="tr-TR" b="1" dirty="0">
              <a:latin typeface="Bookman Old Style" panose="02050604050505020204" pitchFamily="18" charset="0"/>
            </a:endParaRPr>
          </a:p>
        </p:txBody>
      </p:sp>
      <p:pic>
        <p:nvPicPr>
          <p:cNvPr id="4" name="Picture 2" descr="Darüşşafaka Yakacık Rezidans ileri yaş için düzenlenmiş bahçesiyle üyelerine açık havada vakit geçirmelerine olanağını tanı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533" y="3916680"/>
            <a:ext cx="4893867" cy="294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8449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71788" y="5357814"/>
            <a:ext cx="7179046" cy="985836"/>
          </a:xfrm>
        </p:spPr>
        <p:txBody>
          <a:bodyPr/>
          <a:lstStyle/>
          <a:p>
            <a:r>
              <a:rPr lang="tr-TR" sz="4800" i="1" dirty="0" smtClean="0">
                <a:latin typeface="Bookman Old Style" panose="02050604050505020204" pitchFamily="18" charset="0"/>
              </a:rPr>
              <a:t>Bir elin nesi var…</a:t>
            </a:r>
            <a:endParaRPr lang="tr-TR" sz="4800" i="1" dirty="0">
              <a:latin typeface="Bookman Old Style" panose="02050604050505020204" pitchFamily="18" charset="0"/>
            </a:endParaRPr>
          </a:p>
        </p:txBody>
      </p:sp>
      <p:pic>
        <p:nvPicPr>
          <p:cNvPr id="3" name="Resim 2" descr="İstişâreye Önem Vermek - Mehmed Kırkıncı Hocaefend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1650" y="1343026"/>
            <a:ext cx="8793533" cy="3657600"/>
          </a:xfrm>
          <a:prstGeom prst="rect">
            <a:avLst/>
          </a:prstGeom>
          <a:noFill/>
          <a:ln>
            <a:noFill/>
          </a:ln>
        </p:spPr>
      </p:pic>
    </p:spTree>
    <p:extLst>
      <p:ext uri="{BB962C8B-B14F-4D97-AF65-F5344CB8AC3E}">
        <p14:creationId xmlns:p14="http://schemas.microsoft.com/office/powerpoint/2010/main" val="39757392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0039" y="609879"/>
            <a:ext cx="11744324" cy="6062383"/>
          </a:xfrm>
        </p:spPr>
        <p:txBody>
          <a:bodyPr/>
          <a:lstStyle/>
          <a:p>
            <a:pPr algn="ctr"/>
            <a:r>
              <a:rPr lang="tr-TR" sz="4400" b="1" i="1" dirty="0" smtClean="0">
                <a:solidFill>
                  <a:srgbClr val="FFFF00"/>
                </a:solidFill>
                <a:latin typeface="Bookman Old Style" panose="02050604050505020204" pitchFamily="18" charset="0"/>
              </a:rPr>
              <a:t>3</a:t>
            </a:r>
            <a:r>
              <a:rPr lang="tr-TR" b="1" i="1" dirty="0" smtClean="0">
                <a:solidFill>
                  <a:srgbClr val="FFFF00"/>
                </a:solidFill>
                <a:latin typeface="Bookman Old Style" panose="02050604050505020204" pitchFamily="18" charset="0"/>
              </a:rPr>
              <a:t>- </a:t>
            </a:r>
            <a:r>
              <a:rPr lang="tr-TR" sz="4400" b="1" i="1" u="sng" dirty="0" smtClean="0">
                <a:solidFill>
                  <a:srgbClr val="FFFF00"/>
                </a:solidFill>
                <a:latin typeface="Bookman Old Style" panose="02050604050505020204" pitchFamily="18" charset="0"/>
              </a:rPr>
              <a:t>Deontolojiye uymayan davranışlar</a:t>
            </a:r>
            <a:br>
              <a:rPr lang="tr-TR" sz="4400" b="1" i="1" u="sng" dirty="0" smtClean="0">
                <a:solidFill>
                  <a:srgbClr val="FFFF00"/>
                </a:solidFill>
                <a:latin typeface="Bookman Old Style" panose="02050604050505020204" pitchFamily="18" charset="0"/>
              </a:rPr>
            </a:br>
            <a:r>
              <a:rPr lang="tr-TR" sz="4400" b="1" i="1" u="sng" dirty="0" smtClean="0">
                <a:solidFill>
                  <a:srgbClr val="FFFF00"/>
                </a:solidFill>
                <a:latin typeface="Bookman Old Style" panose="02050604050505020204" pitchFamily="18" charset="0"/>
              </a:rPr>
              <a:t>                    </a:t>
            </a:r>
            <a:br>
              <a:rPr lang="tr-TR" sz="4400" b="1" i="1" u="sng" dirty="0" smtClean="0">
                <a:solidFill>
                  <a:srgbClr val="FFFF00"/>
                </a:solidFill>
                <a:latin typeface="Bookman Old Style" panose="02050604050505020204" pitchFamily="18" charset="0"/>
              </a:rPr>
            </a:br>
            <a:r>
              <a:rPr lang="tr-TR" sz="4000" i="1" dirty="0" smtClean="0">
                <a:latin typeface="Bookman Old Style" panose="02050604050505020204" pitchFamily="18" charset="0"/>
              </a:rPr>
              <a:t>Emekli Hekimler </a:t>
            </a:r>
            <a:br>
              <a:rPr lang="tr-TR" sz="4000" i="1" dirty="0" smtClean="0">
                <a:latin typeface="Bookman Old Style" panose="02050604050505020204" pitchFamily="18" charset="0"/>
              </a:rPr>
            </a:br>
            <a:r>
              <a:rPr lang="tr-TR" sz="4000" i="1" dirty="0" smtClean="0">
                <a:latin typeface="Bookman Old Style" panose="02050604050505020204" pitchFamily="18" charset="0"/>
              </a:rPr>
              <a:t>bir Sağlık Kurumuna veya</a:t>
            </a:r>
            <a:br>
              <a:rPr lang="tr-TR" sz="4000" i="1" dirty="0" smtClean="0">
                <a:latin typeface="Bookman Old Style" panose="02050604050505020204" pitchFamily="18" charset="0"/>
              </a:rPr>
            </a:br>
            <a:r>
              <a:rPr lang="tr-TR" sz="4000" i="1" dirty="0" smtClean="0">
                <a:latin typeface="Bookman Old Style" panose="02050604050505020204" pitchFamily="18" charset="0"/>
              </a:rPr>
              <a:t> Aile </a:t>
            </a:r>
            <a:r>
              <a:rPr lang="tr-TR" sz="4000" i="1" dirty="0">
                <a:latin typeface="Bookman Old Style" panose="02050604050505020204" pitchFamily="18" charset="0"/>
              </a:rPr>
              <a:t>H</a:t>
            </a:r>
            <a:r>
              <a:rPr lang="tr-TR" sz="4000" i="1" dirty="0" smtClean="0">
                <a:latin typeface="Bookman Old Style" panose="02050604050505020204" pitchFamily="18" charset="0"/>
              </a:rPr>
              <a:t>ekimine gittiklerinde,</a:t>
            </a:r>
            <a:br>
              <a:rPr lang="tr-TR" sz="4000" i="1" dirty="0" smtClean="0">
                <a:latin typeface="Bookman Old Style" panose="02050604050505020204" pitchFamily="18" charset="0"/>
              </a:rPr>
            </a:br>
            <a:r>
              <a:rPr lang="tr-TR" sz="4000" i="1" dirty="0" smtClean="0">
                <a:latin typeface="Bookman Old Style" panose="02050604050505020204" pitchFamily="18" charset="0"/>
              </a:rPr>
              <a:t> özellikle </a:t>
            </a:r>
            <a:r>
              <a:rPr lang="tr-TR" sz="4000" i="1" dirty="0" smtClean="0">
                <a:latin typeface="Bookman Old Style" panose="02050604050505020204" pitchFamily="18" charset="0"/>
              </a:rPr>
              <a:t>bazı genç </a:t>
            </a:r>
            <a:r>
              <a:rPr lang="tr-TR" sz="4000" i="1" dirty="0" smtClean="0">
                <a:latin typeface="Bookman Old Style" panose="02050604050505020204" pitchFamily="18" charset="0"/>
              </a:rPr>
              <a:t>hekimlerden </a:t>
            </a:r>
            <a:br>
              <a:rPr lang="tr-TR" sz="4000" i="1" dirty="0" smtClean="0">
                <a:latin typeface="Bookman Old Style" panose="02050604050505020204" pitchFamily="18" charset="0"/>
              </a:rPr>
            </a:br>
            <a:r>
              <a:rPr lang="tr-TR" sz="4000" i="1" dirty="0" smtClean="0">
                <a:latin typeface="Bookman Old Style" panose="02050604050505020204" pitchFamily="18" charset="0"/>
              </a:rPr>
              <a:t>Deontolojik yaklaşımlarını göremediklerini </a:t>
            </a:r>
            <a:br>
              <a:rPr lang="tr-TR" sz="4000" i="1" dirty="0" smtClean="0">
                <a:latin typeface="Bookman Old Style" panose="02050604050505020204" pitchFamily="18" charset="0"/>
              </a:rPr>
            </a:br>
            <a:r>
              <a:rPr lang="tr-TR" sz="4000" i="1" dirty="0" smtClean="0">
                <a:latin typeface="Bookman Old Style" panose="02050604050505020204" pitchFamily="18" charset="0"/>
              </a:rPr>
              <a:t>üzülerek dile getirmektedirler.</a:t>
            </a:r>
            <a:endParaRPr lang="tr-TR" sz="4000" i="1" dirty="0">
              <a:latin typeface="Bookman Old Style" panose="02050604050505020204" pitchFamily="18" charset="0"/>
            </a:endParaRPr>
          </a:p>
        </p:txBody>
      </p:sp>
    </p:spTree>
    <p:extLst>
      <p:ext uri="{BB962C8B-B14F-4D97-AF65-F5344CB8AC3E}">
        <p14:creationId xmlns:p14="http://schemas.microsoft.com/office/powerpoint/2010/main" val="36297208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4200" y="1539972"/>
            <a:ext cx="11087516" cy="5476595"/>
          </a:xfrm>
        </p:spPr>
        <p:txBody>
          <a:bodyPr/>
          <a:lstStyle/>
          <a:p>
            <a:r>
              <a:rPr lang="tr-TR" sz="4000" i="1" dirty="0" smtClean="0">
                <a:latin typeface="Bookman Old Style" panose="02050604050505020204" pitchFamily="18" charset="0"/>
              </a:rPr>
              <a:t>Artık ilçelerde bile açılan ve                                      sayıları her gün artan Tıp Fakültelerinde                                       temel ders Öğretim Üyeleri dahi yokken </a:t>
            </a:r>
            <a:br>
              <a:rPr lang="tr-TR" sz="4000" i="1" dirty="0" smtClean="0">
                <a:latin typeface="Bookman Old Style" panose="02050604050505020204" pitchFamily="18" charset="0"/>
              </a:rPr>
            </a:br>
            <a:r>
              <a:rPr lang="tr-TR" sz="4000" i="1" dirty="0" smtClean="0">
                <a:solidFill>
                  <a:srgbClr val="FFFF00"/>
                </a:solidFill>
                <a:latin typeface="Bookman Old Style" panose="02050604050505020204" pitchFamily="18" charset="0"/>
              </a:rPr>
              <a:t>Tıp Tarihi ve Etik </a:t>
            </a:r>
            <a:r>
              <a:rPr lang="tr-TR" sz="4000" i="1" dirty="0" smtClean="0">
                <a:latin typeface="Bookman Old Style" panose="02050604050505020204" pitchFamily="18" charset="0"/>
              </a:rPr>
              <a:t>kürsüleri ne yazık ki                 ya boştur veya bu dersleri Halk Sağlığı ilgilileri vermektedir.</a:t>
            </a:r>
            <a:endParaRPr lang="tr-TR" sz="4000" i="1" dirty="0">
              <a:latin typeface="Bookman Old Style" panose="02050604050505020204" pitchFamily="18" charset="0"/>
            </a:endParaRPr>
          </a:p>
        </p:txBody>
      </p:sp>
    </p:spTree>
    <p:extLst>
      <p:ext uri="{BB962C8B-B14F-4D97-AF65-F5344CB8AC3E}">
        <p14:creationId xmlns:p14="http://schemas.microsoft.com/office/powerpoint/2010/main" val="436513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60400" y="939801"/>
            <a:ext cx="11201400" cy="5075988"/>
          </a:xfrm>
        </p:spPr>
        <p:txBody>
          <a:bodyPr/>
          <a:lstStyle/>
          <a:p>
            <a:pPr algn="ctr"/>
            <a:r>
              <a:rPr lang="tr-TR" sz="4000" i="1" dirty="0" smtClean="0">
                <a:latin typeface="Bookman Old Style" panose="02050604050505020204" pitchFamily="18" charset="0"/>
              </a:rPr>
              <a:t>TTB Emekli Hekimler Kolu olarak </a:t>
            </a:r>
            <a:br>
              <a:rPr lang="tr-TR" sz="4000" i="1" dirty="0" smtClean="0">
                <a:latin typeface="Bookman Old Style" panose="02050604050505020204" pitchFamily="18" charset="0"/>
              </a:rPr>
            </a:br>
            <a:r>
              <a:rPr lang="tr-TR" sz="4000" b="1" i="1" dirty="0" smtClean="0">
                <a:solidFill>
                  <a:srgbClr val="FFFF00"/>
                </a:solidFill>
                <a:latin typeface="Bookman Old Style" panose="02050604050505020204" pitchFamily="18" charset="0"/>
              </a:rPr>
              <a:t>FİDANLARLA ÇINARLAR ELELE </a:t>
            </a:r>
            <a:r>
              <a:rPr lang="tr-TR" sz="4000" i="1" dirty="0" smtClean="0">
                <a:latin typeface="Bookman Old Style" panose="02050604050505020204" pitchFamily="18" charset="0"/>
              </a:rPr>
              <a:t>Projesiyle  bu boşluğa bir çare umuduyla</a:t>
            </a:r>
            <a:br>
              <a:rPr lang="tr-TR" sz="4000" i="1" dirty="0" smtClean="0">
                <a:latin typeface="Bookman Old Style" panose="02050604050505020204" pitchFamily="18" charset="0"/>
              </a:rPr>
            </a:br>
            <a:r>
              <a:rPr lang="tr-TR" sz="4000" i="1" dirty="0" smtClean="0">
                <a:latin typeface="Bookman Old Style" panose="02050604050505020204" pitchFamily="18" charset="0"/>
              </a:rPr>
              <a:t>Tıp Fakültesi Dekanlıkları ile temasa geçiyor ve Tıbbiyeli Kardeşlerimizle,</a:t>
            </a:r>
            <a:br>
              <a:rPr lang="tr-TR" sz="4000" i="1" dirty="0" smtClean="0">
                <a:latin typeface="Bookman Old Style" panose="02050604050505020204" pitchFamily="18" charset="0"/>
              </a:rPr>
            </a:br>
            <a:r>
              <a:rPr lang="tr-TR" sz="4000" i="1" dirty="0" smtClean="0">
                <a:latin typeface="Bookman Old Style" panose="02050604050505020204" pitchFamily="18" charset="0"/>
              </a:rPr>
              <a:t> mesleğe yıllarını vermiş Hekimlerimizi                    bir araya getirmeye çalışıyoruz.</a:t>
            </a:r>
            <a:endParaRPr lang="tr-TR" sz="4000" i="1" dirty="0">
              <a:latin typeface="Bookman Old Style" panose="02050604050505020204" pitchFamily="18" charset="0"/>
            </a:endParaRPr>
          </a:p>
        </p:txBody>
      </p:sp>
    </p:spTree>
    <p:extLst>
      <p:ext uri="{BB962C8B-B14F-4D97-AF65-F5344CB8AC3E}">
        <p14:creationId xmlns:p14="http://schemas.microsoft.com/office/powerpoint/2010/main" val="2180722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3261" y="300039"/>
            <a:ext cx="11217026" cy="7633284"/>
          </a:xfrm>
        </p:spPr>
        <p:txBody>
          <a:bodyPr/>
          <a:lstStyle/>
          <a:p>
            <a:pPr algn="ctr"/>
            <a:r>
              <a:rPr lang="tr-TR" i="1" dirty="0" smtClean="0">
                <a:latin typeface="Bookman Old Style" panose="02050604050505020204" pitchFamily="18" charset="0"/>
              </a:rPr>
              <a:t>Kurulduğunda</a:t>
            </a:r>
            <a:br>
              <a:rPr lang="tr-TR" i="1" dirty="0" smtClean="0">
                <a:latin typeface="Bookman Old Style" panose="02050604050505020204" pitchFamily="18" charset="0"/>
              </a:rPr>
            </a:br>
            <a:r>
              <a:rPr lang="tr-TR" i="1" dirty="0" smtClean="0">
                <a:latin typeface="Bookman Old Style" panose="02050604050505020204" pitchFamily="18" charset="0"/>
              </a:rPr>
              <a:t>bir elin parmakları kadar olan </a:t>
            </a:r>
            <a:br>
              <a:rPr lang="tr-TR" i="1" dirty="0" smtClean="0">
                <a:latin typeface="Bookman Old Style" panose="02050604050505020204" pitchFamily="18" charset="0"/>
              </a:rPr>
            </a:br>
            <a:r>
              <a:rPr lang="tr-TR" i="1" u="sng" dirty="0" smtClean="0">
                <a:latin typeface="Bookman Old Style" panose="02050604050505020204" pitchFamily="18" charset="0"/>
              </a:rPr>
              <a:t>Emekli Hekimler KOL üyeleri  </a:t>
            </a:r>
            <a:r>
              <a:rPr lang="tr-TR" i="1" dirty="0" smtClean="0">
                <a:latin typeface="Bookman Old Style" panose="02050604050505020204" pitchFamily="18" charset="0"/>
              </a:rPr>
              <a:t/>
            </a:r>
            <a:br>
              <a:rPr lang="tr-TR" i="1" dirty="0" smtClean="0">
                <a:latin typeface="Bookman Old Style" panose="02050604050505020204" pitchFamily="18" charset="0"/>
              </a:rPr>
            </a:br>
            <a:r>
              <a:rPr lang="tr-TR" i="1" dirty="0" smtClean="0">
                <a:solidFill>
                  <a:schemeClr val="tx1"/>
                </a:solidFill>
                <a:latin typeface="Bookman Old Style" panose="02050604050505020204" pitchFamily="18" charset="0"/>
              </a:rPr>
              <a:t>Adana, Antalya, Hatay, Mersin, Muğla, Aydın, Eskişehir, Bursa, Balıkesir, Çanakkale, </a:t>
            </a:r>
            <a:r>
              <a:rPr lang="tr-TR" i="1" dirty="0">
                <a:solidFill>
                  <a:schemeClr val="tx1"/>
                </a:solidFill>
                <a:latin typeface="Bookman Old Style" panose="02050604050505020204" pitchFamily="18" charset="0"/>
              </a:rPr>
              <a:t>E</a:t>
            </a:r>
            <a:r>
              <a:rPr lang="tr-TR" i="1" dirty="0" smtClean="0">
                <a:solidFill>
                  <a:schemeClr val="tx1"/>
                </a:solidFill>
                <a:latin typeface="Bookman Old Style" panose="02050604050505020204" pitchFamily="18" charset="0"/>
              </a:rPr>
              <a:t>dirne, Samsun ve Gaziantep Tabip Odaları Temsilcilerinin katılmasıyla </a:t>
            </a:r>
            <a:r>
              <a:rPr lang="tr-TR" i="1" dirty="0" smtClean="0">
                <a:latin typeface="Bookman Old Style" panose="02050604050505020204" pitchFamily="18" charset="0"/>
              </a:rPr>
              <a:t/>
            </a:r>
            <a:br>
              <a:rPr lang="tr-TR" i="1" dirty="0" smtClean="0">
                <a:latin typeface="Bookman Old Style" panose="02050604050505020204" pitchFamily="18" charset="0"/>
              </a:rPr>
            </a:br>
            <a:r>
              <a:rPr lang="tr-TR" b="1" i="1" u="sng" dirty="0" smtClean="0">
                <a:solidFill>
                  <a:srgbClr val="FFFF00"/>
                </a:solidFill>
                <a:latin typeface="Bookman Old Style" panose="02050604050505020204" pitchFamily="18" charset="0"/>
              </a:rPr>
              <a:t>2024’te şu üyelerle yoluna devam etmektedir</a:t>
            </a:r>
            <a:r>
              <a:rPr lang="tr-TR" i="1" u="sng" dirty="0" smtClean="0">
                <a:solidFill>
                  <a:srgbClr val="FFFF00"/>
                </a:solidFill>
                <a:latin typeface="Bookman Old Style" panose="02050604050505020204" pitchFamily="18" charset="0"/>
              </a:rPr>
              <a:t>:</a:t>
            </a:r>
            <a:endParaRPr lang="tr-TR" i="1" u="sng" dirty="0">
              <a:solidFill>
                <a:srgbClr val="FFFF00"/>
              </a:solidFill>
              <a:latin typeface="Bookman Old Style" panose="02050604050505020204" pitchFamily="18" charset="0"/>
            </a:endParaRPr>
          </a:p>
        </p:txBody>
      </p:sp>
    </p:spTree>
    <p:extLst>
      <p:ext uri="{BB962C8B-B14F-4D97-AF65-F5344CB8AC3E}">
        <p14:creationId xmlns:p14="http://schemas.microsoft.com/office/powerpoint/2010/main" val="20339062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9623" y="537882"/>
            <a:ext cx="11492753" cy="5911043"/>
          </a:xfrm>
        </p:spPr>
        <p:txBody>
          <a:bodyPr/>
          <a:lstStyle/>
          <a:p>
            <a:pPr algn="ctr"/>
            <a:r>
              <a:rPr lang="tr-TR" sz="4000" i="1" dirty="0" smtClean="0">
                <a:latin typeface="Bookman Old Style" panose="02050604050505020204" pitchFamily="18" charset="0"/>
              </a:rPr>
              <a:t>İnteraktif olarak yapılan bu toplantılarda </a:t>
            </a:r>
            <a:r>
              <a:rPr lang="tr-TR" sz="4000" b="1" i="1" dirty="0" smtClean="0">
                <a:solidFill>
                  <a:srgbClr val="FFFF00"/>
                </a:solidFill>
                <a:latin typeface="Bookman Old Style" panose="02050604050505020204" pitchFamily="18" charset="0"/>
              </a:rPr>
              <a:t>ÇINARLAR, </a:t>
            </a:r>
            <a:r>
              <a:rPr lang="tr-TR" sz="4000" i="1" dirty="0" smtClean="0">
                <a:latin typeface="Bookman Old Style" panose="02050604050505020204" pitchFamily="18" charset="0"/>
              </a:rPr>
              <a:t/>
            </a:r>
            <a:br>
              <a:rPr lang="tr-TR" sz="4000" i="1" dirty="0" smtClean="0">
                <a:latin typeface="Bookman Old Style" panose="02050604050505020204" pitchFamily="18" charset="0"/>
              </a:rPr>
            </a:br>
            <a:r>
              <a:rPr lang="tr-TR" sz="4000" i="1" dirty="0" smtClean="0">
                <a:latin typeface="Bookman Old Style" panose="02050604050505020204" pitchFamily="18" charset="0"/>
              </a:rPr>
              <a:t>bizzat yaşadıkları veya tanık oldukları </a:t>
            </a:r>
            <a:br>
              <a:rPr lang="tr-TR" sz="4000" i="1" dirty="0" smtClean="0">
                <a:latin typeface="Bookman Old Style" panose="02050604050505020204" pitchFamily="18" charset="0"/>
              </a:rPr>
            </a:br>
            <a:r>
              <a:rPr lang="tr-TR" sz="4000" i="1" u="sng" dirty="0">
                <a:solidFill>
                  <a:srgbClr val="FFFF00"/>
                </a:solidFill>
                <a:latin typeface="Bookman Old Style" panose="02050604050505020204" pitchFamily="18" charset="0"/>
              </a:rPr>
              <a:t>H</a:t>
            </a:r>
            <a:r>
              <a:rPr lang="tr-TR" sz="4000" i="1" u="sng" dirty="0" smtClean="0">
                <a:solidFill>
                  <a:srgbClr val="FFFF00"/>
                </a:solidFill>
                <a:latin typeface="Bookman Old Style" panose="02050604050505020204" pitchFamily="18" charset="0"/>
              </a:rPr>
              <a:t>ekimin hastayla </a:t>
            </a:r>
            <a:r>
              <a:rPr lang="tr-TR" sz="4000" i="1" u="sng" dirty="0" smtClean="0">
                <a:solidFill>
                  <a:schemeClr val="tx1"/>
                </a:solidFill>
                <a:latin typeface="Bookman Old Style" panose="02050604050505020204" pitchFamily="18" charset="0"/>
              </a:rPr>
              <a:t>veya</a:t>
            </a:r>
            <a:r>
              <a:rPr lang="tr-TR" sz="4000" i="1" u="sng" dirty="0" smtClean="0">
                <a:solidFill>
                  <a:srgbClr val="FFFF00"/>
                </a:solidFill>
                <a:latin typeface="Bookman Old Style" panose="02050604050505020204" pitchFamily="18" charset="0"/>
              </a:rPr>
              <a:t> Hekimin Hekimle </a:t>
            </a:r>
            <a:r>
              <a:rPr lang="tr-TR" sz="4000" i="1" dirty="0">
                <a:latin typeface="Bookman Old Style" panose="02050604050505020204" pitchFamily="18" charset="0"/>
              </a:rPr>
              <a:t>D</a:t>
            </a:r>
            <a:r>
              <a:rPr lang="tr-TR" sz="4000" i="1" dirty="0" smtClean="0">
                <a:latin typeface="Bookman Old Style" panose="02050604050505020204" pitchFamily="18" charset="0"/>
              </a:rPr>
              <a:t>eontolojiye </a:t>
            </a:r>
            <a:r>
              <a:rPr lang="tr-TR" sz="4000" i="1" dirty="0" smtClean="0">
                <a:latin typeface="Bookman Old Style" panose="02050604050505020204" pitchFamily="18" charset="0"/>
              </a:rPr>
              <a:t>uyan veya uymayan </a:t>
            </a:r>
            <a:r>
              <a:rPr lang="tr-TR" sz="4000" i="1" dirty="0" smtClean="0">
                <a:latin typeface="Bookman Old Style" panose="02050604050505020204" pitchFamily="18" charset="0"/>
              </a:rPr>
              <a:t>                         anılarını </a:t>
            </a:r>
            <a:r>
              <a:rPr lang="tr-TR" sz="4000" i="1" dirty="0" smtClean="0">
                <a:latin typeface="Bookman Old Style" panose="02050604050505020204" pitchFamily="18" charset="0"/>
              </a:rPr>
              <a:t>anlatıyor ve </a:t>
            </a:r>
            <a:r>
              <a:rPr lang="tr-TR" sz="4000" i="1" dirty="0" smtClean="0">
                <a:latin typeface="Bookman Old Style" panose="02050604050505020204" pitchFamily="18" charset="0"/>
              </a:rPr>
              <a:t/>
            </a:r>
            <a:br>
              <a:rPr lang="tr-TR" sz="4000" i="1" dirty="0" smtClean="0">
                <a:latin typeface="Bookman Old Style" panose="02050604050505020204" pitchFamily="18" charset="0"/>
              </a:rPr>
            </a:br>
            <a:r>
              <a:rPr lang="tr-TR" sz="4000" i="1" dirty="0" smtClean="0">
                <a:latin typeface="Bookman Old Style" panose="02050604050505020204" pitchFamily="18" charset="0"/>
              </a:rPr>
              <a:t>  </a:t>
            </a:r>
            <a:r>
              <a:rPr lang="tr-TR" sz="4000" b="1" i="1" dirty="0" smtClean="0">
                <a:solidFill>
                  <a:srgbClr val="FFFF00"/>
                </a:solidFill>
                <a:latin typeface="Bookman Old Style" panose="02050604050505020204" pitchFamily="18" charset="0"/>
              </a:rPr>
              <a:t>FİDANLAR</a:t>
            </a:r>
            <a:r>
              <a:rPr lang="tr-TR" sz="4000" b="1" i="1" dirty="0" smtClean="0">
                <a:latin typeface="Bookman Old Style" panose="02050604050505020204" pitchFamily="18" charset="0"/>
              </a:rPr>
              <a:t> </a:t>
            </a:r>
            <a:r>
              <a:rPr lang="tr-TR" sz="4000" i="1" dirty="0" smtClean="0">
                <a:latin typeface="Bookman Old Style" panose="02050604050505020204" pitchFamily="18" charset="0"/>
              </a:rPr>
              <a:t>                                        </a:t>
            </a:r>
            <a:r>
              <a:rPr lang="tr-TR" sz="4000" i="1" dirty="0" smtClean="0">
                <a:latin typeface="Bookman Old Style" panose="02050604050505020204" pitchFamily="18" charset="0"/>
              </a:rPr>
              <a:t>Mesleğin </a:t>
            </a:r>
            <a:r>
              <a:rPr lang="tr-TR" sz="4000" i="1" dirty="0" smtClean="0">
                <a:latin typeface="Bookman Old Style" panose="02050604050505020204" pitchFamily="18" charset="0"/>
              </a:rPr>
              <a:t>Etik </a:t>
            </a:r>
            <a:r>
              <a:rPr lang="tr-TR" sz="4000" i="1" dirty="0" smtClean="0">
                <a:latin typeface="Bookman Old Style" panose="02050604050505020204" pitchFamily="18" charset="0"/>
              </a:rPr>
              <a:t>değerlerini </a:t>
            </a:r>
            <a:r>
              <a:rPr lang="tr-TR" sz="4000" i="1" dirty="0" smtClean="0">
                <a:latin typeface="Bookman Old Style" panose="02050604050505020204" pitchFamily="18" charset="0"/>
              </a:rPr>
              <a:t>ve </a:t>
            </a:r>
            <a:r>
              <a:rPr lang="tr-TR" sz="4000" i="1" dirty="0" smtClean="0">
                <a:latin typeface="Bookman Old Style" panose="02050604050505020204" pitchFamily="18" charset="0"/>
              </a:rPr>
              <a:t>Deontolojiyi                              yaşanmış örneklerle daha iyi anlıyorlar.</a:t>
            </a:r>
            <a:endParaRPr lang="tr-TR" sz="4000" i="1" dirty="0">
              <a:latin typeface="Bookman Old Style" panose="02050604050505020204" pitchFamily="18" charset="0"/>
            </a:endParaRPr>
          </a:p>
        </p:txBody>
      </p:sp>
    </p:spTree>
    <p:extLst>
      <p:ext uri="{BB962C8B-B14F-4D97-AF65-F5344CB8AC3E}">
        <p14:creationId xmlns:p14="http://schemas.microsoft.com/office/powerpoint/2010/main" val="21796958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47537" y="2791326"/>
            <a:ext cx="8703297" cy="3248526"/>
          </a:xfrm>
        </p:spPr>
        <p:txBody>
          <a:bodyPr/>
          <a:lstStyle/>
          <a:p>
            <a:r>
              <a:rPr lang="tr-TR" i="1" dirty="0" smtClean="0">
                <a:latin typeface="Bookman Old Style" panose="02050604050505020204" pitchFamily="18" charset="0"/>
              </a:rPr>
              <a:t>Memnuniyetle öğreniyoruz ki</a:t>
            </a:r>
            <a:br>
              <a:rPr lang="tr-TR" i="1" dirty="0" smtClean="0">
                <a:latin typeface="Bookman Old Style" panose="02050604050505020204" pitchFamily="18" charset="0"/>
              </a:rPr>
            </a:br>
            <a:r>
              <a:rPr lang="tr-TR" i="1" dirty="0" smtClean="0">
                <a:latin typeface="Bookman Old Style" panose="02050604050505020204" pitchFamily="18" charset="0"/>
              </a:rPr>
              <a:t>başlattığımız bu Proje</a:t>
            </a:r>
            <a:br>
              <a:rPr lang="tr-TR" i="1" dirty="0" smtClean="0">
                <a:latin typeface="Bookman Old Style" panose="02050604050505020204" pitchFamily="18" charset="0"/>
              </a:rPr>
            </a:br>
            <a:r>
              <a:rPr lang="tr-TR" i="1" dirty="0" smtClean="0">
                <a:latin typeface="Bookman Old Style" panose="02050604050505020204" pitchFamily="18" charset="0"/>
              </a:rPr>
              <a:t>bir çok Tabip </a:t>
            </a:r>
            <a:r>
              <a:rPr lang="tr-TR" i="1" dirty="0">
                <a:latin typeface="Bookman Old Style" panose="02050604050505020204" pitchFamily="18" charset="0"/>
              </a:rPr>
              <a:t>O</a:t>
            </a:r>
            <a:r>
              <a:rPr lang="tr-TR" i="1" dirty="0" smtClean="0">
                <a:latin typeface="Bookman Old Style" panose="02050604050505020204" pitchFamily="18" charset="0"/>
              </a:rPr>
              <a:t>dası tarafından uygulanmaya devam etmektedir</a:t>
            </a:r>
            <a:r>
              <a:rPr lang="tr-TR" dirty="0" smtClean="0"/>
              <a:t>.</a:t>
            </a:r>
            <a:endParaRPr lang="tr-TR" dirty="0"/>
          </a:p>
        </p:txBody>
      </p:sp>
    </p:spTree>
    <p:extLst>
      <p:ext uri="{BB962C8B-B14F-4D97-AF65-F5344CB8AC3E}">
        <p14:creationId xmlns:p14="http://schemas.microsoft.com/office/powerpoint/2010/main" val="30964896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7174" y="1129553"/>
            <a:ext cx="11934825" cy="4942635"/>
          </a:xfrm>
        </p:spPr>
        <p:txBody>
          <a:bodyPr/>
          <a:lstStyle/>
          <a:p>
            <a:pPr marL="800100" indent="-800100"/>
            <a:r>
              <a:rPr lang="tr-TR" sz="4400" b="1" i="1" dirty="0" smtClean="0">
                <a:solidFill>
                  <a:srgbClr val="FFFF00"/>
                </a:solidFill>
                <a:latin typeface="Bookman Old Style" panose="02050604050505020204" pitchFamily="18" charset="0"/>
              </a:rPr>
              <a:t>4) </a:t>
            </a:r>
            <a:r>
              <a:rPr lang="tr-TR" b="1" i="1" u="sng" dirty="0" smtClean="0">
                <a:solidFill>
                  <a:srgbClr val="FFFF00"/>
                </a:solidFill>
                <a:latin typeface="Bookman Old Style" panose="02050604050505020204" pitchFamily="18" charset="0"/>
              </a:rPr>
              <a:t>Emekli </a:t>
            </a:r>
            <a:r>
              <a:rPr lang="tr-TR" sz="4400" b="1" i="1" u="sng" dirty="0" smtClean="0">
                <a:solidFill>
                  <a:srgbClr val="FFFF00"/>
                </a:solidFill>
                <a:latin typeface="Bookman Old Style" pitchFamily="18" charset="0"/>
              </a:rPr>
              <a:t>Hekimlerin </a:t>
            </a:r>
            <a:br>
              <a:rPr lang="tr-TR" sz="4400" b="1" i="1" u="sng" dirty="0" smtClean="0">
                <a:solidFill>
                  <a:srgbClr val="FFFF00"/>
                </a:solidFill>
                <a:latin typeface="Bookman Old Style" pitchFamily="18" charset="0"/>
              </a:rPr>
            </a:br>
            <a:r>
              <a:rPr lang="tr-TR" sz="4400" b="1" i="1" dirty="0" smtClean="0">
                <a:solidFill>
                  <a:srgbClr val="FFFF00"/>
                </a:solidFill>
                <a:latin typeface="Bookman Old Style" pitchFamily="18" charset="0"/>
              </a:rPr>
              <a:t>bir </a:t>
            </a:r>
            <a:r>
              <a:rPr lang="tr-TR" sz="4400" b="1" i="1" dirty="0">
                <a:solidFill>
                  <a:srgbClr val="FFFF00"/>
                </a:solidFill>
                <a:latin typeface="Bookman Old Style" pitchFamily="18" charset="0"/>
              </a:rPr>
              <a:t>arada bulunacağı toplantı</a:t>
            </a:r>
            <a:r>
              <a:rPr lang="tr-TR" sz="4400" b="1" i="1" dirty="0" smtClean="0">
                <a:solidFill>
                  <a:srgbClr val="FFFF00"/>
                </a:solidFill>
                <a:latin typeface="Bookman Old Style" pitchFamily="18" charset="0"/>
              </a:rPr>
              <a:t>,              </a:t>
            </a:r>
            <a:r>
              <a:rPr lang="tr-TR" sz="4400" b="1" i="1" dirty="0">
                <a:solidFill>
                  <a:srgbClr val="FFFF00"/>
                </a:solidFill>
                <a:latin typeface="Bookman Old Style" pitchFamily="18" charset="0"/>
              </a:rPr>
              <a:t>gezi, </a:t>
            </a:r>
            <a:r>
              <a:rPr lang="tr-TR" sz="4400" b="1" i="1" dirty="0" smtClean="0">
                <a:solidFill>
                  <a:srgbClr val="FFFF00"/>
                </a:solidFill>
                <a:latin typeface="Bookman Old Style" pitchFamily="18" charset="0"/>
              </a:rPr>
              <a:t>piknik </a:t>
            </a:r>
            <a:r>
              <a:rPr lang="tr-TR" sz="4400" b="1" i="1" dirty="0">
                <a:solidFill>
                  <a:srgbClr val="FFFF00"/>
                </a:solidFill>
                <a:latin typeface="Bookman Old Style" pitchFamily="18" charset="0"/>
              </a:rPr>
              <a:t>gibi etkinliklere </a:t>
            </a:r>
            <a:r>
              <a:rPr lang="tr-TR" sz="4400" b="1" i="1" dirty="0" smtClean="0">
                <a:solidFill>
                  <a:srgbClr val="FFFF00"/>
                </a:solidFill>
                <a:latin typeface="Bookman Old Style" pitchFamily="18" charset="0"/>
              </a:rPr>
              <a:t/>
            </a:r>
            <a:br>
              <a:rPr lang="tr-TR" sz="4400" b="1" i="1" dirty="0" smtClean="0">
                <a:solidFill>
                  <a:srgbClr val="FFFF00"/>
                </a:solidFill>
                <a:latin typeface="Bookman Old Style" pitchFamily="18" charset="0"/>
              </a:rPr>
            </a:br>
            <a:r>
              <a:rPr lang="tr-TR" sz="4400" b="1" i="1" dirty="0" smtClean="0">
                <a:solidFill>
                  <a:srgbClr val="FFFF00"/>
                </a:solidFill>
                <a:latin typeface="Bookman Old Style" pitchFamily="18" charset="0"/>
              </a:rPr>
              <a:t>katılma </a:t>
            </a:r>
            <a:r>
              <a:rPr lang="tr-TR" sz="4400" b="1" i="1" dirty="0" smtClean="0">
                <a:solidFill>
                  <a:srgbClr val="FFFF00"/>
                </a:solidFill>
                <a:latin typeface="Bookman Old Style" pitchFamily="18" charset="0"/>
              </a:rPr>
              <a:t>isteği.</a:t>
            </a:r>
            <a:r>
              <a:rPr lang="tr-TR" dirty="0" smtClean="0"/>
              <a:t> </a:t>
            </a:r>
            <a:endParaRPr lang="tr-TR" dirty="0"/>
          </a:p>
        </p:txBody>
      </p:sp>
    </p:spTree>
    <p:extLst>
      <p:ext uri="{BB962C8B-B14F-4D97-AF65-F5344CB8AC3E}">
        <p14:creationId xmlns:p14="http://schemas.microsoft.com/office/powerpoint/2010/main" val="16400959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60398" y="1424268"/>
            <a:ext cx="10926764" cy="1400530"/>
          </a:xfrm>
        </p:spPr>
        <p:txBody>
          <a:bodyPr/>
          <a:lstStyle/>
          <a:p>
            <a:pPr algn="ctr"/>
            <a:r>
              <a:rPr lang="tr-TR" i="1" dirty="0" smtClean="0">
                <a:latin typeface="Bookman Old Style" panose="02050604050505020204" pitchFamily="18" charset="0"/>
              </a:rPr>
              <a:t>Biliyoruz ki</a:t>
            </a:r>
            <a:r>
              <a:rPr lang="tr-TR" i="1" dirty="0">
                <a:latin typeface="Bookman Old Style" panose="02050604050505020204" pitchFamily="18" charset="0"/>
              </a:rPr>
              <a:t/>
            </a:r>
            <a:br>
              <a:rPr lang="tr-TR" i="1" dirty="0">
                <a:latin typeface="Bookman Old Style" panose="02050604050505020204" pitchFamily="18" charset="0"/>
              </a:rPr>
            </a:br>
            <a:r>
              <a:rPr lang="tr-TR" i="1" dirty="0" smtClean="0">
                <a:latin typeface="Bookman Old Style" panose="02050604050505020204" pitchFamily="18" charset="0"/>
              </a:rPr>
              <a:t>Ankara ve İstanbul Tabip Odaları                               başta olmak üzere </a:t>
            </a:r>
            <a:r>
              <a:rPr lang="tr-TR" i="1" dirty="0" smtClean="0">
                <a:latin typeface="Bookman Old Style" panose="02050604050505020204" pitchFamily="18" charset="0"/>
              </a:rPr>
              <a:t>bir çok </a:t>
            </a:r>
            <a:r>
              <a:rPr lang="tr-TR" i="1" dirty="0" smtClean="0">
                <a:latin typeface="Bookman Old Style" panose="02050604050505020204" pitchFamily="18" charset="0"/>
              </a:rPr>
              <a:t>Tabip </a:t>
            </a:r>
            <a:r>
              <a:rPr lang="tr-TR" i="1" dirty="0" smtClean="0">
                <a:latin typeface="Bookman Old Style" panose="02050604050505020204" pitchFamily="18" charset="0"/>
              </a:rPr>
              <a:t>Odası              toplantı, kahvaltı ve gezilerden başka</a:t>
            </a:r>
            <a:r>
              <a:rPr lang="tr-TR" i="1" dirty="0" smtClean="0">
                <a:latin typeface="Bookman Old Style" panose="02050604050505020204" pitchFamily="18" charset="0"/>
              </a:rPr>
              <a:t/>
            </a:r>
            <a:br>
              <a:rPr lang="tr-TR" i="1" dirty="0" smtClean="0">
                <a:latin typeface="Bookman Old Style" panose="02050604050505020204" pitchFamily="18" charset="0"/>
              </a:rPr>
            </a:br>
            <a:r>
              <a:rPr lang="tr-TR" i="1" u="sng" dirty="0" smtClean="0">
                <a:latin typeface="Bookman Old Style" panose="02050604050505020204" pitchFamily="18" charset="0"/>
              </a:rPr>
              <a:t>yurtiçi ve yurtdışı turlar </a:t>
            </a:r>
            <a:r>
              <a:rPr lang="tr-TR" i="1" u="sng" dirty="0" smtClean="0">
                <a:latin typeface="Bookman Old Style" panose="02050604050505020204" pitchFamily="18" charset="0"/>
              </a:rPr>
              <a:t>da düzenleyerek</a:t>
            </a:r>
            <a:r>
              <a:rPr lang="tr-TR" i="1" dirty="0" smtClean="0">
                <a:latin typeface="Bookman Old Style" panose="02050604050505020204" pitchFamily="18" charset="0"/>
              </a:rPr>
              <a:t> </a:t>
            </a:r>
            <a:r>
              <a:rPr lang="tr-TR" i="1" dirty="0" smtClean="0">
                <a:latin typeface="Bookman Old Style" panose="02050604050505020204" pitchFamily="18" charset="0"/>
              </a:rPr>
              <a:t>hekimleri mutlu etmektedir.</a:t>
            </a:r>
            <a:endParaRPr lang="tr-TR" i="1" dirty="0">
              <a:latin typeface="Bookman Old Style" panose="02050604050505020204" pitchFamily="18" charset="0"/>
            </a:endParaRPr>
          </a:p>
        </p:txBody>
      </p:sp>
    </p:spTree>
    <p:extLst>
      <p:ext uri="{BB962C8B-B14F-4D97-AF65-F5344CB8AC3E}">
        <p14:creationId xmlns:p14="http://schemas.microsoft.com/office/powerpoint/2010/main" val="3830295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11" y="452717"/>
            <a:ext cx="10812464" cy="7405407"/>
          </a:xfrm>
        </p:spPr>
        <p:txBody>
          <a:bodyPr/>
          <a:lstStyle/>
          <a:p>
            <a:pPr algn="ctr"/>
            <a:r>
              <a:rPr lang="tr-TR" sz="4000" i="1" dirty="0">
                <a:latin typeface="Bookman Old Style" panose="02050604050505020204" pitchFamily="18" charset="0"/>
              </a:rPr>
              <a:t>Yıllar önce</a:t>
            </a:r>
            <a:br>
              <a:rPr lang="tr-TR" sz="4000" i="1" dirty="0">
                <a:latin typeface="Bookman Old Style" panose="02050604050505020204" pitchFamily="18" charset="0"/>
              </a:rPr>
            </a:br>
            <a:r>
              <a:rPr lang="tr-TR" sz="4000" i="1" dirty="0">
                <a:latin typeface="Bookman Old Style" panose="02050604050505020204" pitchFamily="18" charset="0"/>
              </a:rPr>
              <a:t>Türk Tabipleri Birliği</a:t>
            </a:r>
            <a:br>
              <a:rPr lang="tr-TR" sz="4000" i="1" dirty="0">
                <a:latin typeface="Bookman Old Style" panose="02050604050505020204" pitchFamily="18" charset="0"/>
              </a:rPr>
            </a:br>
            <a:r>
              <a:rPr lang="tr-TR" sz="4000" i="1" dirty="0">
                <a:latin typeface="Bookman Old Style" panose="02050604050505020204" pitchFamily="18" charset="0"/>
              </a:rPr>
              <a:t>her sene çeşitli Yurtdışı turlar düzenlerdi. </a:t>
            </a:r>
            <a:r>
              <a:rPr lang="tr-TR" i="1" dirty="0">
                <a:latin typeface="Bookman Old Style" panose="02050604050505020204" pitchFamily="18" charset="0"/>
              </a:rPr>
              <a:t/>
            </a:r>
            <a:br>
              <a:rPr lang="tr-TR" i="1" dirty="0">
                <a:latin typeface="Bookman Old Style" panose="02050604050505020204" pitchFamily="18" charset="0"/>
              </a:rPr>
            </a:br>
            <a:r>
              <a:rPr lang="tr-TR" sz="3600" i="1" dirty="0" smtClean="0">
                <a:solidFill>
                  <a:srgbClr val="FFFF00"/>
                </a:solidFill>
                <a:latin typeface="Bookman Old Style" panose="02050604050505020204" pitchFamily="18" charset="0"/>
              </a:rPr>
              <a:t>Bu </a:t>
            </a:r>
            <a:r>
              <a:rPr lang="tr-TR" sz="3600" i="1" dirty="0">
                <a:solidFill>
                  <a:srgbClr val="FFFF00"/>
                </a:solidFill>
                <a:latin typeface="Bookman Old Style" panose="02050604050505020204" pitchFamily="18" charset="0"/>
              </a:rPr>
              <a:t>sayede </a:t>
            </a:r>
            <a:r>
              <a:rPr lang="tr-TR" sz="3600" i="1" dirty="0" smtClean="0">
                <a:solidFill>
                  <a:srgbClr val="FFFF00"/>
                </a:solidFill>
                <a:latin typeface="Bookman Old Style" panose="02050604050505020204" pitchFamily="18" charset="0"/>
              </a:rPr>
              <a:t/>
            </a:r>
            <a:br>
              <a:rPr lang="tr-TR" sz="3600" i="1" dirty="0" smtClean="0">
                <a:solidFill>
                  <a:srgbClr val="FFFF00"/>
                </a:solidFill>
                <a:latin typeface="Bookman Old Style" panose="02050604050505020204" pitchFamily="18" charset="0"/>
              </a:rPr>
            </a:br>
            <a:r>
              <a:rPr lang="tr-TR" sz="3600" i="1" dirty="0" smtClean="0">
                <a:solidFill>
                  <a:srgbClr val="FFFF00"/>
                </a:solidFill>
                <a:latin typeface="Bookman Old Style" panose="02050604050505020204" pitchFamily="18" charset="0"/>
              </a:rPr>
              <a:t>hem </a:t>
            </a:r>
            <a:r>
              <a:rPr lang="tr-TR" sz="3600" i="1" dirty="0">
                <a:solidFill>
                  <a:srgbClr val="FFFF00"/>
                </a:solidFill>
                <a:latin typeface="Bookman Old Style" panose="02050604050505020204" pitchFamily="18" charset="0"/>
              </a:rPr>
              <a:t>çalışan ve hem de emekli hekimler </a:t>
            </a:r>
            <a:r>
              <a:rPr lang="tr-TR" sz="3600" i="1" dirty="0" smtClean="0">
                <a:solidFill>
                  <a:srgbClr val="FFFF00"/>
                </a:solidFill>
                <a:latin typeface="Bookman Old Style" panose="02050604050505020204" pitchFamily="18" charset="0"/>
              </a:rPr>
              <a:t>                                                      bir arada </a:t>
            </a:r>
            <a:r>
              <a:rPr lang="tr-TR" sz="3600" i="1" dirty="0">
                <a:solidFill>
                  <a:srgbClr val="FFFF00"/>
                </a:solidFill>
                <a:latin typeface="Bookman Old Style" panose="02050604050505020204" pitchFamily="18" charset="0"/>
              </a:rPr>
              <a:t>seyahat etme imkanını buluyor ve </a:t>
            </a:r>
            <a:r>
              <a:rPr lang="tr-TR" sz="3600" i="1" dirty="0" smtClean="0">
                <a:solidFill>
                  <a:srgbClr val="FFFF00"/>
                </a:solidFill>
                <a:latin typeface="Bookman Old Style" panose="02050604050505020204" pitchFamily="18" charset="0"/>
              </a:rPr>
              <a:t>hem </a:t>
            </a:r>
            <a:r>
              <a:rPr lang="tr-TR" sz="3600" i="1" dirty="0">
                <a:solidFill>
                  <a:srgbClr val="FFFF00"/>
                </a:solidFill>
                <a:latin typeface="Bookman Old Style" panose="02050604050505020204" pitchFamily="18" charset="0"/>
              </a:rPr>
              <a:t>de gidilen yerlerde </a:t>
            </a:r>
            <a:r>
              <a:rPr lang="tr-TR" sz="3600" i="1" dirty="0" smtClean="0">
                <a:solidFill>
                  <a:srgbClr val="FFFF00"/>
                </a:solidFill>
                <a:latin typeface="Bookman Old Style" panose="02050604050505020204" pitchFamily="18" charset="0"/>
              </a:rPr>
              <a:t>                                </a:t>
            </a:r>
            <a:r>
              <a:rPr lang="tr-TR" sz="3600" i="1" u="sng" dirty="0" smtClean="0">
                <a:solidFill>
                  <a:srgbClr val="FFFF00"/>
                </a:solidFill>
                <a:latin typeface="Bookman Old Style" panose="02050604050505020204" pitchFamily="18" charset="0"/>
              </a:rPr>
              <a:t>Hastane </a:t>
            </a:r>
            <a:r>
              <a:rPr lang="tr-TR" sz="3600" i="1" u="sng" dirty="0">
                <a:solidFill>
                  <a:srgbClr val="FFFF00"/>
                </a:solidFill>
                <a:latin typeface="Bookman Old Style" panose="02050604050505020204" pitchFamily="18" charset="0"/>
              </a:rPr>
              <a:t>ziyaretleri de yapılarak</a:t>
            </a:r>
            <a:r>
              <a:rPr lang="tr-TR" sz="3600" i="1" dirty="0">
                <a:solidFill>
                  <a:srgbClr val="FFFF00"/>
                </a:solidFill>
                <a:latin typeface="Bookman Old Style" panose="02050604050505020204" pitchFamily="18" charset="0"/>
              </a:rPr>
              <a:t>, </a:t>
            </a:r>
            <a:r>
              <a:rPr lang="tr-TR" sz="3600" i="1" dirty="0" smtClean="0">
                <a:solidFill>
                  <a:srgbClr val="FFFF00"/>
                </a:solidFill>
                <a:latin typeface="Bookman Old Style" panose="02050604050505020204" pitchFamily="18" charset="0"/>
              </a:rPr>
              <a:t>                       onlarla </a:t>
            </a:r>
            <a:r>
              <a:rPr lang="tr-TR" sz="3600" i="1" dirty="0">
                <a:solidFill>
                  <a:srgbClr val="FFFF00"/>
                </a:solidFill>
                <a:latin typeface="Bookman Old Style" panose="02050604050505020204" pitchFamily="18" charset="0"/>
              </a:rPr>
              <a:t>olan farklılıklarımız ortaya çıkabiliyordu.</a:t>
            </a:r>
            <a:endParaRPr lang="tr-TR" sz="3600" dirty="0">
              <a:solidFill>
                <a:srgbClr val="FFFF00"/>
              </a:solidFill>
            </a:endParaRPr>
          </a:p>
        </p:txBody>
      </p:sp>
    </p:spTree>
    <p:extLst>
      <p:ext uri="{BB962C8B-B14F-4D97-AF65-F5344CB8AC3E}">
        <p14:creationId xmlns:p14="http://schemas.microsoft.com/office/powerpoint/2010/main" val="29713466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5788" y="457201"/>
            <a:ext cx="9394825" cy="757237"/>
          </a:xfrm>
        </p:spPr>
        <p:txBody>
          <a:bodyPr/>
          <a:lstStyle/>
          <a:p>
            <a:r>
              <a:rPr lang="tr-TR" i="1" u="sng" dirty="0" smtClean="0">
                <a:solidFill>
                  <a:srgbClr val="FFFF00"/>
                </a:solidFill>
                <a:latin typeface="Bookman Old Style" panose="02050604050505020204" pitchFamily="18" charset="0"/>
              </a:rPr>
              <a:t>Örnek vermek gerekirse</a:t>
            </a:r>
            <a:endParaRPr lang="tr-TR" i="1" u="sng" dirty="0">
              <a:solidFill>
                <a:srgbClr val="FFFF00"/>
              </a:solidFill>
              <a:latin typeface="Bookman Old Style" panose="02050604050505020204" pitchFamily="18" charset="0"/>
            </a:endParaRPr>
          </a:p>
        </p:txBody>
      </p:sp>
      <p:sp>
        <p:nvSpPr>
          <p:cNvPr id="3" name="Metin Yer Tutucusu 2"/>
          <p:cNvSpPr>
            <a:spLocks noGrp="1"/>
          </p:cNvSpPr>
          <p:nvPr>
            <p:ph type="body" idx="1"/>
          </p:nvPr>
        </p:nvSpPr>
        <p:spPr>
          <a:xfrm>
            <a:off x="0" y="1628774"/>
            <a:ext cx="12049125" cy="4200525"/>
          </a:xfrm>
        </p:spPr>
        <p:txBody>
          <a:bodyPr>
            <a:noAutofit/>
          </a:bodyPr>
          <a:lstStyle/>
          <a:p>
            <a:pPr algn="ctr"/>
            <a:r>
              <a:rPr lang="tr-TR" sz="3200" i="1" cap="none" dirty="0" smtClean="0">
                <a:solidFill>
                  <a:schemeClr val="tx1"/>
                </a:solidFill>
                <a:latin typeface="Bookman Old Style" panose="02050604050505020204" pitchFamily="18" charset="0"/>
              </a:rPr>
              <a:t>Ben Anadolu’da çalışan bir hekim olarak, </a:t>
            </a:r>
          </a:p>
          <a:p>
            <a:pPr algn="ctr"/>
            <a:r>
              <a:rPr lang="tr-TR" sz="3200" i="1" cap="none" dirty="0" smtClean="0">
                <a:solidFill>
                  <a:schemeClr val="tx1"/>
                </a:solidFill>
                <a:latin typeface="Bookman Old Style" panose="02050604050505020204" pitchFamily="18" charset="0"/>
              </a:rPr>
              <a:t>TTB’nin </a:t>
            </a:r>
            <a:r>
              <a:rPr lang="tr-TR" sz="3200" i="1" cap="none" dirty="0" smtClean="0">
                <a:solidFill>
                  <a:schemeClr val="tx1"/>
                </a:solidFill>
                <a:latin typeface="Bookman Old Style" panose="02050604050505020204" pitchFamily="18" charset="0"/>
              </a:rPr>
              <a:t>1972’den beri organize </a:t>
            </a:r>
            <a:r>
              <a:rPr lang="tr-TR" sz="3200" i="1" cap="none" dirty="0" smtClean="0">
                <a:solidFill>
                  <a:schemeClr val="tx1"/>
                </a:solidFill>
                <a:latin typeface="Bookman Old Style" panose="02050604050505020204" pitchFamily="18" charset="0"/>
              </a:rPr>
              <a:t>ettiği bu turlar sayesinde</a:t>
            </a:r>
          </a:p>
          <a:p>
            <a:pPr algn="ctr"/>
            <a:r>
              <a:rPr lang="tr-TR" sz="3200" i="1" cap="none" dirty="0" smtClean="0">
                <a:solidFill>
                  <a:schemeClr val="tx1"/>
                </a:solidFill>
                <a:latin typeface="Bookman Old Style" panose="02050604050505020204" pitchFamily="18" charset="0"/>
              </a:rPr>
              <a:t>Singapur’dan Hong-</a:t>
            </a:r>
            <a:r>
              <a:rPr lang="tr-TR" sz="3200" i="1" cap="none" dirty="0">
                <a:solidFill>
                  <a:schemeClr val="tx1"/>
                </a:solidFill>
                <a:latin typeface="Bookman Old Style" panose="02050604050505020204" pitchFamily="18" charset="0"/>
              </a:rPr>
              <a:t>K</a:t>
            </a:r>
            <a:r>
              <a:rPr lang="tr-TR" sz="3200" i="1" cap="none" dirty="0" smtClean="0">
                <a:solidFill>
                  <a:schemeClr val="tx1"/>
                </a:solidFill>
                <a:latin typeface="Bookman Old Style" panose="02050604050505020204" pitchFamily="18" charset="0"/>
              </a:rPr>
              <a:t>ong’a, Tokyo’dan </a:t>
            </a:r>
            <a:r>
              <a:rPr lang="tr-TR" sz="3200" i="1" cap="none" dirty="0" err="1" smtClean="0">
                <a:solidFill>
                  <a:schemeClr val="tx1"/>
                </a:solidFill>
                <a:latin typeface="Bookman Old Style" panose="02050604050505020204" pitchFamily="18" charset="0"/>
              </a:rPr>
              <a:t>Sidney’e</a:t>
            </a:r>
            <a:r>
              <a:rPr lang="tr-TR" sz="3200" i="1" cap="none" dirty="0" smtClean="0">
                <a:solidFill>
                  <a:schemeClr val="tx1"/>
                </a:solidFill>
                <a:latin typeface="Bookman Old Style" panose="02050604050505020204" pitchFamily="18" charset="0"/>
              </a:rPr>
              <a:t>, </a:t>
            </a:r>
            <a:r>
              <a:rPr lang="tr-TR" sz="3200" i="1" cap="none" dirty="0">
                <a:solidFill>
                  <a:schemeClr val="tx1"/>
                </a:solidFill>
                <a:latin typeface="Bookman Old Style" panose="02050604050505020204" pitchFamily="18" charset="0"/>
              </a:rPr>
              <a:t>M</a:t>
            </a:r>
            <a:r>
              <a:rPr lang="tr-TR" sz="3200" i="1" cap="none" dirty="0" smtClean="0">
                <a:solidFill>
                  <a:schemeClr val="tx1"/>
                </a:solidFill>
                <a:latin typeface="Bookman Old Style" panose="02050604050505020204" pitchFamily="18" charset="0"/>
              </a:rPr>
              <a:t>oskova’dan New-York’a, </a:t>
            </a:r>
            <a:r>
              <a:rPr lang="tr-TR" sz="3200" i="1" cap="none" dirty="0" smtClean="0">
                <a:solidFill>
                  <a:schemeClr val="tx1"/>
                </a:solidFill>
                <a:latin typeface="Bookman Old Style" panose="02050604050505020204" pitchFamily="18" charset="0"/>
              </a:rPr>
              <a:t>İsveç’ten Kanada’ya </a:t>
            </a:r>
            <a:r>
              <a:rPr lang="tr-TR" sz="3200" i="1" cap="none" dirty="0" smtClean="0">
                <a:solidFill>
                  <a:schemeClr val="tx1"/>
                </a:solidFill>
                <a:latin typeface="Bookman Old Style" panose="02050604050505020204" pitchFamily="18" charset="0"/>
              </a:rPr>
              <a:t>kadar dünyanın birçok yerlerini ve </a:t>
            </a:r>
          </a:p>
          <a:p>
            <a:pPr algn="ctr"/>
            <a:r>
              <a:rPr lang="tr-TR" sz="3200" i="1" u="sng" cap="none" dirty="0" smtClean="0">
                <a:solidFill>
                  <a:schemeClr val="tx1"/>
                </a:solidFill>
                <a:latin typeface="Bookman Old Style" panose="02050604050505020204" pitchFamily="18" charset="0"/>
              </a:rPr>
              <a:t>oradaki hastaneleri bu sayede görme şansına kavuştum</a:t>
            </a:r>
            <a:r>
              <a:rPr lang="tr-TR" sz="3200" i="1" cap="none" dirty="0" smtClean="0">
                <a:solidFill>
                  <a:schemeClr val="tx1"/>
                </a:solidFill>
                <a:latin typeface="Bookman Old Style" panose="02050604050505020204" pitchFamily="18" charset="0"/>
              </a:rPr>
              <a:t>. </a:t>
            </a:r>
          </a:p>
          <a:p>
            <a:pPr algn="ctr"/>
            <a:r>
              <a:rPr lang="tr-TR" sz="3200" b="1" i="1" u="sng" cap="none" dirty="0" smtClean="0">
                <a:solidFill>
                  <a:schemeClr val="tx1"/>
                </a:solidFill>
                <a:latin typeface="Bookman Old Style" panose="02050604050505020204" pitchFamily="18" charset="0"/>
              </a:rPr>
              <a:t>Dilerim, TTB bu yararlı </a:t>
            </a:r>
            <a:r>
              <a:rPr lang="tr-TR" sz="3200" b="1" i="1" u="sng" cap="none" dirty="0" err="1" smtClean="0">
                <a:solidFill>
                  <a:schemeClr val="tx1"/>
                </a:solidFill>
                <a:latin typeface="Bookman Old Style" panose="02050604050505020204" pitchFamily="18" charset="0"/>
              </a:rPr>
              <a:t>turlare</a:t>
            </a:r>
            <a:r>
              <a:rPr lang="tr-TR" sz="3200" b="1" i="1" u="sng" cap="none" dirty="0" smtClean="0">
                <a:solidFill>
                  <a:schemeClr val="tx1"/>
                </a:solidFill>
                <a:latin typeface="Bookman Old Style" panose="02050604050505020204" pitchFamily="18" charset="0"/>
              </a:rPr>
              <a:t> devam etsin!</a:t>
            </a:r>
            <a:endParaRPr lang="tr-TR" sz="3200" b="1" i="1" u="sng" cap="none"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12314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4045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57612" y="200025"/>
            <a:ext cx="6293221" cy="6393279"/>
          </a:xfrm>
        </p:spPr>
        <p:txBody>
          <a:bodyPr/>
          <a:lstStyle/>
          <a:p>
            <a:r>
              <a:rPr lang="tr-TR" sz="1800" b="1" i="1" dirty="0" smtClean="0">
                <a:latin typeface="Bookman Old Style" panose="02050604050505020204" pitchFamily="18" charset="0"/>
              </a:rPr>
              <a:t>Dr. Erdinç Köksal             İstanbul</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Ülkü Sema Aydın             «</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Prof. Dr. Haldun Güner           «</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Derman </a:t>
            </a:r>
            <a:r>
              <a:rPr lang="tr-TR" sz="1800" b="1" i="1" dirty="0" err="1" smtClean="0">
                <a:latin typeface="Bookman Old Style" panose="02050604050505020204" pitchFamily="18" charset="0"/>
              </a:rPr>
              <a:t>Boztok</a:t>
            </a:r>
            <a:r>
              <a:rPr lang="tr-TR" sz="1800" b="1" i="1" dirty="0" smtClean="0">
                <a:latin typeface="Bookman Old Style" panose="02050604050505020204" pitchFamily="18" charset="0"/>
              </a:rPr>
              <a:t>            Ankara</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Utku Özcan                       «</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Mehmet Çakmak               «</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İsmail Ümit Bal              İzmir</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Hakan </a:t>
            </a:r>
            <a:r>
              <a:rPr lang="tr-TR" sz="1800" b="1" i="1" dirty="0" err="1" smtClean="0">
                <a:latin typeface="Bookman Old Style" panose="02050604050505020204" pitchFamily="18" charset="0"/>
              </a:rPr>
              <a:t>Kültürsay</a:t>
            </a:r>
            <a:r>
              <a:rPr lang="tr-TR" sz="1800" b="1" i="1" dirty="0" smtClean="0">
                <a:latin typeface="Bookman Old Style" panose="02050604050505020204" pitchFamily="18" charset="0"/>
              </a:rPr>
              <a:t>               «</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Rana </a:t>
            </a:r>
            <a:r>
              <a:rPr lang="tr-TR" sz="1800" b="1" i="1" dirty="0" err="1" smtClean="0">
                <a:latin typeface="Bookman Old Style" panose="02050604050505020204" pitchFamily="18" charset="0"/>
              </a:rPr>
              <a:t>Savlu</a:t>
            </a:r>
            <a:r>
              <a:rPr lang="tr-TR" sz="1800" b="1" i="1" dirty="0" smtClean="0">
                <a:latin typeface="Bookman Old Style" panose="02050604050505020204" pitchFamily="18" charset="0"/>
              </a:rPr>
              <a:t>                        «</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Alper Pişkin                  Adana</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İhsan </a:t>
            </a:r>
            <a:r>
              <a:rPr lang="tr-TR" sz="1800" b="1" i="1" dirty="0" err="1" smtClean="0">
                <a:latin typeface="Bookman Old Style" panose="02050604050505020204" pitchFamily="18" charset="0"/>
              </a:rPr>
              <a:t>Özgürçağ</a:t>
            </a:r>
            <a:r>
              <a:rPr lang="tr-TR" sz="1800" b="1" i="1" dirty="0" smtClean="0">
                <a:latin typeface="Bookman Old Style" panose="02050604050505020204" pitchFamily="18" charset="0"/>
              </a:rPr>
              <a:t>                 «</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Müberra Kılıç              Antalya</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Tülin Temizkan                «</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K. Gürcan </a:t>
            </a:r>
            <a:r>
              <a:rPr lang="tr-TR" sz="1800" b="1" i="1" dirty="0" err="1" smtClean="0">
                <a:latin typeface="Bookman Old Style" panose="02050604050505020204" pitchFamily="18" charset="0"/>
              </a:rPr>
              <a:t>Civaner</a:t>
            </a:r>
            <a:r>
              <a:rPr lang="tr-TR" sz="1800" b="1" i="1" dirty="0" smtClean="0">
                <a:latin typeface="Bookman Old Style" panose="02050604050505020204" pitchFamily="18" charset="0"/>
              </a:rPr>
              <a:t>       Manisa</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Emel </a:t>
            </a:r>
            <a:r>
              <a:rPr lang="tr-TR" sz="1800" b="1" i="1" dirty="0" err="1" smtClean="0">
                <a:latin typeface="Bookman Old Style" panose="02050604050505020204" pitchFamily="18" charset="0"/>
              </a:rPr>
              <a:t>Öçal</a:t>
            </a:r>
            <a:r>
              <a:rPr lang="tr-TR" sz="1800" b="1" i="1" dirty="0" smtClean="0">
                <a:latin typeface="Bookman Old Style" panose="02050604050505020204" pitchFamily="18" charset="0"/>
              </a:rPr>
              <a:t>                  Çanakkale</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Y. Aclan Celep             Tekirdağ</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Erdal </a:t>
            </a:r>
            <a:r>
              <a:rPr lang="tr-TR" sz="1800" b="1" i="1" dirty="0" err="1" smtClean="0">
                <a:latin typeface="Bookman Old Style" panose="02050604050505020204" pitchFamily="18" charset="0"/>
              </a:rPr>
              <a:t>Baççıoğlu</a:t>
            </a:r>
            <a:r>
              <a:rPr lang="tr-TR" sz="1800" b="1" i="1" dirty="0" smtClean="0">
                <a:latin typeface="Bookman Old Style" panose="02050604050505020204" pitchFamily="18" charset="0"/>
              </a:rPr>
              <a:t>            Bursa</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Bekir Ceylan               Balıkesir</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Ahmet Uğurlu             Eskişehir</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Ö. Faruk Gerek            Kocaeli</a:t>
            </a:r>
            <a:r>
              <a:rPr lang="tr-TR" sz="1800" b="1" i="1" dirty="0">
                <a:latin typeface="Bookman Old Style" panose="02050604050505020204" pitchFamily="18" charset="0"/>
              </a:rPr>
              <a:t/>
            </a:r>
            <a:br>
              <a:rPr lang="tr-TR" sz="1800" b="1" i="1" dirty="0">
                <a:latin typeface="Bookman Old Style" panose="02050604050505020204" pitchFamily="18" charset="0"/>
              </a:rPr>
            </a:br>
            <a:r>
              <a:rPr lang="tr-TR" sz="1800" b="1" i="1" dirty="0" smtClean="0">
                <a:latin typeface="Bookman Old Style" panose="02050604050505020204" pitchFamily="18" charset="0"/>
              </a:rPr>
              <a:t>Dr. Halil İşçi                      Muğla</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Ertuğrul Tanrıkulu      Edirne</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Dr. Erkal Ay                    Gaziantep</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
            </a:r>
            <a:br>
              <a:rPr lang="tr-TR" sz="1800" b="1" i="1" dirty="0" smtClean="0">
                <a:latin typeface="Bookman Old Style" panose="02050604050505020204" pitchFamily="18" charset="0"/>
              </a:rPr>
            </a:br>
            <a:r>
              <a:rPr lang="tr-TR" sz="1800" b="1" i="1" dirty="0" smtClean="0">
                <a:latin typeface="Bookman Old Style" panose="02050604050505020204" pitchFamily="18" charset="0"/>
              </a:rPr>
              <a:t/>
            </a:r>
            <a:br>
              <a:rPr lang="tr-TR" sz="1800" b="1" i="1" dirty="0" smtClean="0">
                <a:latin typeface="Bookman Old Style" panose="02050604050505020204" pitchFamily="18" charset="0"/>
              </a:rPr>
            </a:br>
            <a:endParaRPr lang="tr-TR" sz="1800" b="1" i="1" dirty="0">
              <a:latin typeface="Bookman Old Style" panose="02050604050505020204" pitchFamily="18" charset="0"/>
            </a:endParaRPr>
          </a:p>
        </p:txBody>
      </p:sp>
    </p:spTree>
    <p:extLst>
      <p:ext uri="{BB962C8B-B14F-4D97-AF65-F5344CB8AC3E}">
        <p14:creationId xmlns:p14="http://schemas.microsoft.com/office/powerpoint/2010/main" val="2677951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a:themeElements>
    <a:clrScheme name="İy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y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2704</TotalTime>
  <Words>515</Words>
  <Application>Microsoft Office PowerPoint</Application>
  <PresentationFormat>Geniş ekran</PresentationFormat>
  <Paragraphs>126</Paragraphs>
  <Slides>86</Slides>
  <Notes>23</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86</vt:i4>
      </vt:variant>
    </vt:vector>
  </HeadingPairs>
  <TitlesOfParts>
    <vt:vector size="93" baseType="lpstr">
      <vt:lpstr>Arial</vt:lpstr>
      <vt:lpstr>Bookman Old Style</vt:lpstr>
      <vt:lpstr>Calibri</vt:lpstr>
      <vt:lpstr>Century Gothic</vt:lpstr>
      <vt:lpstr>Times New Roman</vt:lpstr>
      <vt:lpstr>Wingdings 3</vt:lpstr>
      <vt:lpstr>İyon</vt:lpstr>
      <vt:lpstr>    EMEKLİ HEKİMLERİN          YAŞAM  RENGİ</vt:lpstr>
      <vt:lpstr> Kısaca  Tarihi geçmişimiz.</vt:lpstr>
      <vt:lpstr>Ülkemizde ilk Tabip Odası  ETİBBA adıyla 1929 yılında İstanbul’da kurulmuş  ve 6023 sayılı yasayla birlikte  Tabip Odaları adı kullanılmaya başlanmıştır.</vt:lpstr>
      <vt:lpstr>EMEKLİ HEKİMLER KOMİSYONU ise    ilk defa     2002 yılında İzmir’de       2003 yılında İstanbul’da      2012 yılında Ankara’da kurulmuştur.         Şu anda          bir çok Tabip Odalarımızda         Emekli Hekimler Komisyonu                                                bulunmaktadır. </vt:lpstr>
      <vt:lpstr>Emekli Hekimlerin sorunlarının  gittikçe artması üzerine</vt:lpstr>
      <vt:lpstr>PowerPoint Sunusu</vt:lpstr>
      <vt:lpstr>Kol Yürütme Kurulu olarak Dr. Erdinç Köksal Başkan Dr. Derman Bozkurt 2. Başkan ve  Dr. Deniz Keskinler Sekreterliğe seçilmişlerdir.</vt:lpstr>
      <vt:lpstr>Kurulduğunda bir elin parmakları kadar olan  Emekli Hekimler KOL üyeleri   Adana, Antalya, Hatay, Mersin, Muğla, Aydın, Eskişehir, Bursa, Balıkesir, Çanakkale, Edirne, Samsun ve Gaziantep Tabip Odaları Temsilcilerinin katılmasıyla  2024’te şu üyelerle yoluna devam etmektedir:</vt:lpstr>
      <vt:lpstr>Dr. Erdinç Köksal             İstanbul Dr.  Ülkü Sema Aydın             « Prof. Dr. Haldun Güner           « Dr. Derman Boztok            Ankara Dr. Utku Özcan                       « Dr. Mehmet Çakmak               « Dr. İsmail Ümit Bal              İzmir Dr. Hakan Kültürsay               « Dr. Rana Savlu                        « Dr. Alper Pişkin                  Adana Dr. İhsan Özgürçağ                 « Dr. Müberra Kılıç              Antalya Dr. Tülin Temizkan                « Dr. K. Gürcan Civaner       Manisa Dr. Emel Öçal                  Çanakkale Dr. Y. Aclan Celep             Tekirdağ Dr. Erdal Baççıoğlu            Bursa Dr. Bekir Ceylan               Balıkesir Dr. Ahmet Uğurlu             Eskişehir Dr. Ö. Faruk Gerek            Kocaeli Dr. Halil İşçi                      Muğla Dr. Ertuğrul Tanrıkulu      Edirne Dr. Erkal Ay                    Gaziantep    </vt:lpstr>
      <vt:lpstr>                  İlk KOL Toplantımız                                                                      23 Kasım 2014’te             Ankara Tabip Odasında yapılmıştır.</vt:lpstr>
      <vt:lpstr>Prensibimiz Emekli Hekimlerin sorunlarını                       mahallinde dinlemek için                                                                     çeşitli illere gidilerek  oradaki Emekli Hekimlerle bir araya gelmek  ve  dertlerini dinleyerek çareler aramaya çalışmaktır.</vt:lpstr>
      <vt:lpstr>Antalya Emekli  Hekimler KOL Toplantısı                          20 Aralık 2014  </vt:lpstr>
      <vt:lpstr>Adana Emekli Hekimler KOL Toplantısı                         24 Ocak 2015</vt:lpstr>
      <vt:lpstr>Hatay Emekli Hekimler KOL Toplantısı                      28 Şubat 2015 </vt:lpstr>
      <vt:lpstr>İzmir Emekli Hekimler KOL Toplantısı                      11 Nisan 2015</vt:lpstr>
      <vt:lpstr>İstanbul Emekli Hekimler Kol Toplantısı                                                                                        2 Mayıs 2015</vt:lpstr>
      <vt:lpstr>Denizli Emekli Hekimler KOL Toplantısı 15 Kasım 2015</vt:lpstr>
      <vt:lpstr>FİDANLARLA ÇINARLAR ELELE  İstanbul Yeditepe Üniversitesi Tıp Fakültesi 9 Mayıs 2016 ,</vt:lpstr>
      <vt:lpstr>Eskişehir Emekli Hekimler KOL Toplantısı           11 Mayıs 2016 2015</vt:lpstr>
      <vt:lpstr>         Balıkesir Emekli Hekimler KOL Toplantısı ı                     7 Temmuz 2016</vt:lpstr>
      <vt:lpstr>Emekli Hekimlerin, Sağlık Kurumlarına gittiklerinde genellikle genç hekimlerin Deontolojiye uymayan  davranışlarıyla karşılaştıkları şikayetleri artınca,                   FİDANLARLA ÇINARLAR ELELE Projesini hayata geçirmeye karar verdik.</vt:lpstr>
      <vt:lpstr>Bursa Emekli Hekimler KOL Toplantısı                                     5 Kasım 2016</vt:lpstr>
      <vt:lpstr>Kocaeli Emekli Hekimler KOL Toplantısı                 18 Aralık 2016</vt:lpstr>
      <vt:lpstr>Tekirdağ Emekli Hekimler KOL Toplantısı 16 Nisan 2017</vt:lpstr>
      <vt:lpstr>Edirne Emekli Hekimler Kol Toplantısı          30 Haziran 2017</vt:lpstr>
      <vt:lpstr>Çanakkale Emekli Hekimler Kol Toplantısı               30 Eylül 2017</vt:lpstr>
      <vt:lpstr>Manisa Emekli Hekimler Kol Toplantısı                                      14 Ekim 2018</vt:lpstr>
      <vt:lpstr>Aydın Emekli Hekimler KOL Toplantısı              FİDANLARLA  Elele                    14 Mart 2019    </vt:lpstr>
      <vt:lpstr>Ankara Emekli Hekimler KOL Toplantısı FİDANLARLA  Elele     15 Nisan 2019                                                                                                                                                                                                                                                                                                                                                                                                                                                                                                                                                                                                                                                                                                                                                                                                                                                                                                                                                                                                                                                                                                                                                                                                                                                                                                                                                                                                                                                                                                                                                                                                                                                                                                                                                                                                                                                                                                                                                                                                                                                                                                                                                                                                                                                                                                                                                                                                                                                                                                                                                                                                                                                                                                                                                                                                                                                                                                                                                                                                                                                                                                                                                                                                                                                                                                                                                                                                                                                                                                                                                                                                                                                                                                                                                                                                                                                                                                                                                                                                                                                                                                                                                                                                                                                                                                                                                                                                                                                                                                                                                                                                                                                                                                                                                                                                                                                                                                                                                                                                                                                                                                                                                                                                                                                                                                                                                                                                                                                                                                                                                                  </vt:lpstr>
      <vt:lpstr>Gaziantep Emekli Hekimler KOL Toplantısı FİDANLARLA Elele       4 Mayıs 2019</vt:lpstr>
      <vt:lpstr>Covit Pandemisi ve                                      TTB’nin tasarruf tedbirleri kararıyla Emekli Hekimler KOL Toplantılarına uzun bir süre ara verilmiştir.</vt:lpstr>
      <vt:lpstr>8 Ocak 2023’te Türk Tabipleri Birliği  GYK Toplantısı sonrası  Emekli Hekimler  KOL Toplantısı  yapıldı ise de sadece  Ankara, İstanbul ve Gaziantep Temsilcilerinin katılması sebebiyle oturum verimli olamamıştır.</vt:lpstr>
      <vt:lpstr>İstanbul Emekli Hekimler KOL Toplantısı       18 Kasım 2023                Son toplantımız</vt:lpstr>
      <vt:lpstr>Bugüne kadar ziyaret ettiğimiz iller genellikle Marmara Bölgesi, Ege, Akdeniz, Trakya ve az sayıda da diğer yerlerden oldu.</vt:lpstr>
      <vt:lpstr>Günümüz  Gerçeklerine gelince…</vt:lpstr>
      <vt:lpstr>Türk Tabipleri Birliği  güncel kayıtlarına göre  Toplam Hekim sayımız 194 688 Emekli Hekim sayımız ise                      26 374’tür.</vt:lpstr>
      <vt:lpstr>Emekli Hekimler yurdun her tarafına dağılmakla beraber en yoğun  bulundukları yer İstanbul’dur ve 9231 emekliyle  tüm emeklilerin %35’ini  teşkil etmektedir.</vt:lpstr>
      <vt:lpstr>Emekli Hekimlerin başlıca sorunları nelerdir?</vt:lpstr>
      <vt:lpstr>Binlerce Emekli Hekimin yaşadığı İstanbul’da        2004 – 2014 - 2024 yıllarında  yapılan Anketlerde  sorunlar hiç değişmemiştir:  </vt:lpstr>
      <vt:lpstr>   1- Emekli Hekimler arasındaki maaş adaletsizliği,  2- Lokal, Hekimevi, Huzurevi ihtiyacı, 3- Deontolojiye uymayan davranışlara maruz kalmak, 4- Hekimlerin bir arada bulunacağı toplantı, gezi,      piknik gibi etkinliklere katılma isteği. </vt:lpstr>
      <vt:lpstr>1- Emekli Hekimler arasındaki maaş yetersizliği ve adaletsizliği  </vt:lpstr>
      <vt:lpstr>Yıllardan beri Emekli Sandığı emeklileri ile SSK ve Bağ-Kur’dan emekli olan hekimler arasında aldıkları emekli maaşı bakımından büyük bir fark vardır. </vt:lpstr>
      <vt:lpstr>Ayrıca 1 Ocak 2019’dan itibaren  verilmeye başlanan  Ek ödenti  sadece Emekli Sandığı emeklilerine  verildiği için bu fark iyice açılmış ve   çok büyük adaletsizlik meydana gelmiştir. </vt:lpstr>
      <vt:lpstr>Günümüzdeki güncellemelere göre  Emekli Sandığından emekli Pratisyen Hekim          -22 – 24 000 lira maaş + 20 000 lira Ek ödenti, Uzmanlar 26 - 28 000 maaş + 23 000 lira Ek ödenti alırken,  SSK ve Bağ-Kur’dan Emekli Hekimlerin aldıkları para sadece 12 000 – 17 000 lira arasındadır. </vt:lpstr>
      <vt:lpstr>TUİK açıklamasına göre Kasım ayı itibariyle SSK emeklilerinin  maaş ortalaması 15 275 lira olup  Açlık ve Yoksulluk sınırının  çok altındadır.</vt:lpstr>
      <vt:lpstr>Oysa Tıp Fakültesinden aynı sene mezun olmuş, yıllar boyu  bu ülkenin işçisine-çiftçisine,  amirine-memuruna, askerinden-polisine, öğretmenine, valisinden-çöpçüsüne kadar herkese sağlık hizmeti vermiş ve  hayatının son basamaklarına gelmiş olan hekimlerin emekli aylıkları arasındaki bu uçurum nasıl izah edilebilir?</vt:lpstr>
      <vt:lpstr>Yıllar önce Türk Tabipleri Birliği her sene çeşitli Yurtdışı turlar düzenlerdi.  Bu sayede  hem çalışan ve hem de emekli hekimler               bir arada seyahat etme imkanını buluyor ve                   hem de gidilen yerlerde Hastane ziyaretleri de yapılarak onlarla olan farklılıklarımız ortaya çıkabiliyordu.</vt:lpstr>
      <vt:lpstr>Emekli Hekimler Kolu olarak  kurulduğumuzdan beri bu konuda  Türk Tabipleri Birliği ve Ankara Tabip Odasıyla   Sağlık Bakanları, TBMM Sağlık Komisyonu Başkanları ve Parti farkı gözetmeksizin                    Hekim milletvekilleriyle                                                          defalarca görüşmeler yaptık.  </vt:lpstr>
      <vt:lpstr> Bugünkü  Ek ödenti kazanımlarında da   çalışmalarımızın etkisi olduğuna inanıyor ve  bu adaletsizliğin giderilebilmesi için çalışmalarımıza devam ediyoruz.  </vt:lpstr>
      <vt:lpstr>Maaşlar arasındaki derin farklılıklar,  Ek ödentinin SSK ve Bağ-Kur emeklilerine ve çalışan emeklilere verilmeyişinden kaynaklanan adaletsizlik esas alınarak TTB Merkez Konseyi’nin hazırladığı  Kanun teklifi,  TBMM’sine verilmiş bulunmaktadır. </vt:lpstr>
      <vt:lpstr>  2- Lokal, Hekimevi ve Huzurevi ihtiyacı:  Çalışan bir Hekim ya da           hastanesinden, hastasından, meslektaşlarından uzak kalmış bir Emekli Hekim, buluşup konuşacağı, sohbet edeceği bir yer ihtiyacı içindedir.  </vt:lpstr>
      <vt:lpstr>Bazı Tabip Odaları  Lokal ihtiyacını, ya bizzat sağlayarak ya da bazı cafe-Restoranlarla anlaşmalar yaparak  başarı sağlamışsa da  ülke çapında bu konuda  büyük eksiğimiz vardır.</vt:lpstr>
      <vt:lpstr>Hekimevi ihtiyacına gelince:  Ülkemizin her tarafında Orduevleri, Polisevleri, Öğretmenevleri, Hakimevleri varken sadece Ankara’da ve Adana’da             olmak üzere iki Hekimevi vardı.  Ankara’daki Hekimevi yıllardır bürokratlar tarafından işgal edilmiş olup halen dışardan gelen bir hekimin kalma imkanı yoktur.</vt:lpstr>
      <vt:lpstr>Adana’da Dr. Alper Pişkin                                          ve arkadaşlarının büyük gayretleriyle inşa edilen  5 katlı 80 yataklı,  konferans salonlarıyla yıllarca hizmet vermiş Adana Hekimevine ise  2016 yılında Sağlık Bakanlığı «ihtiyacım var» diyerek el koymuş ve ne yazık ki  şu anda kendi haline terkedilmiş bulunmaktadır.</vt:lpstr>
      <vt:lpstr>HUZUREVİ  ihtiyacına gelince </vt:lpstr>
      <vt:lpstr>Bu konuyu Henüz  hiç bir Tabip Odasında Emekli Hekimler Komisyonu yokken 2002 yılında  İstanbul Tabip Odası’nın HEKİM FORUMU Dergisinde sormuş ve yazıya şu satırlarla başlamıştım:</vt:lpstr>
      <vt:lpstr>PowerPoint Sunusu</vt:lpstr>
      <vt:lpstr>PowerPoint Sunusu</vt:lpstr>
      <vt:lpstr>Bu sorunun cevabını bulmak için yıllarca uğraştık, didindik  ama  1 karış yol alamadık.</vt:lpstr>
      <vt:lpstr>      Geldiğimiz noktada       önünüzde 5 şık var:  1) Eğer Emekli Sandığı emeklisi veya  Askeri Tabiplikten emekliyseniz, sorun yok !  Emekli Sandığı veya MSB Huzurevlerine           başvurduğunuzda  kolayca ödeyebileceğiniz bir ücretle  oralarda kalabilirsiniz.</vt:lpstr>
      <vt:lpstr> 2) Eğer çok zenginseniz Darüşşafaka’ya  başvurabilirsiniz.   Yaşınıza ve sağlık durumunuza bakarak sizden 10-15 milyon nakit veya onun değerinde gayrimenkul isteyebilirler.  Böylece ömür boyu başka para vermeden,                     lüks bir tesiste kalabilirsiniz.</vt:lpstr>
      <vt:lpstr>3) O kadar paranız yoksa    Özel Huzurevleri sizleri bekliyor.  14 Mart Tıp Haftalarında Huzurevlerinde kalan meslektaşlarımızı ziyaret ettiğimizde öğreniyoruz ki aylık ücret 50 - 60 000 liradan başlıyor ve                        alt bezi vs. gibi masraflarla bu ödentiler daha da artıyor.</vt:lpstr>
      <vt:lpstr>4) SSK ve Bağ-Kur’dan Emekli Hekimseniz  Aile ve Sosyal Politikalar Bakanlığına bağlı                                    Devletin Huzurevlerine başvurabilirsiniz.  Fakat yetersiz kapasite yüzünden   2-3 sene beklemek zorundasınız.  Birisi ölecek, 1 yatak boşalacak ve                          binlerce bekleyen arasından şansınız varsa girebileceksiniz.    Tabii o zamana kadar ömrünüz vefa ederse…</vt:lpstr>
      <vt:lpstr>5) Açlık ve yoksulluk  sınırının  altında                    12 000 – 17 000 lira maaş alan SSK veya Bağ-Kur Emekli Hekimleri                                    bu durumda ne yapabilirler? </vt:lpstr>
      <vt:lpstr>Evet! Bu acı gerçek karşısında  ne yapabiliriz?</vt:lpstr>
      <vt:lpstr>Bilindiği gibi,  Son senelerde, bir çok hekimlerin  Tabip Odalarına üye olma mecburiyetleri  kasıtlı olarak kaldırılmış ve bu nedenle hem bir çok Tabip Odaları ve hem de              Türk Tabipleri Birliği zorunlu ihtiyaçlarını dahi karşılayamaz duruma gelmiştir.</vt:lpstr>
      <vt:lpstr>Bu durumda  Meslek örgütlerimizin Huzurevi  yapmaları imkanı olmadığını da biliyoruz.  Peki sizce  bu önemli sorunu çözmek için       ne yapılabilir?</vt:lpstr>
      <vt:lpstr>Devletin katkısını istemek mi?  Tasarruf tedbirleri yüzünden                          okullara temizlik personeli dahi atayamayan ve zaten Beyaz Gömleklilere yan gözle bakan                   bu günkü Devlet ve Hükümet Yönetiminin               bu soruna sıcak bakma şansı sıfırdır.</vt:lpstr>
      <vt:lpstr>Tek çare !</vt:lpstr>
      <vt:lpstr>Bu olumsuz şartlarda kendi göbeğimizi  kendimizin kesmesinden                     başka çare olmadığına    inanıyorum.</vt:lpstr>
      <vt:lpstr>  195 000 üyeye sahip Türk Tabipleri Birliği       49 000 üyeye sahip Türk Diş Hekimleri Birliği   39 000 üyeye sahip Türk Eczacılar Birliği         bu konuda         ortak bir proje hazırlayabilirlerse        büyük bir güç oluşacaktır.</vt:lpstr>
      <vt:lpstr>Ardından  Eczacıbaşı, Koç Holding, Özel Hastane Grupları, İhtisas Dernekleri, Vakıflar, Sağlık Sendikaları, Belediyeler ve                        bir çok STK’ların katkılarıyla                        büyük bir ekonomik potansiyel oluşabilir.</vt:lpstr>
      <vt:lpstr>Ayrıca her üç Kuruluş üyelerini inandırarak                        aylık 50 lira gibi sembolik bir katkı istendiğinde,  onlar da bu projede «Benim de bir tuğlam var»                      deme mutluluğuna ve güvencesine  erişeceklerdir .  </vt:lpstr>
      <vt:lpstr>Sonuçta</vt:lpstr>
      <vt:lpstr>BEYAZ GÖMLEKLİLER  YAŞAM MERKEZİ gelecekte yüzbinlerin umudu ve güvencesi olacaktır.  </vt:lpstr>
      <vt:lpstr>Bir elin nesi var…</vt:lpstr>
      <vt:lpstr>3- Deontolojiye uymayan davranışlar                      Emekli Hekimler  bir Sağlık Kurumuna veya  Aile Hekimine gittiklerinde,  özellikle bazı genç hekimlerden  Deontolojik yaklaşımlarını göremediklerini  üzülerek dile getirmektedirler.</vt:lpstr>
      <vt:lpstr>Artık ilçelerde bile açılan ve                                      sayıları her gün artan Tıp Fakültelerinde                                       temel ders Öğretim Üyeleri dahi yokken  Tıp Tarihi ve Etik kürsüleri ne yazık ki                 ya boştur veya bu dersleri Halk Sağlığı ilgilileri vermektedir.</vt:lpstr>
      <vt:lpstr>TTB Emekli Hekimler Kolu olarak  FİDANLARLA ÇINARLAR ELELE Projesiyle  bu boşluğa bir çare umuduyla Tıp Fakültesi Dekanlıkları ile temasa geçiyor ve Tıbbiyeli Kardeşlerimizle,  mesleğe yıllarını vermiş Hekimlerimizi                    bir araya getirmeye çalışıyoruz.</vt:lpstr>
      <vt:lpstr>İnteraktif olarak yapılan bu toplantılarda ÇINARLAR,  bizzat yaşadıkları veya tanık oldukları  Hekimin hastayla veya Hekimin Hekimle Deontolojiye uyan veya uymayan                          anılarını anlatıyor ve    FİDANLAR                                         Mesleğin Etik değerlerini ve Deontolojiyi                              yaşanmış örneklerle daha iyi anlıyorlar.</vt:lpstr>
      <vt:lpstr>Memnuniyetle öğreniyoruz ki başlattığımız bu Proje bir çok Tabip Odası tarafından uygulanmaya devam etmektedir.</vt:lpstr>
      <vt:lpstr>4) Emekli Hekimlerin  bir arada bulunacağı toplantı,              gezi, piknik gibi etkinliklere  katılma isteği. </vt:lpstr>
      <vt:lpstr>Biliyoruz ki Ankara ve İstanbul Tabip Odaları                               başta olmak üzere bir çok Tabip Odası              toplantı, kahvaltı ve gezilerden başka yurtiçi ve yurtdışı turlar da düzenleyerek hekimleri mutlu etmektedir.</vt:lpstr>
      <vt:lpstr>Yıllar önce Türk Tabipleri Birliği her sene çeşitli Yurtdışı turlar düzenlerdi.  Bu sayede  hem çalışan ve hem de emekli hekimler                                                       bir arada seyahat etme imkanını buluyor ve hem de gidilen yerlerde                                 Hastane ziyaretleri de yapılarak,                        onlarla olan farklılıklarımız ortaya çıkabiliyordu.</vt:lpstr>
      <vt:lpstr>Örnek vermek gerekirse</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EMEKLİ HEKİMLERİN            YAŞAM RENGİ</dc:title>
  <dc:creator>user</dc:creator>
  <cp:lastModifiedBy>user</cp:lastModifiedBy>
  <cp:revision>392</cp:revision>
  <dcterms:created xsi:type="dcterms:W3CDTF">2024-09-20T18:35:10Z</dcterms:created>
  <dcterms:modified xsi:type="dcterms:W3CDTF">2024-11-30T18:32:32Z</dcterms:modified>
</cp:coreProperties>
</file>